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878" r:id="rId2"/>
    <p:sldId id="879" r:id="rId3"/>
    <p:sldId id="880" r:id="rId4"/>
    <p:sldId id="881" r:id="rId5"/>
    <p:sldId id="882" r:id="rId6"/>
    <p:sldId id="883" r:id="rId7"/>
    <p:sldId id="884" r:id="rId8"/>
    <p:sldId id="885" r:id="rId9"/>
    <p:sldId id="88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594"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B95589-7B06-4ECC-90E4-5BE1869D1F03}" type="datetimeFigureOut">
              <a:rPr lang="en-US" smtClean="0"/>
              <a:t>3/25/2024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B429FD-8CAE-408F-908F-2B54C40DA00E}" type="slidenum">
              <a:rPr lang="en-US" smtClean="0"/>
              <a:t>‹#›</a:t>
            </a:fld>
            <a:endParaRPr lang="en-US"/>
          </a:p>
        </p:txBody>
      </p:sp>
    </p:spTree>
    <p:extLst>
      <p:ext uri="{BB962C8B-B14F-4D97-AF65-F5344CB8AC3E}">
        <p14:creationId xmlns:p14="http://schemas.microsoft.com/office/powerpoint/2010/main" val="584997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5563CD-E5B2-4946-B901-677501C4990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88883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5563CD-E5B2-4946-B901-677501C4990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18376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5563CD-E5B2-4946-B901-677501C4990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81768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5563CD-E5B2-4946-B901-677501C4990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3727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5563CD-E5B2-4946-B901-677501C4990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0856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5563CD-E5B2-4946-B901-677501C4990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57918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5563CD-E5B2-4946-B901-677501C4990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723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5563CD-E5B2-4946-B901-677501C4990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80060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75563CD-E5B2-4946-B901-677501C4990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25233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3996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BE870-9259-4A59-BB83-29C01432033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E2A7027-418A-41F7-AE66-3705FB31CFA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794735B2-E4F2-417C-B57E-7130415B4EF1}"/>
              </a:ext>
            </a:extLst>
          </p:cNvPr>
          <p:cNvSpPr>
            <a:spLocks noGrp="1"/>
          </p:cNvSpPr>
          <p:nvPr>
            <p:ph type="dt" sz="half" idx="10"/>
          </p:nvPr>
        </p:nvSpPr>
        <p:spPr/>
        <p:txBody>
          <a:bodyPr/>
          <a:lstStyle/>
          <a:p>
            <a:fld id="{AA03D9B2-D8A7-4BB0-BB45-A8F7EDCE83F8}" type="datetimeFigureOut">
              <a:rPr lang="en-US" smtClean="0"/>
              <a:t>3/25/2024</a:t>
            </a:fld>
            <a:endParaRPr lang="en-US"/>
          </a:p>
        </p:txBody>
      </p:sp>
      <p:sp>
        <p:nvSpPr>
          <p:cNvPr id="5" name="Footer Placeholder 4">
            <a:extLst>
              <a:ext uri="{FF2B5EF4-FFF2-40B4-BE49-F238E27FC236}">
                <a16:creationId xmlns:a16="http://schemas.microsoft.com/office/drawing/2014/main" id="{2E6966F4-7277-4F38-8473-CF40BA633F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2FD913-5B6D-405E-ADA6-7EAEA20A1E7D}"/>
              </a:ext>
            </a:extLst>
          </p:cNvPr>
          <p:cNvSpPr>
            <a:spLocks noGrp="1"/>
          </p:cNvSpPr>
          <p:nvPr>
            <p:ph type="sldNum" sz="quarter" idx="12"/>
          </p:nvPr>
        </p:nvSpPr>
        <p:spPr/>
        <p:txBody>
          <a:bodyPr/>
          <a:lstStyle/>
          <a:p>
            <a:fld id="{EBE6DA1B-AC21-4C21-8CFF-E28DD960B88D}" type="slidenum">
              <a:rPr lang="en-US" smtClean="0"/>
              <a:t>‹#›</a:t>
            </a:fld>
            <a:endParaRPr lang="en-US"/>
          </a:p>
        </p:txBody>
      </p:sp>
    </p:spTree>
    <p:extLst>
      <p:ext uri="{BB962C8B-B14F-4D97-AF65-F5344CB8AC3E}">
        <p14:creationId xmlns:p14="http://schemas.microsoft.com/office/powerpoint/2010/main" val="1518761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20371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796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230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4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9698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9545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0190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2631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94317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xStyles>
    <p:titleStyle>
      <a:lvl1pPr algn="ctr" defTabSz="457200" rtl="0" eaLnBrk="1" latinLnBrk="0" hangingPunct="1">
        <a:spcBef>
          <a:spcPct val="0"/>
        </a:spcBef>
        <a:buNone/>
        <a:defRPr sz="4400" b="1" kern="1200">
          <a:solidFill>
            <a:srgbClr val="082149"/>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kern="1200">
          <a:solidFill>
            <a:srgbClr val="082149"/>
          </a:solidFill>
          <a:latin typeface="+mn-lt"/>
          <a:ea typeface="+mn-ea"/>
          <a:cs typeface="+mn-cs"/>
        </a:defRPr>
      </a:lvl1pPr>
      <a:lvl2pPr marL="742950" indent="-285750" algn="l" defTabSz="457200" rtl="0" eaLnBrk="1" latinLnBrk="0" hangingPunct="1">
        <a:spcBef>
          <a:spcPct val="20000"/>
        </a:spcBef>
        <a:buFont typeface="Arial"/>
        <a:buChar char="–"/>
        <a:defRPr sz="2800" b="1" kern="1200">
          <a:solidFill>
            <a:srgbClr val="082149"/>
          </a:solidFill>
          <a:latin typeface="+mn-lt"/>
          <a:ea typeface="+mn-ea"/>
          <a:cs typeface="+mn-cs"/>
        </a:defRPr>
      </a:lvl2pPr>
      <a:lvl3pPr marL="1143000" indent="-228600" algn="l" defTabSz="457200" rtl="0" eaLnBrk="1" latinLnBrk="0" hangingPunct="1">
        <a:spcBef>
          <a:spcPct val="20000"/>
        </a:spcBef>
        <a:buFont typeface="Arial"/>
        <a:buChar char="•"/>
        <a:defRPr sz="2400" b="1" kern="1200">
          <a:solidFill>
            <a:srgbClr val="082149"/>
          </a:solidFill>
          <a:latin typeface="+mn-lt"/>
          <a:ea typeface="+mn-ea"/>
          <a:cs typeface="+mn-cs"/>
        </a:defRPr>
      </a:lvl3pPr>
      <a:lvl4pPr marL="1600200" indent="-228600" algn="l" defTabSz="457200" rtl="0" eaLnBrk="1" latinLnBrk="0" hangingPunct="1">
        <a:spcBef>
          <a:spcPct val="20000"/>
        </a:spcBef>
        <a:buFont typeface="Arial"/>
        <a:buChar char="–"/>
        <a:defRPr sz="2000" b="1" kern="1200">
          <a:solidFill>
            <a:srgbClr val="082149"/>
          </a:solidFill>
          <a:latin typeface="+mn-lt"/>
          <a:ea typeface="+mn-ea"/>
          <a:cs typeface="+mn-cs"/>
        </a:defRPr>
      </a:lvl4pPr>
      <a:lvl5pPr marL="2057400" indent="-228600" algn="l" defTabSz="457200" rtl="0" eaLnBrk="1" latinLnBrk="0" hangingPunct="1">
        <a:spcBef>
          <a:spcPct val="20000"/>
        </a:spcBef>
        <a:buFont typeface="Arial"/>
        <a:buChar char="»"/>
        <a:defRPr sz="2000" b="1" kern="1200">
          <a:solidFill>
            <a:srgbClr val="08214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AFC1F5-3B3E-4E0E-BB39-90B713E9BB8A}"/>
              </a:ext>
            </a:extLst>
          </p:cNvPr>
          <p:cNvSpPr/>
          <p:nvPr/>
        </p:nvSpPr>
        <p:spPr>
          <a:xfrm>
            <a:off x="0" y="1441518"/>
            <a:ext cx="9144000" cy="55841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5" name="Straight Connector 4">
            <a:extLst>
              <a:ext uri="{FF2B5EF4-FFF2-40B4-BE49-F238E27FC236}">
                <a16:creationId xmlns:a16="http://schemas.microsoft.com/office/drawing/2014/main" id="{0B9DAF5E-D632-4CFA-A3D3-DD479175E585}"/>
              </a:ext>
            </a:extLst>
          </p:cNvPr>
          <p:cNvCxnSpPr>
            <a:cxnSpLocks/>
          </p:cNvCxnSpPr>
          <p:nvPr/>
        </p:nvCxnSpPr>
        <p:spPr>
          <a:xfrm>
            <a:off x="0" y="1405421"/>
            <a:ext cx="9144000" cy="0"/>
          </a:xfrm>
          <a:prstGeom prst="line">
            <a:avLst/>
          </a:prstGeom>
          <a:ln w="76200">
            <a:solidFill>
              <a:srgbClr val="EEB11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E1C8704-EAEB-40E5-8A36-F60CFCC18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184451"/>
            <a:ext cx="916103" cy="1033251"/>
          </a:xfrm>
          <a:prstGeom prst="rect">
            <a:avLst/>
          </a:prstGeom>
        </p:spPr>
      </p:pic>
      <p:sp>
        <p:nvSpPr>
          <p:cNvPr id="7" name="Rectangle 6">
            <a:extLst>
              <a:ext uri="{FF2B5EF4-FFF2-40B4-BE49-F238E27FC236}">
                <a16:creationId xmlns:a16="http://schemas.microsoft.com/office/drawing/2014/main" id="{545A931E-6827-4E4F-A688-058E0D0301F4}"/>
              </a:ext>
            </a:extLst>
          </p:cNvPr>
          <p:cNvSpPr/>
          <p:nvPr/>
        </p:nvSpPr>
        <p:spPr>
          <a:xfrm>
            <a:off x="1061763" y="51371"/>
            <a:ext cx="8020081" cy="1354051"/>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0" marR="0" lvl="0" indent="0" algn="l" defTabSz="457200" rtl="0" eaLnBrk="1" fontAlgn="auto" latinLnBrk="0" hangingPunct="1">
              <a:lnSpc>
                <a:spcPct val="90000"/>
              </a:lnSpc>
              <a:spcBef>
                <a:spcPts val="0"/>
              </a:spcBef>
              <a:spcAft>
                <a:spcPts val="0"/>
              </a:spcAft>
              <a:buClrTx/>
              <a:buSzTx/>
              <a:buFontTx/>
              <a:buNone/>
              <a:tabLst/>
              <a:defRPr/>
            </a:pPr>
            <a:r>
              <a:rPr lang="en-US" sz="3200" b="1" dirty="0">
                <a:solidFill>
                  <a:schemeClr val="bg1"/>
                </a:solidFill>
                <a:latin typeface="+mj-lt"/>
              </a:rPr>
              <a:t>General Statutes 115D-6.2</a:t>
            </a:r>
            <a:endParaRPr kumimoji="0" lang="en-US" sz="2000" b="1" i="0" u="none" strike="noStrike" kern="1200" cap="none" spc="0" normalizeH="0" baseline="0" noProof="0" dirty="0">
              <a:ln>
                <a:noFill/>
              </a:ln>
              <a:solidFill>
                <a:schemeClr val="bg1"/>
              </a:solidFill>
              <a:effectLst/>
              <a:uLnTx/>
              <a:uFillTx/>
              <a:latin typeface="+mj-lt"/>
              <a:ea typeface="+mn-ea"/>
              <a:cs typeface="+mn-cs"/>
            </a:endParaRPr>
          </a:p>
        </p:txBody>
      </p:sp>
      <p:sp>
        <p:nvSpPr>
          <p:cNvPr id="8" name="TextBox 7">
            <a:extLst>
              <a:ext uri="{FF2B5EF4-FFF2-40B4-BE49-F238E27FC236}">
                <a16:creationId xmlns:a16="http://schemas.microsoft.com/office/drawing/2014/main" id="{2B70E061-91B9-42BA-869F-0BF07D8C0745}"/>
              </a:ext>
            </a:extLst>
          </p:cNvPr>
          <p:cNvSpPr txBox="1"/>
          <p:nvPr/>
        </p:nvSpPr>
        <p:spPr>
          <a:xfrm>
            <a:off x="145660" y="1489785"/>
            <a:ext cx="8790110" cy="5386090"/>
          </a:xfrm>
          <a:prstGeom prst="rect">
            <a:avLst/>
          </a:prstGeom>
          <a:noFill/>
        </p:spPr>
        <p:txBody>
          <a:bodyPr wrap="square" lIns="91440" tIns="45720" rIns="91440" bIns="45720" anchor="t">
            <a:spAutoFit/>
          </a:bodyPr>
          <a:lstStyle/>
          <a:p>
            <a:pPr>
              <a:defRPr/>
            </a:pPr>
            <a:r>
              <a:rPr lang="en-US" sz="1900" b="1" dirty="0">
                <a:latin typeface="Arial" panose="020B0604020202020204" pitchFamily="34" charset="0"/>
                <a:cs typeface="Arial" panose="020B0604020202020204" pitchFamily="34" charset="0"/>
              </a:rPr>
              <a:t>Accreditation. </a:t>
            </a:r>
          </a:p>
          <a:p>
            <a:pPr>
              <a:defRPr/>
            </a:pPr>
            <a:endParaRPr lang="en-US" sz="900" b="1" dirty="0">
              <a:latin typeface="Arial" panose="020B0604020202020204" pitchFamily="34" charset="0"/>
              <a:cs typeface="Arial" panose="020B0604020202020204" pitchFamily="34" charset="0"/>
            </a:endParaRPr>
          </a:p>
          <a:p>
            <a:pPr>
              <a:spcBef>
                <a:spcPts val="600"/>
              </a:spcBef>
              <a:spcAft>
                <a:spcPts val="600"/>
              </a:spcAft>
              <a:defRPr/>
            </a:pPr>
            <a:r>
              <a:rPr lang="en-US" sz="1900" dirty="0">
                <a:latin typeface="Arial" panose="020B0604020202020204" pitchFamily="34" charset="0"/>
                <a:cs typeface="Arial" panose="020B0604020202020204" pitchFamily="34" charset="0"/>
              </a:rPr>
              <a:t>(a) Definitions. – The following definitions apply in this section: </a:t>
            </a:r>
          </a:p>
          <a:p>
            <a:pPr>
              <a:spcBef>
                <a:spcPts val="600"/>
              </a:spcBef>
              <a:spcAft>
                <a:spcPts val="600"/>
              </a:spcAft>
              <a:defRPr/>
            </a:pPr>
            <a:r>
              <a:rPr lang="en-US" sz="1900" dirty="0">
                <a:latin typeface="Arial" panose="020B0604020202020204" pitchFamily="34" charset="0"/>
                <a:cs typeface="Arial" panose="020B0604020202020204" pitchFamily="34" charset="0"/>
              </a:rPr>
              <a:t>	(1) Accreditation cycle. – The period of time during which a community college is accredited. </a:t>
            </a:r>
          </a:p>
          <a:p>
            <a:pPr>
              <a:spcBef>
                <a:spcPts val="600"/>
              </a:spcBef>
              <a:spcAft>
                <a:spcPts val="600"/>
              </a:spcAft>
              <a:defRPr/>
            </a:pPr>
            <a:r>
              <a:rPr lang="en-US" sz="1900" dirty="0">
                <a:latin typeface="Arial" panose="020B0604020202020204" pitchFamily="34" charset="0"/>
                <a:cs typeface="Arial" panose="020B0604020202020204" pitchFamily="34" charset="0"/>
              </a:rPr>
              <a:t>	(2) Accrediting agency. – An agency or association that accredits institutions of higher education. </a:t>
            </a:r>
          </a:p>
          <a:p>
            <a:pPr>
              <a:spcBef>
                <a:spcPts val="600"/>
              </a:spcBef>
              <a:spcAft>
                <a:spcPts val="600"/>
              </a:spcAft>
              <a:defRPr/>
            </a:pPr>
            <a:r>
              <a:rPr lang="en-US" sz="1900" dirty="0">
                <a:latin typeface="Arial" panose="020B0604020202020204" pitchFamily="34" charset="0"/>
                <a:cs typeface="Arial" panose="020B0604020202020204" pitchFamily="34" charset="0"/>
              </a:rPr>
              <a:t>	(3) Regional accrediting agency. – One of the following accrediting agencies: </a:t>
            </a:r>
          </a:p>
          <a:p>
            <a:pPr lvl="1">
              <a:defRPr/>
            </a:pPr>
            <a:r>
              <a:rPr lang="en-US" sz="1900" dirty="0">
                <a:latin typeface="Arial" panose="020B0604020202020204" pitchFamily="34" charset="0"/>
                <a:cs typeface="Arial" panose="020B0604020202020204" pitchFamily="34" charset="0"/>
              </a:rPr>
              <a:t>Higher Learning Commission. </a:t>
            </a:r>
          </a:p>
          <a:p>
            <a:pPr lvl="1">
              <a:defRPr/>
            </a:pPr>
            <a:r>
              <a:rPr lang="en-US" sz="1900" dirty="0">
                <a:latin typeface="Arial" panose="020B0604020202020204" pitchFamily="34" charset="0"/>
                <a:cs typeface="Arial" panose="020B0604020202020204" pitchFamily="34" charset="0"/>
              </a:rPr>
              <a:t>Middle States Commission on Higher Education. </a:t>
            </a:r>
          </a:p>
          <a:p>
            <a:pPr lvl="1">
              <a:defRPr/>
            </a:pPr>
            <a:r>
              <a:rPr lang="en-US" sz="1900" dirty="0">
                <a:latin typeface="Arial" panose="020B0604020202020204" pitchFamily="34" charset="0"/>
                <a:cs typeface="Arial" panose="020B0604020202020204" pitchFamily="34" charset="0"/>
              </a:rPr>
              <a:t>New England Commission on Higher Education. </a:t>
            </a:r>
          </a:p>
          <a:p>
            <a:pPr lvl="1">
              <a:defRPr/>
            </a:pPr>
            <a:r>
              <a:rPr lang="en-US" sz="1900" dirty="0">
                <a:latin typeface="Arial" panose="020B0604020202020204" pitchFamily="34" charset="0"/>
                <a:cs typeface="Arial" panose="020B0604020202020204" pitchFamily="34" charset="0"/>
              </a:rPr>
              <a:t>Northwest Commission on Colleges and Universities. </a:t>
            </a:r>
          </a:p>
          <a:p>
            <a:pPr lvl="1">
              <a:defRPr/>
            </a:pPr>
            <a:r>
              <a:rPr lang="en-US" sz="1900" dirty="0">
                <a:latin typeface="Arial" panose="020B0604020202020204" pitchFamily="34" charset="0"/>
                <a:cs typeface="Arial" panose="020B0604020202020204" pitchFamily="34" charset="0"/>
              </a:rPr>
              <a:t>Southern Association of Colleges and Schools Commission on Colleges.</a:t>
            </a:r>
          </a:p>
          <a:p>
            <a:pPr lvl="1">
              <a:defRPr/>
            </a:pPr>
            <a:r>
              <a:rPr lang="en-US" sz="1900" dirty="0">
                <a:latin typeface="Arial" panose="020B0604020202020204" pitchFamily="34" charset="0"/>
                <a:cs typeface="Arial" panose="020B0604020202020204" pitchFamily="34" charset="0"/>
              </a:rPr>
              <a:t>Western Association of Schools and Colleges Accrediting Commission for Community and Junior Colleges.</a:t>
            </a:r>
          </a:p>
        </p:txBody>
      </p:sp>
    </p:spTree>
    <p:extLst>
      <p:ext uri="{BB962C8B-B14F-4D97-AF65-F5344CB8AC3E}">
        <p14:creationId xmlns:p14="http://schemas.microsoft.com/office/powerpoint/2010/main" val="2690681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AFC1F5-3B3E-4E0E-BB39-90B713E9BB8A}"/>
              </a:ext>
            </a:extLst>
          </p:cNvPr>
          <p:cNvSpPr/>
          <p:nvPr/>
        </p:nvSpPr>
        <p:spPr>
          <a:xfrm>
            <a:off x="0" y="1441518"/>
            <a:ext cx="9144000" cy="55841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5" name="Straight Connector 4">
            <a:extLst>
              <a:ext uri="{FF2B5EF4-FFF2-40B4-BE49-F238E27FC236}">
                <a16:creationId xmlns:a16="http://schemas.microsoft.com/office/drawing/2014/main" id="{0B9DAF5E-D632-4CFA-A3D3-DD479175E585}"/>
              </a:ext>
            </a:extLst>
          </p:cNvPr>
          <p:cNvCxnSpPr>
            <a:cxnSpLocks/>
          </p:cNvCxnSpPr>
          <p:nvPr/>
        </p:nvCxnSpPr>
        <p:spPr>
          <a:xfrm>
            <a:off x="0" y="1405421"/>
            <a:ext cx="9144000" cy="0"/>
          </a:xfrm>
          <a:prstGeom prst="line">
            <a:avLst/>
          </a:prstGeom>
          <a:ln w="76200">
            <a:solidFill>
              <a:srgbClr val="EEB11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E1C8704-EAEB-40E5-8A36-F60CFCC18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184451"/>
            <a:ext cx="916103" cy="1033251"/>
          </a:xfrm>
          <a:prstGeom prst="rect">
            <a:avLst/>
          </a:prstGeom>
        </p:spPr>
      </p:pic>
      <p:sp>
        <p:nvSpPr>
          <p:cNvPr id="7" name="Rectangle 6">
            <a:extLst>
              <a:ext uri="{FF2B5EF4-FFF2-40B4-BE49-F238E27FC236}">
                <a16:creationId xmlns:a16="http://schemas.microsoft.com/office/drawing/2014/main" id="{545A931E-6827-4E4F-A688-058E0D0301F4}"/>
              </a:ext>
            </a:extLst>
          </p:cNvPr>
          <p:cNvSpPr/>
          <p:nvPr/>
        </p:nvSpPr>
        <p:spPr>
          <a:xfrm>
            <a:off x="1061763" y="51371"/>
            <a:ext cx="8020081" cy="1354051"/>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0" marR="0" lvl="0" indent="0" algn="l" defTabSz="457200" rtl="0" eaLnBrk="1" fontAlgn="auto" latinLnBrk="0" hangingPunct="1">
              <a:lnSpc>
                <a:spcPct val="90000"/>
              </a:lnSpc>
              <a:spcBef>
                <a:spcPts val="0"/>
              </a:spcBef>
              <a:spcAft>
                <a:spcPts val="0"/>
              </a:spcAft>
              <a:buClrTx/>
              <a:buSzTx/>
              <a:buFontTx/>
              <a:buNone/>
              <a:tabLst/>
              <a:defRPr/>
            </a:pPr>
            <a:r>
              <a:rPr lang="en-US" sz="3200" b="1" dirty="0">
                <a:solidFill>
                  <a:schemeClr val="bg1"/>
                </a:solidFill>
                <a:latin typeface="+mj-lt"/>
              </a:rPr>
              <a:t>General Statutes 115D-6.2</a:t>
            </a:r>
            <a:endParaRPr kumimoji="0" lang="en-US" sz="2000" b="1" i="0" u="none" strike="noStrike" kern="1200" cap="none" spc="0" normalizeH="0" baseline="0" noProof="0" dirty="0">
              <a:ln>
                <a:noFill/>
              </a:ln>
              <a:solidFill>
                <a:schemeClr val="bg1"/>
              </a:solidFill>
              <a:effectLst/>
              <a:uLnTx/>
              <a:uFillTx/>
              <a:latin typeface="+mj-lt"/>
              <a:ea typeface="+mn-ea"/>
              <a:cs typeface="+mn-cs"/>
            </a:endParaRPr>
          </a:p>
        </p:txBody>
      </p:sp>
      <p:sp>
        <p:nvSpPr>
          <p:cNvPr id="8" name="TextBox 7">
            <a:extLst>
              <a:ext uri="{FF2B5EF4-FFF2-40B4-BE49-F238E27FC236}">
                <a16:creationId xmlns:a16="http://schemas.microsoft.com/office/drawing/2014/main" id="{2B70E061-91B9-42BA-869F-0BF07D8C0745}"/>
              </a:ext>
            </a:extLst>
          </p:cNvPr>
          <p:cNvSpPr txBox="1"/>
          <p:nvPr/>
        </p:nvSpPr>
        <p:spPr>
          <a:xfrm>
            <a:off x="145660" y="1489785"/>
            <a:ext cx="8790110" cy="5155257"/>
          </a:xfrm>
          <a:prstGeom prst="rect">
            <a:avLst/>
          </a:prstGeom>
          <a:noFill/>
        </p:spPr>
        <p:txBody>
          <a:bodyPr wrap="square" lIns="91440" tIns="45720" rIns="91440" bIns="45720" anchor="t">
            <a:spAutoFit/>
          </a:bodyPr>
          <a:lstStyle/>
          <a:p>
            <a:pPr>
              <a:defRPr/>
            </a:pPr>
            <a:r>
              <a:rPr lang="en-US" sz="1900" b="1" dirty="0">
                <a:latin typeface="Arial" panose="020B0604020202020204" pitchFamily="34" charset="0"/>
                <a:cs typeface="Arial" panose="020B0604020202020204" pitchFamily="34" charset="0"/>
              </a:rPr>
              <a:t>Accreditation. </a:t>
            </a:r>
          </a:p>
          <a:p>
            <a:pPr>
              <a:defRPr/>
            </a:pPr>
            <a:endParaRPr lang="en-US" sz="1050" dirty="0">
              <a:latin typeface="Arial" panose="020B0604020202020204" pitchFamily="34" charset="0"/>
              <a:cs typeface="Arial" panose="020B0604020202020204" pitchFamily="34" charset="0"/>
            </a:endParaRPr>
          </a:p>
          <a:p>
            <a:pPr>
              <a:spcBef>
                <a:spcPts val="600"/>
              </a:spcBef>
              <a:spcAft>
                <a:spcPts val="600"/>
              </a:spcAft>
              <a:defRPr/>
            </a:pPr>
            <a:r>
              <a:rPr lang="en-US" sz="1900" dirty="0">
                <a:latin typeface="Arial" panose="020B0604020202020204" pitchFamily="34" charset="0"/>
                <a:cs typeface="Arial" panose="020B0604020202020204" pitchFamily="34" charset="0"/>
              </a:rPr>
              <a:t>(b) Prohibit Consecutive Accreditation by an Accrediting Agency. – A community college shall not receive accreditation by an accrediting agency for consecutive accreditation cycles except as provided in subsection (c) of this section.</a:t>
            </a:r>
          </a:p>
          <a:p>
            <a:pPr>
              <a:spcBef>
                <a:spcPts val="600"/>
              </a:spcBef>
              <a:spcAft>
                <a:spcPts val="600"/>
              </a:spcAft>
              <a:defRPr/>
            </a:pPr>
            <a:r>
              <a:rPr lang="en-US" sz="1900" dirty="0">
                <a:latin typeface="Arial" panose="020B0604020202020204" pitchFamily="34" charset="0"/>
                <a:cs typeface="Arial" panose="020B0604020202020204" pitchFamily="34" charset="0"/>
              </a:rPr>
              <a:t>(c) Accreditation Transfer Procedure. – A community college that pursues accreditation with a different accrediting agency in accordance with this section shall pursue accreditation with a regional accrediting agency. If the community college is not granted candidacy status by any regional accrediting agency that is different from its current accrediting agency at least three years prior to the expiration of its current accreditation, the community college may remain with its current accrediting agency for an additional accreditation cycle.</a:t>
            </a:r>
          </a:p>
          <a:p>
            <a:pPr>
              <a:spcBef>
                <a:spcPts val="600"/>
              </a:spcBef>
              <a:spcAft>
                <a:spcPts val="600"/>
              </a:spcAft>
              <a:defRPr/>
            </a:pPr>
            <a:r>
              <a:rPr lang="en-US" sz="1900" dirty="0">
                <a:latin typeface="Arial" panose="020B0604020202020204" pitchFamily="34" charset="0"/>
                <a:cs typeface="Arial" panose="020B0604020202020204" pitchFamily="34" charset="0"/>
              </a:rPr>
              <a:t>(d) Certain Programs Exempt. – The requirements of this section do not apply to professional, departmental, or certificate programs at community colleges that have specific accreditation requirements or best practices, as identified by the State Board of Community Colleges.</a:t>
            </a:r>
          </a:p>
        </p:txBody>
      </p:sp>
    </p:spTree>
    <p:extLst>
      <p:ext uri="{BB962C8B-B14F-4D97-AF65-F5344CB8AC3E}">
        <p14:creationId xmlns:p14="http://schemas.microsoft.com/office/powerpoint/2010/main" val="2124404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AFC1F5-3B3E-4E0E-BB39-90B713E9BB8A}"/>
              </a:ext>
            </a:extLst>
          </p:cNvPr>
          <p:cNvSpPr/>
          <p:nvPr/>
        </p:nvSpPr>
        <p:spPr>
          <a:xfrm>
            <a:off x="0" y="1441518"/>
            <a:ext cx="9144000" cy="55841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5" name="Straight Connector 4">
            <a:extLst>
              <a:ext uri="{FF2B5EF4-FFF2-40B4-BE49-F238E27FC236}">
                <a16:creationId xmlns:a16="http://schemas.microsoft.com/office/drawing/2014/main" id="{0B9DAF5E-D632-4CFA-A3D3-DD479175E585}"/>
              </a:ext>
            </a:extLst>
          </p:cNvPr>
          <p:cNvCxnSpPr>
            <a:cxnSpLocks/>
          </p:cNvCxnSpPr>
          <p:nvPr/>
        </p:nvCxnSpPr>
        <p:spPr>
          <a:xfrm>
            <a:off x="0" y="1405421"/>
            <a:ext cx="9144000" cy="0"/>
          </a:xfrm>
          <a:prstGeom prst="line">
            <a:avLst/>
          </a:prstGeom>
          <a:ln w="76200">
            <a:solidFill>
              <a:srgbClr val="EEB11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E1C8704-EAEB-40E5-8A36-F60CFCC18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184451"/>
            <a:ext cx="916103" cy="1033251"/>
          </a:xfrm>
          <a:prstGeom prst="rect">
            <a:avLst/>
          </a:prstGeom>
        </p:spPr>
      </p:pic>
      <p:sp>
        <p:nvSpPr>
          <p:cNvPr id="7" name="Rectangle 6">
            <a:extLst>
              <a:ext uri="{FF2B5EF4-FFF2-40B4-BE49-F238E27FC236}">
                <a16:creationId xmlns:a16="http://schemas.microsoft.com/office/drawing/2014/main" id="{545A931E-6827-4E4F-A688-058E0D0301F4}"/>
              </a:ext>
            </a:extLst>
          </p:cNvPr>
          <p:cNvSpPr/>
          <p:nvPr/>
        </p:nvSpPr>
        <p:spPr>
          <a:xfrm>
            <a:off x="1061763" y="51371"/>
            <a:ext cx="8020081" cy="1354051"/>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0" marR="0" lvl="0" indent="0" algn="l" defTabSz="457200" rtl="0" eaLnBrk="1" fontAlgn="auto" latinLnBrk="0" hangingPunct="1">
              <a:lnSpc>
                <a:spcPct val="90000"/>
              </a:lnSpc>
              <a:spcBef>
                <a:spcPts val="0"/>
              </a:spcBef>
              <a:spcAft>
                <a:spcPts val="0"/>
              </a:spcAft>
              <a:buClrTx/>
              <a:buSzTx/>
              <a:buFontTx/>
              <a:buNone/>
              <a:tabLst/>
              <a:defRPr/>
            </a:pPr>
            <a:r>
              <a:rPr lang="en-US" sz="3200" b="1" dirty="0">
                <a:solidFill>
                  <a:schemeClr val="bg1"/>
                </a:solidFill>
                <a:latin typeface="+mj-lt"/>
              </a:rPr>
              <a:t>Requirements for Initial Accreditation</a:t>
            </a:r>
            <a:endParaRPr kumimoji="0" lang="en-US" sz="2000" b="1" i="0" u="none" strike="noStrike" kern="1200" cap="none" spc="0" normalizeH="0" baseline="0" noProof="0" dirty="0">
              <a:ln>
                <a:noFill/>
              </a:ln>
              <a:solidFill>
                <a:schemeClr val="bg1"/>
              </a:solidFill>
              <a:effectLst/>
              <a:uLnTx/>
              <a:uFillTx/>
              <a:latin typeface="+mj-lt"/>
              <a:ea typeface="+mn-ea"/>
              <a:cs typeface="+mn-cs"/>
            </a:endParaRPr>
          </a:p>
        </p:txBody>
      </p:sp>
      <p:sp>
        <p:nvSpPr>
          <p:cNvPr id="2" name="Oval 1">
            <a:extLst>
              <a:ext uri="{FF2B5EF4-FFF2-40B4-BE49-F238E27FC236}">
                <a16:creationId xmlns:a16="http://schemas.microsoft.com/office/drawing/2014/main" id="{C2E49B4F-72E3-25A6-4D8B-A4B8CCBC4424}"/>
              </a:ext>
            </a:extLst>
          </p:cNvPr>
          <p:cNvSpPr/>
          <p:nvPr/>
        </p:nvSpPr>
        <p:spPr>
          <a:xfrm>
            <a:off x="6790543" y="5127757"/>
            <a:ext cx="1392594" cy="1392174"/>
          </a:xfrm>
          <a:prstGeom prst="ellipse">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Oval 2">
            <a:extLst>
              <a:ext uri="{FF2B5EF4-FFF2-40B4-BE49-F238E27FC236}">
                <a16:creationId xmlns:a16="http://schemas.microsoft.com/office/drawing/2014/main" id="{1CA6104A-5803-A8AC-E886-A8DBA5A5BC87}"/>
              </a:ext>
            </a:extLst>
          </p:cNvPr>
          <p:cNvSpPr/>
          <p:nvPr/>
        </p:nvSpPr>
        <p:spPr>
          <a:xfrm>
            <a:off x="4839321" y="5182069"/>
            <a:ext cx="1392594" cy="1392174"/>
          </a:xfrm>
          <a:prstGeom prst="ellipse">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 name="Oval 3">
            <a:extLst>
              <a:ext uri="{FF2B5EF4-FFF2-40B4-BE49-F238E27FC236}">
                <a16:creationId xmlns:a16="http://schemas.microsoft.com/office/drawing/2014/main" id="{74C8F9FE-B1B3-7AFB-2C89-FAB69D3E0A6D}"/>
              </a:ext>
            </a:extLst>
          </p:cNvPr>
          <p:cNvSpPr/>
          <p:nvPr/>
        </p:nvSpPr>
        <p:spPr>
          <a:xfrm>
            <a:off x="2888100" y="5222953"/>
            <a:ext cx="1392594" cy="1392174"/>
          </a:xfrm>
          <a:prstGeom prst="ellipse">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Oval 8">
            <a:extLst>
              <a:ext uri="{FF2B5EF4-FFF2-40B4-BE49-F238E27FC236}">
                <a16:creationId xmlns:a16="http://schemas.microsoft.com/office/drawing/2014/main" id="{A41790A5-4625-B759-FA02-1A3596522439}"/>
              </a:ext>
            </a:extLst>
          </p:cNvPr>
          <p:cNvSpPr/>
          <p:nvPr/>
        </p:nvSpPr>
        <p:spPr>
          <a:xfrm>
            <a:off x="936878" y="5222953"/>
            <a:ext cx="1392594" cy="1392174"/>
          </a:xfrm>
          <a:prstGeom prst="ellipse">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Content Placeholder 4">
            <a:extLst>
              <a:ext uri="{FF2B5EF4-FFF2-40B4-BE49-F238E27FC236}">
                <a16:creationId xmlns:a16="http://schemas.microsoft.com/office/drawing/2014/main" id="{CE4BB278-D3A1-3E11-F831-5A36EE81CEBC}"/>
              </a:ext>
            </a:extLst>
          </p:cNvPr>
          <p:cNvSpPr txBox="1">
            <a:spLocks/>
          </p:cNvSpPr>
          <p:nvPr/>
        </p:nvSpPr>
        <p:spPr>
          <a:xfrm>
            <a:off x="145660" y="1538502"/>
            <a:ext cx="8936184" cy="1726679"/>
          </a:xfrm>
        </p:spPr>
        <p:txBody>
          <a:bodyPr>
            <a:noAutofit/>
          </a:bodyPr>
          <a:lstStyle>
            <a:lvl1pPr marL="0" indent="0" algn="ctr" defTabSz="457200" rtl="0" eaLnBrk="1" latinLnBrk="0" hangingPunct="1">
              <a:spcBef>
                <a:spcPct val="20000"/>
              </a:spcBef>
              <a:buFont typeface="Arial"/>
              <a:buNone/>
              <a:defRPr sz="1800" b="1" kern="1200">
                <a:solidFill>
                  <a:srgbClr val="082149"/>
                </a:solidFill>
                <a:latin typeface="+mn-lt"/>
                <a:ea typeface="+mn-ea"/>
                <a:cs typeface="+mn-cs"/>
              </a:defRPr>
            </a:lvl1pPr>
            <a:lvl2pPr marL="342900" indent="0" algn="ctr" defTabSz="457200" rtl="0" eaLnBrk="1" latinLnBrk="0" hangingPunct="1">
              <a:spcBef>
                <a:spcPct val="20000"/>
              </a:spcBef>
              <a:buFont typeface="Arial"/>
              <a:buNone/>
              <a:defRPr sz="1500" b="1" kern="1200">
                <a:solidFill>
                  <a:srgbClr val="082149"/>
                </a:solidFill>
                <a:latin typeface="+mn-lt"/>
                <a:ea typeface="+mn-ea"/>
                <a:cs typeface="+mn-cs"/>
              </a:defRPr>
            </a:lvl2pPr>
            <a:lvl3pPr marL="685800" indent="0" algn="ctr" defTabSz="457200" rtl="0" eaLnBrk="1" latinLnBrk="0" hangingPunct="1">
              <a:spcBef>
                <a:spcPct val="20000"/>
              </a:spcBef>
              <a:buFont typeface="Arial"/>
              <a:buNone/>
              <a:defRPr sz="1350" b="1" kern="1200">
                <a:solidFill>
                  <a:srgbClr val="082149"/>
                </a:solidFill>
                <a:latin typeface="+mn-lt"/>
                <a:ea typeface="+mn-ea"/>
                <a:cs typeface="+mn-cs"/>
              </a:defRPr>
            </a:lvl3pPr>
            <a:lvl4pPr marL="1028700" indent="0" algn="ctr" defTabSz="457200" rtl="0" eaLnBrk="1" latinLnBrk="0" hangingPunct="1">
              <a:spcBef>
                <a:spcPct val="20000"/>
              </a:spcBef>
              <a:buFont typeface="Arial"/>
              <a:buNone/>
              <a:defRPr sz="1200" b="1" kern="1200">
                <a:solidFill>
                  <a:srgbClr val="082149"/>
                </a:solidFill>
                <a:latin typeface="+mn-lt"/>
                <a:ea typeface="+mn-ea"/>
                <a:cs typeface="+mn-cs"/>
              </a:defRPr>
            </a:lvl4pPr>
            <a:lvl5pPr marL="1371600" indent="0" algn="ctr" defTabSz="457200" rtl="0" eaLnBrk="1" latinLnBrk="0" hangingPunct="1">
              <a:spcBef>
                <a:spcPct val="20000"/>
              </a:spcBef>
              <a:buFont typeface="Arial"/>
              <a:buNone/>
              <a:defRPr sz="1200" b="1" kern="1200">
                <a:solidFill>
                  <a:srgbClr val="082149"/>
                </a:solidFill>
                <a:latin typeface="+mn-lt"/>
                <a:ea typeface="+mn-ea"/>
                <a:cs typeface="+mn-cs"/>
              </a:defRPr>
            </a:lvl5pPr>
            <a:lvl6pPr marL="1714500" indent="0" algn="ctr" defTabSz="457200" rtl="0" eaLnBrk="1" latinLnBrk="0" hangingPunct="1">
              <a:spcBef>
                <a:spcPct val="20000"/>
              </a:spcBef>
              <a:buFont typeface="Arial"/>
              <a:buNone/>
              <a:defRPr sz="1200" kern="1200">
                <a:solidFill>
                  <a:schemeClr val="tx1"/>
                </a:solidFill>
                <a:latin typeface="+mn-lt"/>
                <a:ea typeface="+mn-ea"/>
                <a:cs typeface="+mn-cs"/>
              </a:defRPr>
            </a:lvl6pPr>
            <a:lvl7pPr marL="2057400" indent="0" algn="ctr" defTabSz="457200" rtl="0" eaLnBrk="1" latinLnBrk="0" hangingPunct="1">
              <a:spcBef>
                <a:spcPct val="20000"/>
              </a:spcBef>
              <a:buFont typeface="Arial"/>
              <a:buNone/>
              <a:defRPr sz="1200" kern="1200">
                <a:solidFill>
                  <a:schemeClr val="tx1"/>
                </a:solidFill>
                <a:latin typeface="+mn-lt"/>
                <a:ea typeface="+mn-ea"/>
                <a:cs typeface="+mn-cs"/>
              </a:defRPr>
            </a:lvl7pPr>
            <a:lvl8pPr marL="2400300" indent="0" algn="ctr" defTabSz="457200" rtl="0" eaLnBrk="1" latinLnBrk="0" hangingPunct="1">
              <a:spcBef>
                <a:spcPct val="20000"/>
              </a:spcBef>
              <a:buFont typeface="Arial"/>
              <a:buNone/>
              <a:defRPr sz="1200" kern="1200">
                <a:solidFill>
                  <a:schemeClr val="tx1"/>
                </a:solidFill>
                <a:latin typeface="+mn-lt"/>
                <a:ea typeface="+mn-ea"/>
                <a:cs typeface="+mn-cs"/>
              </a:defRPr>
            </a:lvl8pPr>
            <a:lvl9pPr marL="2743200" indent="0" algn="ctr" defTabSz="457200" rtl="0" eaLnBrk="1" latinLnBrk="0" hangingPunct="1">
              <a:spcBef>
                <a:spcPct val="20000"/>
              </a:spcBef>
              <a:buFont typeface="Arial"/>
              <a:buNone/>
              <a:defRPr sz="1200" kern="1200">
                <a:solidFill>
                  <a:schemeClr val="tx1"/>
                </a:solidFill>
                <a:latin typeface="+mn-lt"/>
                <a:ea typeface="+mn-ea"/>
                <a:cs typeface="+mn-cs"/>
              </a:defRPr>
            </a:lvl9pPr>
          </a:lstStyle>
          <a:p>
            <a:pPr algn="l">
              <a:spcBef>
                <a:spcPts val="900"/>
              </a:spcBef>
            </a:pPr>
            <a:r>
              <a:rPr lang="en-US" b="0" dirty="0">
                <a:solidFill>
                  <a:schemeClr val="tx1"/>
                </a:solidFill>
                <a:latin typeface="Arial" panose="020B0604020202020204" pitchFamily="34" charset="0"/>
                <a:ea typeface="Calibri" panose="020F0502020204030204" pitchFamily="34" charset="0"/>
                <a:cs typeface="Arial" panose="020B0604020202020204" pitchFamily="34" charset="0"/>
              </a:rPr>
              <a:t>Each accreditor has its own policies and procedures for institutions seeking initial accreditation. </a:t>
            </a:r>
          </a:p>
          <a:p>
            <a:pPr algn="l">
              <a:spcBef>
                <a:spcPts val="900"/>
              </a:spcBef>
            </a:pPr>
            <a:br>
              <a:rPr lang="en-US" b="0" dirty="0">
                <a:solidFill>
                  <a:schemeClr val="tx1"/>
                </a:solidFill>
                <a:latin typeface="Arial" panose="020B0604020202020204" pitchFamily="34" charset="0"/>
                <a:ea typeface="Calibri" panose="020F0502020204030204" pitchFamily="34" charset="0"/>
                <a:cs typeface="Arial" panose="020B0604020202020204" pitchFamily="34" charset="0"/>
              </a:rPr>
            </a:br>
            <a:r>
              <a:rPr lang="en-US" b="0" dirty="0">
                <a:solidFill>
                  <a:schemeClr val="tx1"/>
                </a:solidFill>
                <a:latin typeface="Arial" panose="020B0604020202020204" pitchFamily="34" charset="0"/>
                <a:ea typeface="Calibri" panose="020F0502020204030204" pitchFamily="34" charset="0"/>
                <a:cs typeface="Arial" panose="020B0604020202020204" pitchFamily="34" charset="0"/>
              </a:rPr>
              <a:t>While every process is unique for each accreditor and to each institution, generally institutions must:</a:t>
            </a:r>
          </a:p>
          <a:p>
            <a:pPr lvl="1" algn="l">
              <a:spcBef>
                <a:spcPts val="900"/>
              </a:spcBef>
              <a:spcAft>
                <a:spcPts val="450"/>
              </a:spcAft>
            </a:pPr>
            <a:r>
              <a:rPr lang="en-US" sz="1800" b="0" dirty="0">
                <a:solidFill>
                  <a:schemeClr val="tx1"/>
                </a:solidFill>
                <a:latin typeface="Arial" panose="020B0604020202020204" pitchFamily="34" charset="0"/>
                <a:ea typeface="Calibri" panose="020F0502020204030204" pitchFamily="34" charset="0"/>
                <a:cs typeface="Arial" panose="020B0604020202020204" pitchFamily="34" charset="0"/>
              </a:rPr>
              <a:t>→ Demonstrate that all eligibility requirements are met.</a:t>
            </a:r>
          </a:p>
          <a:p>
            <a:pPr lvl="1" algn="l">
              <a:spcAft>
                <a:spcPts val="450"/>
              </a:spcAft>
            </a:pPr>
            <a:r>
              <a:rPr lang="en-US" sz="1800" b="0" dirty="0">
                <a:solidFill>
                  <a:schemeClr val="tx1"/>
                </a:solidFill>
                <a:latin typeface="Arial" panose="020B0604020202020204" pitchFamily="34" charset="0"/>
                <a:ea typeface="Calibri" panose="020F0502020204030204" pitchFamily="34" charset="0"/>
                <a:cs typeface="Arial" panose="020B0604020202020204" pitchFamily="34" charset="0"/>
              </a:rPr>
              <a:t>→ Achieve (or maintain) candidacy. </a:t>
            </a:r>
          </a:p>
          <a:p>
            <a:pPr lvl="1" algn="l">
              <a:spcAft>
                <a:spcPts val="450"/>
              </a:spcAft>
            </a:pPr>
            <a:r>
              <a:rPr lang="en-US" sz="1800" b="0" dirty="0">
                <a:solidFill>
                  <a:schemeClr val="tx1"/>
                </a:solidFill>
                <a:latin typeface="Arial" panose="020B0604020202020204" pitchFamily="34" charset="0"/>
                <a:ea typeface="Calibri" panose="020F0502020204030204" pitchFamily="34" charset="0"/>
                <a:cs typeface="Arial" panose="020B0604020202020204" pitchFamily="34" charset="0"/>
              </a:rPr>
              <a:t>→ Achieve initial accreditation. </a:t>
            </a:r>
          </a:p>
          <a:p>
            <a:pPr algn="l"/>
            <a:endParaRPr lang="en-US" sz="2000" b="0" dirty="0">
              <a:solidFill>
                <a:schemeClr val="tx1"/>
              </a:solidFill>
              <a:latin typeface="Arial" panose="020B0604020202020204" pitchFamily="34" charset="0"/>
              <a:ea typeface="Calibri" panose="020F0502020204030204" pitchFamily="34" charset="0"/>
              <a:cs typeface="Arial" panose="020B0604020202020204" pitchFamily="34" charset="0"/>
            </a:endParaRPr>
          </a:p>
          <a:p>
            <a:pPr algn="l"/>
            <a:r>
              <a:rPr lang="en-US" b="0" dirty="0">
                <a:solidFill>
                  <a:schemeClr val="tx1"/>
                </a:solidFill>
                <a:latin typeface="Arial" panose="020B0604020202020204" pitchFamily="34" charset="0"/>
                <a:ea typeface="Calibri" panose="020F0502020204030204" pitchFamily="34" charset="0"/>
                <a:cs typeface="Arial" panose="020B0604020202020204" pitchFamily="34" charset="0"/>
              </a:rPr>
              <a:t>The process by which institutions receive initial accreditation may require:</a:t>
            </a:r>
          </a:p>
          <a:p>
            <a:pPr algn="l"/>
            <a:endParaRPr lang="en-US" sz="2000" b="0" dirty="0">
              <a:solidFill>
                <a:schemeClr val="tx1"/>
              </a:solidFill>
              <a:latin typeface="Arial" panose="020B060402020202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FCB17F0B-3DA6-4E08-1708-2FC54CA9CECE}"/>
              </a:ext>
            </a:extLst>
          </p:cNvPr>
          <p:cNvSpPr txBox="1"/>
          <p:nvPr/>
        </p:nvSpPr>
        <p:spPr>
          <a:xfrm>
            <a:off x="1040936" y="5440200"/>
            <a:ext cx="1184480" cy="954107"/>
          </a:xfrm>
          <a:prstGeom prst="rect">
            <a:avLst/>
          </a:prstGeom>
          <a:noFill/>
        </p:spPr>
        <p:txBody>
          <a:bodyPr wrap="square" rtlCol="0">
            <a:spAutoFit/>
          </a:bodyPr>
          <a:lstStyle/>
          <a:p>
            <a:pPr algn="ctr"/>
            <a:r>
              <a:rPr lang="en-US" sz="1400" dirty="0">
                <a:solidFill>
                  <a:schemeClr val="bg1"/>
                </a:solidFill>
                <a:latin typeface="Arial" panose="020B0604020202020204" pitchFamily="34" charset="0"/>
                <a:cs typeface="Arial" panose="020B0604020202020204" pitchFamily="34" charset="0"/>
              </a:rPr>
              <a:t>Pre-application / evidence of eligibility</a:t>
            </a:r>
          </a:p>
        </p:txBody>
      </p:sp>
      <p:sp>
        <p:nvSpPr>
          <p:cNvPr id="13" name="TextBox 12">
            <a:extLst>
              <a:ext uri="{FF2B5EF4-FFF2-40B4-BE49-F238E27FC236}">
                <a16:creationId xmlns:a16="http://schemas.microsoft.com/office/drawing/2014/main" id="{36A24B9A-FD52-B40F-C39E-FF826DD363D1}"/>
              </a:ext>
            </a:extLst>
          </p:cNvPr>
          <p:cNvSpPr txBox="1"/>
          <p:nvPr/>
        </p:nvSpPr>
        <p:spPr>
          <a:xfrm>
            <a:off x="2873233" y="5422950"/>
            <a:ext cx="1490949" cy="954107"/>
          </a:xfrm>
          <a:prstGeom prst="rect">
            <a:avLst/>
          </a:prstGeom>
          <a:noFill/>
        </p:spPr>
        <p:txBody>
          <a:bodyPr wrap="square" rtlCol="0">
            <a:spAutoFit/>
          </a:bodyPr>
          <a:lstStyle/>
          <a:p>
            <a:pPr algn="ctr"/>
            <a:r>
              <a:rPr lang="en-US" sz="1400" dirty="0">
                <a:solidFill>
                  <a:schemeClr val="bg1"/>
                </a:solidFill>
                <a:latin typeface="Arial" panose="020B0604020202020204" pitchFamily="34" charset="0"/>
                <a:cs typeface="Arial" panose="020B0604020202020204" pitchFamily="34" charset="0"/>
              </a:rPr>
              <a:t>Written narrative,</a:t>
            </a:r>
          </a:p>
          <a:p>
            <a:pPr algn="ctr"/>
            <a:r>
              <a:rPr lang="en-US" sz="1400" dirty="0">
                <a:solidFill>
                  <a:schemeClr val="bg1"/>
                </a:solidFill>
                <a:latin typeface="Arial" panose="020B0604020202020204" pitchFamily="34" charset="0"/>
                <a:cs typeface="Arial" panose="020B0604020202020204" pitchFamily="34" charset="0"/>
              </a:rPr>
              <a:t>documentation, or report</a:t>
            </a:r>
          </a:p>
        </p:txBody>
      </p:sp>
      <p:sp>
        <p:nvSpPr>
          <p:cNvPr id="14" name="TextBox 13">
            <a:extLst>
              <a:ext uri="{FF2B5EF4-FFF2-40B4-BE49-F238E27FC236}">
                <a16:creationId xmlns:a16="http://schemas.microsoft.com/office/drawing/2014/main" id="{2FC0ABDB-47DF-AED7-9EF9-AC127B433828}"/>
              </a:ext>
            </a:extLst>
          </p:cNvPr>
          <p:cNvSpPr txBox="1"/>
          <p:nvPr/>
        </p:nvSpPr>
        <p:spPr>
          <a:xfrm>
            <a:off x="4979901" y="5508824"/>
            <a:ext cx="1151904" cy="738664"/>
          </a:xfrm>
          <a:prstGeom prst="rect">
            <a:avLst/>
          </a:prstGeom>
          <a:noFill/>
        </p:spPr>
        <p:txBody>
          <a:bodyPr wrap="square" rtlCol="0">
            <a:spAutoFit/>
          </a:bodyPr>
          <a:lstStyle/>
          <a:p>
            <a:pPr algn="ctr"/>
            <a:r>
              <a:rPr lang="en-US" sz="1400" dirty="0">
                <a:solidFill>
                  <a:schemeClr val="bg1"/>
                </a:solidFill>
                <a:latin typeface="Arial" panose="020B0604020202020204" pitchFamily="34" charset="0"/>
                <a:cs typeface="Arial" panose="020B0604020202020204" pitchFamily="34" charset="0"/>
              </a:rPr>
              <a:t>Virtual correspond-</a:t>
            </a:r>
            <a:r>
              <a:rPr lang="en-US" sz="1400" dirty="0" err="1">
                <a:solidFill>
                  <a:schemeClr val="bg1"/>
                </a:solidFill>
                <a:latin typeface="Arial" panose="020B0604020202020204" pitchFamily="34" charset="0"/>
                <a:cs typeface="Arial" panose="020B0604020202020204" pitchFamily="34" charset="0"/>
              </a:rPr>
              <a:t>dence</a:t>
            </a:r>
            <a:endParaRPr lang="en-US" sz="1400" dirty="0">
              <a:solidFill>
                <a:schemeClr val="bg1"/>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50084B24-3EC1-1FAC-4722-36F35C1F34C7}"/>
              </a:ext>
            </a:extLst>
          </p:cNvPr>
          <p:cNvSpPr txBox="1"/>
          <p:nvPr/>
        </p:nvSpPr>
        <p:spPr>
          <a:xfrm>
            <a:off x="6956005" y="5346790"/>
            <a:ext cx="1061669" cy="954107"/>
          </a:xfrm>
          <a:prstGeom prst="rect">
            <a:avLst/>
          </a:prstGeom>
          <a:noFill/>
        </p:spPr>
        <p:txBody>
          <a:bodyPr wrap="square" rtlCol="0">
            <a:spAutoFit/>
          </a:bodyPr>
          <a:lstStyle/>
          <a:p>
            <a:pPr algn="ctr"/>
            <a:r>
              <a:rPr lang="en-US" sz="1400" dirty="0">
                <a:solidFill>
                  <a:schemeClr val="bg1"/>
                </a:solidFill>
                <a:latin typeface="Arial" panose="020B0604020202020204" pitchFamily="34" charset="0"/>
                <a:cs typeface="Arial" panose="020B0604020202020204" pitchFamily="34" charset="0"/>
              </a:rPr>
              <a:t>Site visits to on and off-campus locations</a:t>
            </a:r>
          </a:p>
        </p:txBody>
      </p:sp>
    </p:spTree>
    <p:extLst>
      <p:ext uri="{BB962C8B-B14F-4D97-AF65-F5344CB8AC3E}">
        <p14:creationId xmlns:p14="http://schemas.microsoft.com/office/powerpoint/2010/main" val="1297106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AB426EA7-07AE-8E5D-5FD2-7D58A9672EF1}"/>
              </a:ext>
            </a:extLst>
          </p:cNvPr>
          <p:cNvSpPr/>
          <p:nvPr/>
        </p:nvSpPr>
        <p:spPr>
          <a:xfrm>
            <a:off x="0" y="1441518"/>
            <a:ext cx="9144000" cy="55841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6" name="Picture 5">
            <a:extLst>
              <a:ext uri="{FF2B5EF4-FFF2-40B4-BE49-F238E27FC236}">
                <a16:creationId xmlns:a16="http://schemas.microsoft.com/office/drawing/2014/main" id="{CE1C8704-EAEB-40E5-8A36-F60CFCC18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184451"/>
            <a:ext cx="916103" cy="1033251"/>
          </a:xfrm>
          <a:prstGeom prst="rect">
            <a:avLst/>
          </a:prstGeom>
        </p:spPr>
      </p:pic>
      <p:sp>
        <p:nvSpPr>
          <p:cNvPr id="7" name="Rectangle 6">
            <a:extLst>
              <a:ext uri="{FF2B5EF4-FFF2-40B4-BE49-F238E27FC236}">
                <a16:creationId xmlns:a16="http://schemas.microsoft.com/office/drawing/2014/main" id="{545A931E-6827-4E4F-A688-058E0D0301F4}"/>
              </a:ext>
            </a:extLst>
          </p:cNvPr>
          <p:cNvSpPr/>
          <p:nvPr/>
        </p:nvSpPr>
        <p:spPr>
          <a:xfrm>
            <a:off x="1061763" y="51371"/>
            <a:ext cx="8020081" cy="1354051"/>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0" marR="0" lvl="0" indent="0" algn="l" defTabSz="457200" rtl="0" eaLnBrk="1" fontAlgn="auto" latinLnBrk="0" hangingPunct="1">
              <a:lnSpc>
                <a:spcPct val="90000"/>
              </a:lnSpc>
              <a:spcBef>
                <a:spcPts val="0"/>
              </a:spcBef>
              <a:spcAft>
                <a:spcPts val="0"/>
              </a:spcAft>
              <a:buClrTx/>
              <a:buSzTx/>
              <a:buFontTx/>
              <a:buNone/>
              <a:tabLst/>
              <a:defRPr/>
            </a:pPr>
            <a:r>
              <a:rPr lang="en-US" sz="3200" b="1" dirty="0">
                <a:solidFill>
                  <a:schemeClr val="bg1"/>
                </a:solidFill>
                <a:latin typeface="+mj-lt"/>
              </a:rPr>
              <a:t>NC Activities and Timeline</a:t>
            </a:r>
            <a:endParaRPr kumimoji="0" lang="en-US" sz="2000" b="1" i="0" u="none" strike="noStrike" kern="1200" cap="none" spc="0" normalizeH="0" baseline="0" noProof="0" dirty="0">
              <a:ln>
                <a:noFill/>
              </a:ln>
              <a:solidFill>
                <a:schemeClr val="bg1"/>
              </a:solidFill>
              <a:effectLst/>
              <a:uLnTx/>
              <a:uFillTx/>
              <a:latin typeface="+mj-lt"/>
              <a:ea typeface="+mn-ea"/>
              <a:cs typeface="+mn-cs"/>
            </a:endParaRPr>
          </a:p>
        </p:txBody>
      </p:sp>
      <p:sp>
        <p:nvSpPr>
          <p:cNvPr id="8" name="Rectangle 7">
            <a:extLst>
              <a:ext uri="{FF2B5EF4-FFF2-40B4-BE49-F238E27FC236}">
                <a16:creationId xmlns:a16="http://schemas.microsoft.com/office/drawing/2014/main" id="{439E16C7-12F1-DEB4-2225-51C2F1D5D53D}"/>
              </a:ext>
            </a:extLst>
          </p:cNvPr>
          <p:cNvSpPr/>
          <p:nvPr/>
        </p:nvSpPr>
        <p:spPr>
          <a:xfrm>
            <a:off x="198790" y="1610078"/>
            <a:ext cx="1835550" cy="803341"/>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October 2023</a:t>
            </a:r>
          </a:p>
        </p:txBody>
      </p:sp>
      <p:sp>
        <p:nvSpPr>
          <p:cNvPr id="16" name="Rectangle 15">
            <a:extLst>
              <a:ext uri="{FF2B5EF4-FFF2-40B4-BE49-F238E27FC236}">
                <a16:creationId xmlns:a16="http://schemas.microsoft.com/office/drawing/2014/main" id="{62907133-0A07-F977-4DAB-F540A1C04A09}"/>
              </a:ext>
            </a:extLst>
          </p:cNvPr>
          <p:cNvSpPr/>
          <p:nvPr/>
        </p:nvSpPr>
        <p:spPr>
          <a:xfrm>
            <a:off x="171845" y="5658917"/>
            <a:ext cx="1863784" cy="804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February 2024</a:t>
            </a:r>
          </a:p>
        </p:txBody>
      </p:sp>
      <p:sp>
        <p:nvSpPr>
          <p:cNvPr id="17" name="Rectangle 16">
            <a:extLst>
              <a:ext uri="{FF2B5EF4-FFF2-40B4-BE49-F238E27FC236}">
                <a16:creationId xmlns:a16="http://schemas.microsoft.com/office/drawing/2014/main" id="{A2B8AF60-DAF1-BC8C-E129-23DD6F5FC1BD}"/>
              </a:ext>
            </a:extLst>
          </p:cNvPr>
          <p:cNvSpPr/>
          <p:nvPr/>
        </p:nvSpPr>
        <p:spPr>
          <a:xfrm>
            <a:off x="198789" y="2983406"/>
            <a:ext cx="1835549" cy="804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December 2023</a:t>
            </a:r>
          </a:p>
        </p:txBody>
      </p:sp>
      <p:sp>
        <p:nvSpPr>
          <p:cNvPr id="18" name="TextBox 17">
            <a:extLst>
              <a:ext uri="{FF2B5EF4-FFF2-40B4-BE49-F238E27FC236}">
                <a16:creationId xmlns:a16="http://schemas.microsoft.com/office/drawing/2014/main" id="{96861F8D-1629-3112-E1A6-B60EBC6A06D6}"/>
              </a:ext>
            </a:extLst>
          </p:cNvPr>
          <p:cNvSpPr txBox="1"/>
          <p:nvPr/>
        </p:nvSpPr>
        <p:spPr>
          <a:xfrm flipH="1">
            <a:off x="2172962" y="1602082"/>
            <a:ext cx="6599189" cy="830997"/>
          </a:xfrm>
          <a:prstGeom prst="rect">
            <a:avLst/>
          </a:prstGeom>
          <a:noFill/>
        </p:spPr>
        <p:txBody>
          <a:bodyPr wrap="square" rtlCol="0">
            <a:spAutoFit/>
          </a:bodyPr>
          <a:lstStyle/>
          <a:p>
            <a:r>
              <a:rPr lang="en-US" sz="1600" dirty="0">
                <a:solidFill>
                  <a:sysClr val="windowText" lastClr="000000"/>
                </a:solidFill>
                <a:latin typeface="Arial" panose="020B0604020202020204" pitchFamily="34" charset="0"/>
                <a:cs typeface="Arial" panose="020B0604020202020204" pitchFamily="34" charset="0"/>
              </a:rPr>
              <a:t>North Carolina Session Law 2023-132 went into effect, prohibiting UNC institutions and NC community colleges from receiving accreditation by an accrediting agency for consecutive accreditation cycles.</a:t>
            </a:r>
          </a:p>
        </p:txBody>
      </p:sp>
      <p:sp>
        <p:nvSpPr>
          <p:cNvPr id="19" name="TextBox 18">
            <a:extLst>
              <a:ext uri="{FF2B5EF4-FFF2-40B4-BE49-F238E27FC236}">
                <a16:creationId xmlns:a16="http://schemas.microsoft.com/office/drawing/2014/main" id="{C335ECE4-741B-D48D-7AA0-5D0676B042D5}"/>
              </a:ext>
            </a:extLst>
          </p:cNvPr>
          <p:cNvSpPr txBox="1"/>
          <p:nvPr/>
        </p:nvSpPr>
        <p:spPr>
          <a:xfrm flipH="1">
            <a:off x="2172961" y="2983406"/>
            <a:ext cx="6770125" cy="830997"/>
          </a:xfrm>
          <a:prstGeom prst="rect">
            <a:avLst/>
          </a:prstGeom>
          <a:noFill/>
        </p:spPr>
        <p:txBody>
          <a:bodyPr wrap="square" rtlCol="0">
            <a:spAutoFit/>
          </a:bodyPr>
          <a:lstStyle/>
          <a:p>
            <a:r>
              <a:rPr lang="en-US" sz="1600" dirty="0">
                <a:solidFill>
                  <a:sysClr val="windowText" lastClr="000000"/>
                </a:solidFill>
                <a:latin typeface="Arial" panose="020B0604020202020204" pitchFamily="34" charset="0"/>
                <a:cs typeface="Arial" panose="020B0604020202020204" pitchFamily="34" charset="0"/>
              </a:rPr>
              <a:t>UNC and NC Community Colleges system offices issued joint Request for Information (RFI) seeking accrediting agencies’ interest in adding NC’s institutions to their portfolios. </a:t>
            </a:r>
          </a:p>
        </p:txBody>
      </p:sp>
      <p:sp>
        <p:nvSpPr>
          <p:cNvPr id="20" name="TextBox 19">
            <a:extLst>
              <a:ext uri="{FF2B5EF4-FFF2-40B4-BE49-F238E27FC236}">
                <a16:creationId xmlns:a16="http://schemas.microsoft.com/office/drawing/2014/main" id="{C9B88552-8A53-DF10-D0B3-AB97D8B5FCAF}"/>
              </a:ext>
            </a:extLst>
          </p:cNvPr>
          <p:cNvSpPr txBox="1"/>
          <p:nvPr/>
        </p:nvSpPr>
        <p:spPr>
          <a:xfrm flipH="1">
            <a:off x="2172961" y="5557457"/>
            <a:ext cx="6832355" cy="1077218"/>
          </a:xfrm>
          <a:prstGeom prst="rect">
            <a:avLst/>
          </a:prstGeom>
          <a:noFill/>
        </p:spPr>
        <p:txBody>
          <a:bodyPr wrap="square" rtlCol="0">
            <a:spAutoFit/>
          </a:bodyPr>
          <a:lstStyle/>
          <a:p>
            <a:r>
              <a:rPr lang="en-US" sz="1600" dirty="0">
                <a:solidFill>
                  <a:sysClr val="windowText" lastClr="000000"/>
                </a:solidFill>
                <a:latin typeface="Arial" panose="020B0604020202020204" pitchFamily="34" charset="0"/>
                <a:cs typeface="Arial" panose="020B0604020202020204" pitchFamily="34" charset="0"/>
              </a:rPr>
              <a:t>Three accreditors responded to the RFI: </a:t>
            </a:r>
          </a:p>
          <a:p>
            <a:pPr marL="119063" indent="-119063">
              <a:buFontTx/>
              <a:buChar char="-"/>
            </a:pPr>
            <a:r>
              <a:rPr lang="en-US" sz="1600" dirty="0">
                <a:solidFill>
                  <a:sysClr val="windowText" lastClr="000000"/>
                </a:solidFill>
                <a:latin typeface="Arial" panose="020B0604020202020204" pitchFamily="34" charset="0"/>
                <a:cs typeface="Arial" panose="020B0604020202020204" pitchFamily="34" charset="0"/>
              </a:rPr>
              <a:t>Accrediting Commission for Community and Junior Colleges (ACCJC)</a:t>
            </a:r>
          </a:p>
          <a:p>
            <a:pPr marL="119063" indent="-119063">
              <a:buFontTx/>
              <a:buChar char="-"/>
            </a:pPr>
            <a:r>
              <a:rPr lang="en-US" sz="1600" dirty="0">
                <a:solidFill>
                  <a:sysClr val="windowText" lastClr="000000"/>
                </a:solidFill>
                <a:latin typeface="Arial" panose="020B0604020202020204" pitchFamily="34" charset="0"/>
                <a:cs typeface="Arial" panose="020B0604020202020204" pitchFamily="34" charset="0"/>
              </a:rPr>
              <a:t>Higher Learning Commission (HLC)</a:t>
            </a:r>
          </a:p>
          <a:p>
            <a:pPr marL="119063" indent="-119063">
              <a:buFontTx/>
              <a:buChar char="-"/>
            </a:pPr>
            <a:r>
              <a:rPr lang="en-US" sz="1600" dirty="0">
                <a:solidFill>
                  <a:sysClr val="windowText" lastClr="000000"/>
                </a:solidFill>
                <a:latin typeface="Arial" panose="020B0604020202020204" pitchFamily="34" charset="0"/>
                <a:cs typeface="Arial" panose="020B0604020202020204" pitchFamily="34" charset="0"/>
              </a:rPr>
              <a:t>Middle States Commission on Higher Education (MSCHE)</a:t>
            </a:r>
          </a:p>
        </p:txBody>
      </p:sp>
      <p:sp>
        <p:nvSpPr>
          <p:cNvPr id="21" name="Rectangle 20">
            <a:extLst>
              <a:ext uri="{FF2B5EF4-FFF2-40B4-BE49-F238E27FC236}">
                <a16:creationId xmlns:a16="http://schemas.microsoft.com/office/drawing/2014/main" id="{2037F6EC-0A63-4CC8-2E0A-51FA02C25179}"/>
              </a:ext>
            </a:extLst>
          </p:cNvPr>
          <p:cNvSpPr/>
          <p:nvPr/>
        </p:nvSpPr>
        <p:spPr>
          <a:xfrm>
            <a:off x="163798" y="4338508"/>
            <a:ext cx="1863785" cy="804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January 2024</a:t>
            </a:r>
          </a:p>
        </p:txBody>
      </p:sp>
      <p:sp>
        <p:nvSpPr>
          <p:cNvPr id="22" name="TextBox 21">
            <a:extLst>
              <a:ext uri="{FF2B5EF4-FFF2-40B4-BE49-F238E27FC236}">
                <a16:creationId xmlns:a16="http://schemas.microsoft.com/office/drawing/2014/main" id="{FF777181-A134-86C6-D1C0-49CFB1747A44}"/>
              </a:ext>
            </a:extLst>
          </p:cNvPr>
          <p:cNvSpPr txBox="1"/>
          <p:nvPr/>
        </p:nvSpPr>
        <p:spPr>
          <a:xfrm flipH="1">
            <a:off x="2136913" y="4392920"/>
            <a:ext cx="6462556" cy="584775"/>
          </a:xfrm>
          <a:prstGeom prst="rect">
            <a:avLst/>
          </a:prstGeom>
          <a:noFill/>
        </p:spPr>
        <p:txBody>
          <a:bodyPr wrap="square" rtlCol="0">
            <a:spAutoFit/>
          </a:bodyPr>
          <a:lstStyle/>
          <a:p>
            <a:r>
              <a:rPr lang="en-US" sz="1600" dirty="0">
                <a:solidFill>
                  <a:sysClr val="windowText" lastClr="000000"/>
                </a:solidFill>
                <a:latin typeface="Arial" panose="020B0604020202020204" pitchFamily="34" charset="0"/>
                <a:cs typeface="Arial" panose="020B0604020202020204" pitchFamily="34" charset="0"/>
              </a:rPr>
              <a:t>System offices met with the U.S. Department of Education (USED) staff to discuss timelines and processes.</a:t>
            </a:r>
          </a:p>
        </p:txBody>
      </p:sp>
      <p:cxnSp>
        <p:nvCxnSpPr>
          <p:cNvPr id="23" name="Straight Connector 22">
            <a:extLst>
              <a:ext uri="{FF2B5EF4-FFF2-40B4-BE49-F238E27FC236}">
                <a16:creationId xmlns:a16="http://schemas.microsoft.com/office/drawing/2014/main" id="{F37E5623-19A4-EC9F-BDF1-DAF0679BBB31}"/>
              </a:ext>
            </a:extLst>
          </p:cNvPr>
          <p:cNvCxnSpPr/>
          <p:nvPr/>
        </p:nvCxnSpPr>
        <p:spPr>
          <a:xfrm>
            <a:off x="171845" y="2688587"/>
            <a:ext cx="8778240" cy="0"/>
          </a:xfrm>
          <a:prstGeom prst="line">
            <a:avLst/>
          </a:prstGeom>
          <a:ln>
            <a:solidFill>
              <a:srgbClr val="E1AF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D87F1C1-1F45-1DC6-0A7D-BF22CD38FE29}"/>
              </a:ext>
            </a:extLst>
          </p:cNvPr>
          <p:cNvCxnSpPr/>
          <p:nvPr/>
        </p:nvCxnSpPr>
        <p:spPr>
          <a:xfrm>
            <a:off x="163798" y="4073440"/>
            <a:ext cx="8778240" cy="0"/>
          </a:xfrm>
          <a:prstGeom prst="line">
            <a:avLst/>
          </a:prstGeom>
          <a:ln>
            <a:solidFill>
              <a:srgbClr val="E1AF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D22233B-E4F4-68F0-A5AE-9B7F4F69D777}"/>
              </a:ext>
            </a:extLst>
          </p:cNvPr>
          <p:cNvCxnSpPr/>
          <p:nvPr/>
        </p:nvCxnSpPr>
        <p:spPr>
          <a:xfrm>
            <a:off x="198789" y="5435100"/>
            <a:ext cx="8778240" cy="0"/>
          </a:xfrm>
          <a:prstGeom prst="line">
            <a:avLst/>
          </a:prstGeom>
          <a:ln>
            <a:solidFill>
              <a:srgbClr val="E1A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3999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AFC1F5-3B3E-4E0E-BB39-90B713E9BB8A}"/>
              </a:ext>
            </a:extLst>
          </p:cNvPr>
          <p:cNvSpPr/>
          <p:nvPr/>
        </p:nvSpPr>
        <p:spPr>
          <a:xfrm>
            <a:off x="0" y="1441518"/>
            <a:ext cx="9144000" cy="55841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5" name="Straight Connector 4">
            <a:extLst>
              <a:ext uri="{FF2B5EF4-FFF2-40B4-BE49-F238E27FC236}">
                <a16:creationId xmlns:a16="http://schemas.microsoft.com/office/drawing/2014/main" id="{0B9DAF5E-D632-4CFA-A3D3-DD479175E585}"/>
              </a:ext>
            </a:extLst>
          </p:cNvPr>
          <p:cNvCxnSpPr>
            <a:cxnSpLocks/>
          </p:cNvCxnSpPr>
          <p:nvPr/>
        </p:nvCxnSpPr>
        <p:spPr>
          <a:xfrm>
            <a:off x="0" y="1405421"/>
            <a:ext cx="9144000" cy="0"/>
          </a:xfrm>
          <a:prstGeom prst="line">
            <a:avLst/>
          </a:prstGeom>
          <a:ln w="76200">
            <a:solidFill>
              <a:srgbClr val="EEB11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E1C8704-EAEB-40E5-8A36-F60CFCC18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184451"/>
            <a:ext cx="916103" cy="1033251"/>
          </a:xfrm>
          <a:prstGeom prst="rect">
            <a:avLst/>
          </a:prstGeom>
        </p:spPr>
      </p:pic>
      <p:sp>
        <p:nvSpPr>
          <p:cNvPr id="7" name="Rectangle 6">
            <a:extLst>
              <a:ext uri="{FF2B5EF4-FFF2-40B4-BE49-F238E27FC236}">
                <a16:creationId xmlns:a16="http://schemas.microsoft.com/office/drawing/2014/main" id="{545A931E-6827-4E4F-A688-058E0D0301F4}"/>
              </a:ext>
            </a:extLst>
          </p:cNvPr>
          <p:cNvSpPr/>
          <p:nvPr/>
        </p:nvSpPr>
        <p:spPr>
          <a:xfrm>
            <a:off x="1061763" y="51371"/>
            <a:ext cx="8020081" cy="1354051"/>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0" marR="0" lvl="0" indent="0" algn="l" defTabSz="457200" rtl="0" eaLnBrk="1" fontAlgn="auto" latinLnBrk="0" hangingPunct="1">
              <a:lnSpc>
                <a:spcPct val="90000"/>
              </a:lnSpc>
              <a:spcBef>
                <a:spcPts val="0"/>
              </a:spcBef>
              <a:spcAft>
                <a:spcPts val="0"/>
              </a:spcAft>
              <a:buClrTx/>
              <a:buSzTx/>
              <a:buFontTx/>
              <a:buNone/>
              <a:tabLst/>
              <a:defRPr/>
            </a:pPr>
            <a:r>
              <a:rPr lang="en-US" sz="3200" b="1" dirty="0">
                <a:solidFill>
                  <a:schemeClr val="bg1"/>
                </a:solidFill>
                <a:latin typeface="+mj-lt"/>
              </a:rPr>
              <a:t>RFI Responses</a:t>
            </a:r>
            <a:endParaRPr kumimoji="0" lang="en-US" sz="2000" b="1" i="0" u="none" strike="noStrike" kern="1200" cap="none" spc="0" normalizeH="0" baseline="0" noProof="0" dirty="0">
              <a:ln>
                <a:noFill/>
              </a:ln>
              <a:solidFill>
                <a:schemeClr val="bg1"/>
              </a:solidFill>
              <a:effectLst/>
              <a:uLnTx/>
              <a:uFillTx/>
              <a:latin typeface="+mj-lt"/>
              <a:ea typeface="+mn-ea"/>
              <a:cs typeface="+mn-cs"/>
            </a:endParaRPr>
          </a:p>
        </p:txBody>
      </p:sp>
      <p:graphicFrame>
        <p:nvGraphicFramePr>
          <p:cNvPr id="2" name="Content Placeholder 3">
            <a:extLst>
              <a:ext uri="{FF2B5EF4-FFF2-40B4-BE49-F238E27FC236}">
                <a16:creationId xmlns:a16="http://schemas.microsoft.com/office/drawing/2014/main" id="{A2DEE372-11FE-C545-1A6F-CA0B5521C3BD}"/>
              </a:ext>
            </a:extLst>
          </p:cNvPr>
          <p:cNvGraphicFramePr>
            <a:graphicFrameLocks/>
          </p:cNvGraphicFramePr>
          <p:nvPr>
            <p:extLst>
              <p:ext uri="{D42A27DB-BD31-4B8C-83A1-F6EECF244321}">
                <p14:modId xmlns:p14="http://schemas.microsoft.com/office/powerpoint/2010/main" val="2224034242"/>
              </p:ext>
            </p:extLst>
          </p:nvPr>
        </p:nvGraphicFramePr>
        <p:xfrm>
          <a:off x="221916" y="1511565"/>
          <a:ext cx="8700167" cy="4668123"/>
        </p:xfrm>
        <a:graphic>
          <a:graphicData uri="http://schemas.openxmlformats.org/drawingml/2006/table">
            <a:tbl>
              <a:tblPr firstRow="1" firstCol="1" bandRow="1">
                <a:tableStyleId>{5C22544A-7EE6-4342-B048-85BDC9FD1C3A}</a:tableStyleId>
              </a:tblPr>
              <a:tblGrid>
                <a:gridCol w="2133658">
                  <a:extLst>
                    <a:ext uri="{9D8B030D-6E8A-4147-A177-3AD203B41FA5}">
                      <a16:colId xmlns:a16="http://schemas.microsoft.com/office/drawing/2014/main" val="4145312576"/>
                    </a:ext>
                  </a:extLst>
                </a:gridCol>
                <a:gridCol w="2116955">
                  <a:extLst>
                    <a:ext uri="{9D8B030D-6E8A-4147-A177-3AD203B41FA5}">
                      <a16:colId xmlns:a16="http://schemas.microsoft.com/office/drawing/2014/main" val="3925180428"/>
                    </a:ext>
                  </a:extLst>
                </a:gridCol>
                <a:gridCol w="2224777">
                  <a:extLst>
                    <a:ext uri="{9D8B030D-6E8A-4147-A177-3AD203B41FA5}">
                      <a16:colId xmlns:a16="http://schemas.microsoft.com/office/drawing/2014/main" val="1394388232"/>
                    </a:ext>
                  </a:extLst>
                </a:gridCol>
                <a:gridCol w="2224777">
                  <a:extLst>
                    <a:ext uri="{9D8B030D-6E8A-4147-A177-3AD203B41FA5}">
                      <a16:colId xmlns:a16="http://schemas.microsoft.com/office/drawing/2014/main" val="1318068080"/>
                    </a:ext>
                  </a:extLst>
                </a:gridCol>
              </a:tblGrid>
              <a:tr h="327388">
                <a:tc>
                  <a:txBody>
                    <a:bodyPr/>
                    <a:lstStyle/>
                    <a:p>
                      <a:pPr marL="0" marR="0">
                        <a:lnSpc>
                          <a:spcPct val="107000"/>
                        </a:lnSpc>
                        <a:spcBef>
                          <a:spcPts val="0"/>
                        </a:spcBef>
                        <a:spcAft>
                          <a:spcPts val="0"/>
                        </a:spcAft>
                      </a:pPr>
                      <a:r>
                        <a:rPr lang="en-US" sz="1600" kern="0" dirty="0">
                          <a:effectLst/>
                          <a:latin typeface="Arial" panose="020B0604020202020204" pitchFamily="34" charset="0"/>
                          <a:cs typeface="Arial" panose="020B0604020202020204" pitchFamily="34" charset="0"/>
                        </a:rPr>
                        <a:t> </a:t>
                      </a: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600" kern="0" dirty="0">
                          <a:effectLst/>
                          <a:latin typeface="Arial" panose="020B0604020202020204" pitchFamily="34" charset="0"/>
                          <a:cs typeface="Arial" panose="020B0604020202020204" pitchFamily="34" charset="0"/>
                        </a:rPr>
                        <a:t>ACCJC</a:t>
                      </a: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600" kern="0" dirty="0">
                          <a:effectLst/>
                          <a:latin typeface="Arial" panose="020B0604020202020204" pitchFamily="34" charset="0"/>
                          <a:cs typeface="Arial" panose="020B0604020202020204" pitchFamily="34" charset="0"/>
                        </a:rPr>
                        <a:t>HLC</a:t>
                      </a: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600" kern="0" dirty="0">
                          <a:effectLst/>
                          <a:latin typeface="Arial" panose="020B0604020202020204" pitchFamily="34" charset="0"/>
                          <a:cs typeface="Arial" panose="020B0604020202020204" pitchFamily="34" charset="0"/>
                        </a:rPr>
                        <a:t>MSCHE</a:t>
                      </a: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L w="12700" cap="flat" cmpd="sng" algn="ctr">
                      <a:solidFill>
                        <a:srgbClr val="004278"/>
                      </a:solidFill>
                      <a:prstDash val="solid"/>
                      <a:round/>
                      <a:headEnd type="none" w="med" len="med"/>
                      <a:tailEnd type="none" w="med" len="med"/>
                    </a:lnL>
                    <a:solidFill>
                      <a:srgbClr val="004278"/>
                    </a:solidFill>
                  </a:tcPr>
                </a:tc>
                <a:extLst>
                  <a:ext uri="{0D108BD9-81ED-4DB2-BD59-A6C34878D82A}">
                    <a16:rowId xmlns:a16="http://schemas.microsoft.com/office/drawing/2014/main" val="2772306680"/>
                  </a:ext>
                </a:extLst>
              </a:tr>
              <a:tr h="1411143">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Accepting new candidates and willing to accept NC institutions?</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Open to long-term relationships; do not believe a single-cycle approach provides value to membership and/or NC institutions</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Welcomes eligible institutions, including NC institutions, to apply. Indicated preference for long-term relationships</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Welcomes eligible institutions, including NC institutions, to apply. Indicated preference for long-term relationships</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B w="12700" cap="flat" cmpd="sng" algn="ctr">
                      <a:solidFill>
                        <a:srgbClr val="E1AF00"/>
                      </a:solidFill>
                      <a:prstDash val="solid"/>
                      <a:round/>
                      <a:headEnd type="none" w="med" len="med"/>
                      <a:tailEnd type="none" w="med" len="med"/>
                    </a:lnB>
                    <a:noFill/>
                  </a:tcPr>
                </a:tc>
                <a:extLst>
                  <a:ext uri="{0D108BD9-81ED-4DB2-BD59-A6C34878D82A}">
                    <a16:rowId xmlns:a16="http://schemas.microsoft.com/office/drawing/2014/main" val="2595133105"/>
                  </a:ext>
                </a:extLst>
              </a:tr>
              <a:tr h="898269">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Interest in accrediting single institutions vs. entire systems?</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Open to primarily associate degree-granting institutions that can commit to more than a single accreditation cycle</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All degree-granting NC institutions that meet eligibility requirements are invited to apply</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All degree-granting NC institutions that meet eligibility requirements are invited to apply</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extLst>
                  <a:ext uri="{0D108BD9-81ED-4DB2-BD59-A6C34878D82A}">
                    <a16:rowId xmlns:a16="http://schemas.microsoft.com/office/drawing/2014/main" val="3150430812"/>
                  </a:ext>
                </a:extLst>
              </a:tr>
              <a:tr h="0">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Timeline for initial accreditation?</a:t>
                      </a:r>
                      <a:endParaRPr lang="en-US" sz="1600" kern="100" dirty="0">
                        <a:solidFill>
                          <a:schemeClr val="tx1"/>
                        </a:solidFill>
                        <a:effectLst/>
                        <a:latin typeface="Arial" panose="020B060402020202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lvl="0" indent="0">
                        <a:lnSpc>
                          <a:spcPct val="107000"/>
                        </a:lnSpc>
                        <a:spcBef>
                          <a:spcPts val="0"/>
                        </a:spcBef>
                        <a:spcAft>
                          <a:spcPts val="0"/>
                        </a:spcAft>
                        <a:buFont typeface="Symbol" panose="05050102010706020507" pitchFamily="18" charset="2"/>
                        <a:buNone/>
                      </a:pPr>
                      <a:r>
                        <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Months to years</a:t>
                      </a: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u="none" kern="0" dirty="0">
                          <a:solidFill>
                            <a:schemeClr val="tx1"/>
                          </a:solidFill>
                          <a:effectLst/>
                          <a:latin typeface="Arial" panose="020B0604020202020204" pitchFamily="34" charset="0"/>
                          <a:cs typeface="Arial" panose="020B0604020202020204" pitchFamily="34" charset="0"/>
                        </a:rPr>
                        <a:t>18 months (accelerated)</a:t>
                      </a:r>
                      <a:endParaRPr lang="en-US" sz="1600" u="none" kern="100" dirty="0">
                        <a:solidFill>
                          <a:schemeClr val="tx1"/>
                        </a:solidFill>
                        <a:effectLst/>
                        <a:latin typeface="Arial" panose="020B060402020202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lvl="0" indent="0">
                        <a:lnSpc>
                          <a:spcPct val="107000"/>
                        </a:lnSpc>
                        <a:spcBef>
                          <a:spcPts val="0"/>
                        </a:spcBef>
                        <a:spcAft>
                          <a:spcPts val="0"/>
                        </a:spcAft>
                        <a:buFont typeface="Symbol" panose="05050102010706020507" pitchFamily="18" charset="2"/>
                        <a:buNone/>
                      </a:pPr>
                      <a:r>
                        <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23-30 months </a:t>
                      </a: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extLst>
                  <a:ext uri="{0D108BD9-81ED-4DB2-BD59-A6C34878D82A}">
                    <a16:rowId xmlns:a16="http://schemas.microsoft.com/office/drawing/2014/main" val="2126196364"/>
                  </a:ext>
                </a:extLst>
              </a:tr>
              <a:tr h="0">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Mid-term review?</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kern="100" dirty="0">
                          <a:solidFill>
                            <a:schemeClr val="tx1"/>
                          </a:solidFill>
                          <a:effectLst/>
                          <a:latin typeface="Arial" panose="020B0604020202020204" pitchFamily="34" charset="0"/>
                          <a:cs typeface="Arial" panose="020B0604020202020204" pitchFamily="34" charset="0"/>
                        </a:rPr>
                        <a:t>After 4 years</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kern="100" dirty="0">
                          <a:solidFill>
                            <a:schemeClr val="tx1"/>
                          </a:solidFill>
                          <a:effectLst/>
                          <a:latin typeface="Arial" panose="020B0604020202020204" pitchFamily="34" charset="0"/>
                          <a:cs typeface="Arial" panose="020B0604020202020204" pitchFamily="34" charset="0"/>
                        </a:rPr>
                        <a:t>After 4 years</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600" kern="100" dirty="0">
                          <a:solidFill>
                            <a:schemeClr val="tx1"/>
                          </a:solidFill>
                          <a:effectLst/>
                          <a:latin typeface="Arial" panose="020B0604020202020204" pitchFamily="34" charset="0"/>
                          <a:cs typeface="Arial" panose="020B0604020202020204" pitchFamily="34" charset="0"/>
                        </a:rPr>
                        <a:t>Annual review</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extLst>
                  <a:ext uri="{0D108BD9-81ED-4DB2-BD59-A6C34878D82A}">
                    <a16:rowId xmlns:a16="http://schemas.microsoft.com/office/drawing/2014/main" val="3994100916"/>
                  </a:ext>
                </a:extLst>
              </a:tr>
              <a:tr h="0">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Estimated start-up cost?</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$8,000*</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$23,650 (accelerated)</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600" kern="0" dirty="0">
                          <a:solidFill>
                            <a:schemeClr val="tx1"/>
                          </a:solidFill>
                          <a:effectLst/>
                          <a:latin typeface="Arial" panose="020B0604020202020204" pitchFamily="34" charset="0"/>
                          <a:cs typeface="Arial" panose="020B0604020202020204" pitchFamily="34" charset="0"/>
                        </a:rPr>
                        <a:t>$43,000</a:t>
                      </a:r>
                      <a:endParaRPr lang="en-US" sz="16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T w="12700" cap="flat" cmpd="sng" algn="ctr">
                      <a:solidFill>
                        <a:srgbClr val="E1AF00"/>
                      </a:solidFill>
                      <a:prstDash val="solid"/>
                      <a:round/>
                      <a:headEnd type="none" w="med" len="med"/>
                      <a:tailEnd type="none" w="med" len="med"/>
                    </a:lnT>
                    <a:noFill/>
                  </a:tcPr>
                </a:tc>
                <a:extLst>
                  <a:ext uri="{0D108BD9-81ED-4DB2-BD59-A6C34878D82A}">
                    <a16:rowId xmlns:a16="http://schemas.microsoft.com/office/drawing/2014/main" val="3593122864"/>
                  </a:ext>
                </a:extLst>
              </a:tr>
            </a:tbl>
          </a:graphicData>
        </a:graphic>
      </p:graphicFrame>
      <p:sp>
        <p:nvSpPr>
          <p:cNvPr id="3" name="TextBox 2">
            <a:extLst>
              <a:ext uri="{FF2B5EF4-FFF2-40B4-BE49-F238E27FC236}">
                <a16:creationId xmlns:a16="http://schemas.microsoft.com/office/drawing/2014/main" id="{A22B2518-2702-7DFB-FEFA-BB99EDC7B99C}"/>
              </a:ext>
            </a:extLst>
          </p:cNvPr>
          <p:cNvSpPr txBox="1"/>
          <p:nvPr/>
        </p:nvSpPr>
        <p:spPr>
          <a:xfrm>
            <a:off x="145660" y="6360225"/>
            <a:ext cx="9849679"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*Includes fees for eligibility applications and candidacy and/or initial accreditation. Site visit fees are listed TBD.</a:t>
            </a:r>
          </a:p>
        </p:txBody>
      </p:sp>
    </p:spTree>
    <p:extLst>
      <p:ext uri="{BB962C8B-B14F-4D97-AF65-F5344CB8AC3E}">
        <p14:creationId xmlns:p14="http://schemas.microsoft.com/office/powerpoint/2010/main" val="1638444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AFC1F5-3B3E-4E0E-BB39-90B713E9BB8A}"/>
              </a:ext>
            </a:extLst>
          </p:cNvPr>
          <p:cNvSpPr/>
          <p:nvPr/>
        </p:nvSpPr>
        <p:spPr>
          <a:xfrm>
            <a:off x="0" y="1441518"/>
            <a:ext cx="9144000" cy="55841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5" name="Straight Connector 4">
            <a:extLst>
              <a:ext uri="{FF2B5EF4-FFF2-40B4-BE49-F238E27FC236}">
                <a16:creationId xmlns:a16="http://schemas.microsoft.com/office/drawing/2014/main" id="{0B9DAF5E-D632-4CFA-A3D3-DD479175E585}"/>
              </a:ext>
            </a:extLst>
          </p:cNvPr>
          <p:cNvCxnSpPr>
            <a:cxnSpLocks/>
          </p:cNvCxnSpPr>
          <p:nvPr/>
        </p:nvCxnSpPr>
        <p:spPr>
          <a:xfrm>
            <a:off x="0" y="1405421"/>
            <a:ext cx="9144000" cy="0"/>
          </a:xfrm>
          <a:prstGeom prst="line">
            <a:avLst/>
          </a:prstGeom>
          <a:ln w="76200">
            <a:solidFill>
              <a:srgbClr val="EEB11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E1C8704-EAEB-40E5-8A36-F60CFCC18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184451"/>
            <a:ext cx="916103" cy="1033251"/>
          </a:xfrm>
          <a:prstGeom prst="rect">
            <a:avLst/>
          </a:prstGeom>
        </p:spPr>
      </p:pic>
      <p:sp>
        <p:nvSpPr>
          <p:cNvPr id="7" name="Rectangle 6">
            <a:extLst>
              <a:ext uri="{FF2B5EF4-FFF2-40B4-BE49-F238E27FC236}">
                <a16:creationId xmlns:a16="http://schemas.microsoft.com/office/drawing/2014/main" id="{545A931E-6827-4E4F-A688-058E0D0301F4}"/>
              </a:ext>
            </a:extLst>
          </p:cNvPr>
          <p:cNvSpPr/>
          <p:nvPr/>
        </p:nvSpPr>
        <p:spPr>
          <a:xfrm>
            <a:off x="1061763" y="51371"/>
            <a:ext cx="8020081" cy="1354051"/>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0" marR="0" lvl="0" indent="0" algn="l" defTabSz="457200" rtl="0" eaLnBrk="1" fontAlgn="auto" latinLnBrk="0" hangingPunct="1">
              <a:lnSpc>
                <a:spcPct val="90000"/>
              </a:lnSpc>
              <a:spcBef>
                <a:spcPts val="0"/>
              </a:spcBef>
              <a:spcAft>
                <a:spcPts val="0"/>
              </a:spcAft>
              <a:buClrTx/>
              <a:buSzTx/>
              <a:buFontTx/>
              <a:buNone/>
              <a:tabLst/>
              <a:defRPr/>
            </a:pPr>
            <a:r>
              <a:rPr lang="en-US" sz="3200" b="1" dirty="0">
                <a:solidFill>
                  <a:schemeClr val="bg1"/>
                </a:solidFill>
                <a:latin typeface="+mj-lt"/>
              </a:rPr>
              <a:t>RFI Responses</a:t>
            </a:r>
            <a:endParaRPr kumimoji="0" lang="en-US" sz="2000" b="1" i="0" u="none" strike="noStrike" kern="1200" cap="none" spc="0" normalizeH="0" baseline="0" noProof="0" dirty="0">
              <a:ln>
                <a:noFill/>
              </a:ln>
              <a:solidFill>
                <a:schemeClr val="bg1"/>
              </a:solidFill>
              <a:effectLst/>
              <a:uLnTx/>
              <a:uFillTx/>
              <a:latin typeface="+mj-lt"/>
              <a:ea typeface="+mn-ea"/>
              <a:cs typeface="+mn-cs"/>
            </a:endParaRPr>
          </a:p>
        </p:txBody>
      </p:sp>
      <p:graphicFrame>
        <p:nvGraphicFramePr>
          <p:cNvPr id="2" name="Content Placeholder 3">
            <a:extLst>
              <a:ext uri="{FF2B5EF4-FFF2-40B4-BE49-F238E27FC236}">
                <a16:creationId xmlns:a16="http://schemas.microsoft.com/office/drawing/2014/main" id="{A2DEE372-11FE-C545-1A6F-CA0B5521C3BD}"/>
              </a:ext>
            </a:extLst>
          </p:cNvPr>
          <p:cNvGraphicFramePr>
            <a:graphicFrameLocks/>
          </p:cNvGraphicFramePr>
          <p:nvPr>
            <p:extLst>
              <p:ext uri="{D42A27DB-BD31-4B8C-83A1-F6EECF244321}">
                <p14:modId xmlns:p14="http://schemas.microsoft.com/office/powerpoint/2010/main" val="613734538"/>
              </p:ext>
            </p:extLst>
          </p:nvPr>
        </p:nvGraphicFramePr>
        <p:xfrm>
          <a:off x="221916" y="1593141"/>
          <a:ext cx="8700166" cy="5187170"/>
        </p:xfrm>
        <a:graphic>
          <a:graphicData uri="http://schemas.openxmlformats.org/drawingml/2006/table">
            <a:tbl>
              <a:tblPr firstRow="1" firstCol="1" bandRow="1">
                <a:tableStyleId>{5C22544A-7EE6-4342-B048-85BDC9FD1C3A}</a:tableStyleId>
              </a:tblPr>
              <a:tblGrid>
                <a:gridCol w="1229197">
                  <a:extLst>
                    <a:ext uri="{9D8B030D-6E8A-4147-A177-3AD203B41FA5}">
                      <a16:colId xmlns:a16="http://schemas.microsoft.com/office/drawing/2014/main" val="4145312576"/>
                    </a:ext>
                  </a:extLst>
                </a:gridCol>
                <a:gridCol w="2524539">
                  <a:extLst>
                    <a:ext uri="{9D8B030D-6E8A-4147-A177-3AD203B41FA5}">
                      <a16:colId xmlns:a16="http://schemas.microsoft.com/office/drawing/2014/main" val="3925180428"/>
                    </a:ext>
                  </a:extLst>
                </a:gridCol>
                <a:gridCol w="2792896">
                  <a:extLst>
                    <a:ext uri="{9D8B030D-6E8A-4147-A177-3AD203B41FA5}">
                      <a16:colId xmlns:a16="http://schemas.microsoft.com/office/drawing/2014/main" val="1394388232"/>
                    </a:ext>
                  </a:extLst>
                </a:gridCol>
                <a:gridCol w="2153534">
                  <a:extLst>
                    <a:ext uri="{9D8B030D-6E8A-4147-A177-3AD203B41FA5}">
                      <a16:colId xmlns:a16="http://schemas.microsoft.com/office/drawing/2014/main" val="1318068080"/>
                    </a:ext>
                  </a:extLst>
                </a:gridCol>
              </a:tblGrid>
              <a:tr h="327388">
                <a:tc>
                  <a:txBody>
                    <a:bodyPr/>
                    <a:lstStyle/>
                    <a:p>
                      <a:pPr marL="0" marR="0">
                        <a:lnSpc>
                          <a:spcPct val="107000"/>
                        </a:lnSpc>
                        <a:spcBef>
                          <a:spcPts val="0"/>
                        </a:spcBef>
                        <a:spcAft>
                          <a:spcPts val="0"/>
                        </a:spcAft>
                      </a:pPr>
                      <a:r>
                        <a:rPr lang="en-US" sz="1800" kern="0" dirty="0">
                          <a:effectLst/>
                          <a:latin typeface="Arial" panose="020B0604020202020204" pitchFamily="34" charset="0"/>
                          <a:cs typeface="Arial" panose="020B0604020202020204" pitchFamily="34" charset="0"/>
                        </a:rPr>
                        <a:t> </a:t>
                      </a:r>
                      <a:endParaRPr lang="en-US" sz="18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600" kern="0" dirty="0">
                          <a:effectLst/>
                          <a:latin typeface="Arial" panose="020B0604020202020204" pitchFamily="34" charset="0"/>
                          <a:cs typeface="Arial" panose="020B0604020202020204" pitchFamily="34" charset="0"/>
                        </a:rPr>
                        <a:t>ACCJC</a:t>
                      </a: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600" kern="0" dirty="0">
                          <a:effectLst/>
                          <a:latin typeface="Arial" panose="020B0604020202020204" pitchFamily="34" charset="0"/>
                          <a:cs typeface="Arial" panose="020B0604020202020204" pitchFamily="34" charset="0"/>
                        </a:rPr>
                        <a:t>HLC</a:t>
                      </a: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600" kern="0" dirty="0">
                          <a:effectLst/>
                          <a:latin typeface="Arial" panose="020B0604020202020204" pitchFamily="34" charset="0"/>
                          <a:cs typeface="Arial" panose="020B0604020202020204" pitchFamily="34" charset="0"/>
                        </a:rPr>
                        <a:t>MSCHE</a:t>
                      </a:r>
                      <a:endParaRPr lang="en-US" sz="16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L w="12700" cap="flat" cmpd="sng" algn="ctr">
                      <a:solidFill>
                        <a:srgbClr val="004278"/>
                      </a:solidFill>
                      <a:prstDash val="solid"/>
                      <a:round/>
                      <a:headEnd type="none" w="med" len="med"/>
                      <a:tailEnd type="none" w="med" len="med"/>
                    </a:lnL>
                    <a:solidFill>
                      <a:srgbClr val="004278"/>
                    </a:solidFill>
                  </a:tcPr>
                </a:tc>
                <a:extLst>
                  <a:ext uri="{0D108BD9-81ED-4DB2-BD59-A6C34878D82A}">
                    <a16:rowId xmlns:a16="http://schemas.microsoft.com/office/drawing/2014/main" val="2772306680"/>
                  </a:ext>
                </a:extLst>
              </a:tr>
              <a:tr h="1668860">
                <a:tc>
                  <a:txBody>
                    <a:bodyPr/>
                    <a:lstStyle/>
                    <a:p>
                      <a:r>
                        <a:rPr lang="en-US" sz="1300" b="1" kern="1200" dirty="0">
                          <a:solidFill>
                            <a:schemeClr val="tx1"/>
                          </a:solidFill>
                          <a:effectLst/>
                          <a:latin typeface="Arial" panose="020B0604020202020204" pitchFamily="34" charset="0"/>
                          <a:ea typeface="+mn-ea"/>
                          <a:cs typeface="Arial" panose="020B0604020202020204" pitchFamily="34" charset="0"/>
                        </a:rPr>
                        <a:t>Requirements for application?</a:t>
                      </a:r>
                    </a:p>
                    <a:p>
                      <a:r>
                        <a:rPr lang="en-US" sz="1300" b="1" kern="1200" dirty="0">
                          <a:solidFill>
                            <a:schemeClr val="tx1"/>
                          </a:solidFill>
                          <a:effectLst/>
                          <a:latin typeface="Arial" panose="020B0604020202020204" pitchFamily="34" charset="0"/>
                          <a:ea typeface="+mn-ea"/>
                          <a:cs typeface="Arial" panose="020B0604020202020204" pitchFamily="34" charset="0"/>
                        </a:rPr>
                        <a:t> </a:t>
                      </a:r>
                    </a:p>
                    <a:p>
                      <a:r>
                        <a:rPr lang="en-US" sz="1300" b="1" kern="1200" dirty="0">
                          <a:solidFill>
                            <a:schemeClr val="tx1"/>
                          </a:solidFill>
                          <a:effectLst/>
                          <a:latin typeface="Arial" panose="020B0604020202020204" pitchFamily="34" charset="0"/>
                          <a:ea typeface="+mn-ea"/>
                          <a:cs typeface="Arial" panose="020B0604020202020204" pitchFamily="34" charset="0"/>
                        </a:rPr>
                        <a:t>Note: actual timelines are institution-specific</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lnB w="12700" cap="flat" cmpd="sng" algn="ctr">
                      <a:noFill/>
                      <a:prstDash val="solid"/>
                      <a:round/>
                      <a:headEnd type="none" w="med" len="med"/>
                      <a:tailEnd type="none" w="med" len="med"/>
                    </a:lnB>
                    <a:noFill/>
                  </a:tcPr>
                </a:tc>
                <a:tc>
                  <a:txBody>
                    <a:bodyPr/>
                    <a:lstStyle/>
                    <a:p>
                      <a:pPr marL="173038" marR="0" lvl="0" indent="-173038">
                        <a:lnSpc>
                          <a:spcPct val="107000"/>
                        </a:lnSpc>
                        <a:spcBef>
                          <a:spcPts val="0"/>
                        </a:spcBef>
                        <a:spcAft>
                          <a:spcPts val="0"/>
                        </a:spcAft>
                        <a:buFont typeface="Symbol" panose="05050102010706020507" pitchFamily="18" charset="2"/>
                        <a:buChar char=""/>
                      </a:pP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Demonstrate all eligibility requirements are met.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(&lt;1 month)</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3038" marR="0" lvl="0" indent="-173038">
                        <a:lnSpc>
                          <a:spcPct val="107000"/>
                        </a:lnSpc>
                        <a:spcBef>
                          <a:spcPts val="0"/>
                        </a:spcBef>
                        <a:spcAft>
                          <a:spcPts val="0"/>
                        </a:spcAft>
                        <a:buFont typeface="Symbol" panose="05050102010706020507" pitchFamily="18" charset="2"/>
                        <a:buChar char=""/>
                      </a:pP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Achieve candidacy and/or initial accreditation.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(~6 months)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463550" marR="0" lvl="1" indent="-174625">
                        <a:lnSpc>
                          <a:spcPct val="107000"/>
                        </a:lnSpc>
                        <a:spcBef>
                          <a:spcPts val="0"/>
                        </a:spcBef>
                        <a:spcAft>
                          <a:spcPts val="0"/>
                        </a:spcAft>
                        <a:buFont typeface="Courier New" panose="02070309020205020404" pitchFamily="49" charset="0"/>
                        <a:buChar char="o"/>
                      </a:pP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Institutions able to meet all Accreditation Standards and Commission policies may achieve accredited status.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(Completion of the initial Candidacy Visit)</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463550" marR="0" lvl="1" indent="-174625">
                        <a:lnSpc>
                          <a:spcPct val="107000"/>
                        </a:lnSpc>
                        <a:spcBef>
                          <a:spcPts val="0"/>
                        </a:spcBef>
                        <a:spcAft>
                          <a:spcPts val="0"/>
                        </a:spcAft>
                        <a:buFont typeface="Courier New" panose="02070309020205020404" pitchFamily="49" charset="0"/>
                        <a:buChar char="o"/>
                      </a:pP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Institutions that meet all Eligibility Requirements but do not substantially meet all Accreditation Standards may be granted Candidacy and required to complete a follow-up report. </a:t>
                      </a:r>
                      <a:r>
                        <a:rPr lang="en-US" sz="1300" b="1" kern="0" dirty="0">
                          <a:solidFill>
                            <a:schemeClr val="tx1"/>
                          </a:solidFill>
                          <a:effectLst/>
                          <a:latin typeface="Arial" panose="020B0604020202020204" pitchFamily="34" charset="0"/>
                          <a:ea typeface="Calibri" panose="020F0502020204030204" pitchFamily="34" charset="0"/>
                          <a:cs typeface="Arial" panose="020B0604020202020204" pitchFamily="34" charset="0"/>
                        </a:rPr>
                        <a:t>(Must be completed within two years)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B w="12700" cap="flat" cmpd="sng" algn="ctr">
                      <a:noFill/>
                      <a:prstDash val="solid"/>
                      <a:round/>
                      <a:headEnd type="none" w="med" len="med"/>
                      <a:tailEnd type="none" w="med" len="med"/>
                    </a:lnB>
                    <a:noFill/>
                  </a:tcPr>
                </a:tc>
                <a:tc>
                  <a:txBody>
                    <a:bodyPr/>
                    <a:lstStyle/>
                    <a:p>
                      <a:pPr marL="0" marR="0">
                        <a:lnSpc>
                          <a:spcPct val="107000"/>
                        </a:lnSpc>
                        <a:spcBef>
                          <a:spcPts val="0"/>
                        </a:spcBef>
                        <a:spcAft>
                          <a:spcPts val="0"/>
                        </a:spcAft>
                      </a:pPr>
                      <a:r>
                        <a:rPr lang="en-US" sz="1300" u="sng"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Accelerated Process </a:t>
                      </a:r>
                      <a:r>
                        <a:rPr lang="en-US" sz="1300" b="1"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(~18 months)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300"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Possible option for institutions currently accredited by a historically regional accreditor.</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3038" marR="0" lvl="0" indent="-173038">
                        <a:lnSpc>
                          <a:spcPct val="107000"/>
                        </a:lnSpc>
                        <a:spcBef>
                          <a:spcPts val="0"/>
                        </a:spcBef>
                        <a:spcAft>
                          <a:spcPts val="0"/>
                        </a:spcAft>
                        <a:buFont typeface="Symbol" panose="05050102010706020507" pitchFamily="18" charset="2"/>
                        <a:buChar char=""/>
                      </a:pPr>
                      <a:r>
                        <a:rPr lang="en-US" sz="1300"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Achieve initial accreditation through application, asynchronous peer review, on-site visit. </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300" u="none" strike="noStrike"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0"/>
                        </a:spcAft>
                      </a:pPr>
                      <a:r>
                        <a:rPr lang="en-US" sz="1300" u="sng"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Traditional Process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3038" marR="0" lvl="0" indent="-173038">
                        <a:lnSpc>
                          <a:spcPct val="107000"/>
                        </a:lnSpc>
                        <a:spcBef>
                          <a:spcPts val="0"/>
                        </a:spcBef>
                        <a:spcAft>
                          <a:spcPts val="0"/>
                        </a:spcAft>
                        <a:buFont typeface="Symbol" panose="05050102010706020507" pitchFamily="18" charset="2"/>
                        <a:buChar char=""/>
                      </a:pP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Application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(~2 months)</a:t>
                      </a: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interview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(~4 months),</a:t>
                      </a: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letter of intent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(within 2 years</a:t>
                      </a: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eligibility filing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(within 12 months)</a:t>
                      </a: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initial determination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(~2 months),</a:t>
                      </a: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submission of follow up documents</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(within 12 months)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3038" marR="0" lvl="0" indent="-173038">
                        <a:lnSpc>
                          <a:spcPct val="107000"/>
                        </a:lnSpc>
                        <a:spcBef>
                          <a:spcPts val="0"/>
                        </a:spcBef>
                        <a:spcAft>
                          <a:spcPts val="0"/>
                        </a:spcAft>
                        <a:buFont typeface="Symbol" panose="05050102010706020507" pitchFamily="18" charset="2"/>
                        <a:buChar char=""/>
                      </a:pP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Achieve candidacy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(typically takes 12 months)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3038" marR="0" lvl="0" indent="-173038">
                        <a:lnSpc>
                          <a:spcPct val="107000"/>
                        </a:lnSpc>
                        <a:spcBef>
                          <a:spcPts val="0"/>
                        </a:spcBef>
                        <a:spcAft>
                          <a:spcPts val="0"/>
                        </a:spcAft>
                        <a:buFont typeface="Symbol" panose="05050102010706020507" pitchFamily="18" charset="2"/>
                        <a:buChar char=""/>
                      </a:pPr>
                      <a:r>
                        <a:rPr lang="en-US" sz="1300"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Maintain candidacy via biennial evaluation </a:t>
                      </a:r>
                      <a:r>
                        <a:rPr lang="en-US" sz="1300" b="1"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 years)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3038" marR="0" lvl="0" indent="-173038">
                        <a:lnSpc>
                          <a:spcPct val="107000"/>
                        </a:lnSpc>
                        <a:spcBef>
                          <a:spcPts val="0"/>
                        </a:spcBef>
                        <a:spcAft>
                          <a:spcPts val="0"/>
                        </a:spcAft>
                        <a:buFont typeface="Symbol" panose="05050102010706020507" pitchFamily="18" charset="2"/>
                        <a:buChar char=""/>
                      </a:pPr>
                      <a:r>
                        <a:rPr lang="en-US" sz="1300"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Achieve initial accreditation </a:t>
                      </a:r>
                      <a:r>
                        <a:rPr lang="en-US" sz="1300" b="1" kern="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 years)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B w="12700" cap="flat" cmpd="sng" algn="ctr">
                      <a:noFill/>
                      <a:prstDash val="solid"/>
                      <a:round/>
                      <a:headEnd type="none" w="med" len="med"/>
                      <a:tailEnd type="none" w="med" len="med"/>
                    </a:lnB>
                    <a:noFill/>
                  </a:tcPr>
                </a:tc>
                <a:tc>
                  <a:txBody>
                    <a:bodyPr/>
                    <a:lstStyle/>
                    <a:p>
                      <a:pPr marL="168275" marR="0" lvl="0" indent="-168275">
                        <a:lnSpc>
                          <a:spcPct val="107000"/>
                        </a:lnSpc>
                        <a:spcBef>
                          <a:spcPts val="0"/>
                        </a:spcBef>
                        <a:spcAft>
                          <a:spcPts val="0"/>
                        </a:spcAft>
                        <a:buFont typeface="Symbol" panose="05050102010706020507" pitchFamily="18" charset="2"/>
                        <a:buChar char=""/>
                      </a:pP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Demonstrate all eligibility requirements are met via pre-application</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(~4-5 months)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68275" marR="0" lvl="0" indent="-168275">
                        <a:lnSpc>
                          <a:spcPct val="107000"/>
                        </a:lnSpc>
                        <a:spcBef>
                          <a:spcPts val="0"/>
                        </a:spcBef>
                        <a:spcAft>
                          <a:spcPts val="0"/>
                        </a:spcAft>
                        <a:buFont typeface="Symbol" panose="05050102010706020507" pitchFamily="18" charset="2"/>
                        <a:buChar char=""/>
                      </a:pP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Achieve candidacy </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(~15-18 months)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68275" marR="0" lvl="0" indent="-168275">
                        <a:lnSpc>
                          <a:spcPct val="107000"/>
                        </a:lnSpc>
                        <a:spcBef>
                          <a:spcPts val="0"/>
                        </a:spcBef>
                        <a:spcAft>
                          <a:spcPts val="800"/>
                        </a:spcAft>
                        <a:buFont typeface="Symbol" panose="05050102010706020507" pitchFamily="18" charset="2"/>
                        <a:buChar char=""/>
                      </a:pPr>
                      <a:r>
                        <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Achieve initial accreditation</a:t>
                      </a:r>
                      <a:r>
                        <a:rPr lang="en-US" sz="1300" b="1"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 (~7 months)</a:t>
                      </a:r>
                      <a:endParaRPr lang="en-US" sz="130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B w="12700" cap="flat" cmpd="sng" algn="ctr">
                      <a:noFill/>
                      <a:prstDash val="solid"/>
                      <a:round/>
                      <a:headEnd type="none" w="med" len="med"/>
                      <a:tailEnd type="none" w="med" len="med"/>
                    </a:lnB>
                    <a:noFill/>
                  </a:tcPr>
                </a:tc>
                <a:extLst>
                  <a:ext uri="{0D108BD9-81ED-4DB2-BD59-A6C34878D82A}">
                    <a16:rowId xmlns:a16="http://schemas.microsoft.com/office/drawing/2014/main" val="3921126068"/>
                  </a:ext>
                </a:extLst>
              </a:tr>
            </a:tbl>
          </a:graphicData>
        </a:graphic>
      </p:graphicFrame>
    </p:spTree>
    <p:extLst>
      <p:ext uri="{BB962C8B-B14F-4D97-AF65-F5344CB8AC3E}">
        <p14:creationId xmlns:p14="http://schemas.microsoft.com/office/powerpoint/2010/main" val="2070261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AFC1F5-3B3E-4E0E-BB39-90B713E9BB8A}"/>
              </a:ext>
            </a:extLst>
          </p:cNvPr>
          <p:cNvSpPr/>
          <p:nvPr/>
        </p:nvSpPr>
        <p:spPr>
          <a:xfrm>
            <a:off x="0" y="1441518"/>
            <a:ext cx="9144000" cy="55841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5" name="Straight Connector 4">
            <a:extLst>
              <a:ext uri="{FF2B5EF4-FFF2-40B4-BE49-F238E27FC236}">
                <a16:creationId xmlns:a16="http://schemas.microsoft.com/office/drawing/2014/main" id="{0B9DAF5E-D632-4CFA-A3D3-DD479175E585}"/>
              </a:ext>
            </a:extLst>
          </p:cNvPr>
          <p:cNvCxnSpPr>
            <a:cxnSpLocks/>
          </p:cNvCxnSpPr>
          <p:nvPr/>
        </p:nvCxnSpPr>
        <p:spPr>
          <a:xfrm>
            <a:off x="0" y="1405421"/>
            <a:ext cx="9144000" cy="0"/>
          </a:xfrm>
          <a:prstGeom prst="line">
            <a:avLst/>
          </a:prstGeom>
          <a:ln w="76200">
            <a:solidFill>
              <a:srgbClr val="EEB11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E1C8704-EAEB-40E5-8A36-F60CFCC18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184451"/>
            <a:ext cx="916103" cy="1033251"/>
          </a:xfrm>
          <a:prstGeom prst="rect">
            <a:avLst/>
          </a:prstGeom>
        </p:spPr>
      </p:pic>
      <p:sp>
        <p:nvSpPr>
          <p:cNvPr id="7" name="Rectangle 6">
            <a:extLst>
              <a:ext uri="{FF2B5EF4-FFF2-40B4-BE49-F238E27FC236}">
                <a16:creationId xmlns:a16="http://schemas.microsoft.com/office/drawing/2014/main" id="{545A931E-6827-4E4F-A688-058E0D0301F4}"/>
              </a:ext>
            </a:extLst>
          </p:cNvPr>
          <p:cNvSpPr/>
          <p:nvPr/>
        </p:nvSpPr>
        <p:spPr>
          <a:xfrm>
            <a:off x="1061763" y="51371"/>
            <a:ext cx="8020081" cy="1354051"/>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0" marR="0" lvl="0" indent="0" algn="l" defTabSz="457200" rtl="0" eaLnBrk="1" fontAlgn="auto" latinLnBrk="0" hangingPunct="1">
              <a:lnSpc>
                <a:spcPct val="90000"/>
              </a:lnSpc>
              <a:spcBef>
                <a:spcPts val="0"/>
              </a:spcBef>
              <a:spcAft>
                <a:spcPts val="0"/>
              </a:spcAft>
              <a:buClrTx/>
              <a:buSzTx/>
              <a:buFontTx/>
              <a:buNone/>
              <a:tabLst/>
              <a:defRPr/>
            </a:pPr>
            <a:r>
              <a:rPr lang="en-US" sz="3200" b="1" dirty="0">
                <a:solidFill>
                  <a:schemeClr val="bg1"/>
                </a:solidFill>
                <a:latin typeface="+mj-lt"/>
              </a:rPr>
              <a:t>Transfer Procedure</a:t>
            </a:r>
            <a:endParaRPr kumimoji="0" lang="en-US" sz="2000" b="1" i="0" u="none" strike="noStrike" kern="1200" cap="none" spc="0" normalizeH="0" baseline="0" noProof="0" dirty="0">
              <a:ln>
                <a:noFill/>
              </a:ln>
              <a:solidFill>
                <a:schemeClr val="bg1"/>
              </a:solidFill>
              <a:effectLst/>
              <a:uLnTx/>
              <a:uFillTx/>
              <a:latin typeface="+mj-lt"/>
              <a:ea typeface="+mn-ea"/>
              <a:cs typeface="+mn-cs"/>
            </a:endParaRPr>
          </a:p>
        </p:txBody>
      </p:sp>
      <p:sp>
        <p:nvSpPr>
          <p:cNvPr id="3" name="Rectangle 2">
            <a:extLst>
              <a:ext uri="{FF2B5EF4-FFF2-40B4-BE49-F238E27FC236}">
                <a16:creationId xmlns:a16="http://schemas.microsoft.com/office/drawing/2014/main" id="{157012B8-9F7E-21A9-1B00-BA3814F66B03}"/>
              </a:ext>
            </a:extLst>
          </p:cNvPr>
          <p:cNvSpPr/>
          <p:nvPr/>
        </p:nvSpPr>
        <p:spPr>
          <a:xfrm>
            <a:off x="8571104" y="3526817"/>
            <a:ext cx="344516" cy="192826"/>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DE3FC7E3-71D3-3D19-E7A0-D77674DDB6D7}"/>
              </a:ext>
            </a:extLst>
          </p:cNvPr>
          <p:cNvSpPr/>
          <p:nvPr/>
        </p:nvSpPr>
        <p:spPr>
          <a:xfrm>
            <a:off x="7647665" y="2725823"/>
            <a:ext cx="1256362" cy="192826"/>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EFD0370F-D816-0FB9-8521-6546A0AF83FF}"/>
              </a:ext>
            </a:extLst>
          </p:cNvPr>
          <p:cNvSpPr/>
          <p:nvPr/>
        </p:nvSpPr>
        <p:spPr>
          <a:xfrm>
            <a:off x="1867440" y="5197070"/>
            <a:ext cx="7038593" cy="192826"/>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a:p>
            <a:pPr algn="ctr"/>
            <a:endParaRPr lang="en-US" sz="12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F771F3B5-E9CE-1845-0564-9FEC8A0BFCFA}"/>
              </a:ext>
            </a:extLst>
          </p:cNvPr>
          <p:cNvSpPr/>
          <p:nvPr/>
        </p:nvSpPr>
        <p:spPr>
          <a:xfrm>
            <a:off x="656078" y="4077664"/>
            <a:ext cx="2699921" cy="181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Reaffirmation</a:t>
            </a:r>
          </a:p>
        </p:txBody>
      </p:sp>
      <p:graphicFrame>
        <p:nvGraphicFramePr>
          <p:cNvPr id="11" name="Table 10">
            <a:extLst>
              <a:ext uri="{FF2B5EF4-FFF2-40B4-BE49-F238E27FC236}">
                <a16:creationId xmlns:a16="http://schemas.microsoft.com/office/drawing/2014/main" id="{71874F09-8433-A62D-0C41-C8831623A2FC}"/>
              </a:ext>
            </a:extLst>
          </p:cNvPr>
          <p:cNvGraphicFramePr>
            <a:graphicFrameLocks noGrp="1"/>
          </p:cNvGraphicFramePr>
          <p:nvPr>
            <p:extLst>
              <p:ext uri="{D42A27DB-BD31-4B8C-83A1-F6EECF244321}">
                <p14:modId xmlns:p14="http://schemas.microsoft.com/office/powerpoint/2010/main" val="3510394479"/>
              </p:ext>
            </p:extLst>
          </p:nvPr>
        </p:nvGraphicFramePr>
        <p:xfrm>
          <a:off x="624261" y="6486037"/>
          <a:ext cx="8269130" cy="281940"/>
        </p:xfrm>
        <a:graphic>
          <a:graphicData uri="http://schemas.openxmlformats.org/drawingml/2006/table">
            <a:tbl>
              <a:tblPr firstRow="1" bandRow="1">
                <a:tableStyleId>{5C22544A-7EE6-4342-B048-85BDC9FD1C3A}</a:tableStyleId>
              </a:tblPr>
              <a:tblGrid>
                <a:gridCol w="826913">
                  <a:extLst>
                    <a:ext uri="{9D8B030D-6E8A-4147-A177-3AD203B41FA5}">
                      <a16:colId xmlns:a16="http://schemas.microsoft.com/office/drawing/2014/main" val="2561199674"/>
                    </a:ext>
                  </a:extLst>
                </a:gridCol>
                <a:gridCol w="826913">
                  <a:extLst>
                    <a:ext uri="{9D8B030D-6E8A-4147-A177-3AD203B41FA5}">
                      <a16:colId xmlns:a16="http://schemas.microsoft.com/office/drawing/2014/main" val="411361351"/>
                    </a:ext>
                  </a:extLst>
                </a:gridCol>
                <a:gridCol w="826913">
                  <a:extLst>
                    <a:ext uri="{9D8B030D-6E8A-4147-A177-3AD203B41FA5}">
                      <a16:colId xmlns:a16="http://schemas.microsoft.com/office/drawing/2014/main" val="3397076756"/>
                    </a:ext>
                  </a:extLst>
                </a:gridCol>
                <a:gridCol w="826913">
                  <a:extLst>
                    <a:ext uri="{9D8B030D-6E8A-4147-A177-3AD203B41FA5}">
                      <a16:colId xmlns:a16="http://schemas.microsoft.com/office/drawing/2014/main" val="1643051725"/>
                    </a:ext>
                  </a:extLst>
                </a:gridCol>
                <a:gridCol w="826913">
                  <a:extLst>
                    <a:ext uri="{9D8B030D-6E8A-4147-A177-3AD203B41FA5}">
                      <a16:colId xmlns:a16="http://schemas.microsoft.com/office/drawing/2014/main" val="525971120"/>
                    </a:ext>
                  </a:extLst>
                </a:gridCol>
                <a:gridCol w="826913">
                  <a:extLst>
                    <a:ext uri="{9D8B030D-6E8A-4147-A177-3AD203B41FA5}">
                      <a16:colId xmlns:a16="http://schemas.microsoft.com/office/drawing/2014/main" val="1205794550"/>
                    </a:ext>
                  </a:extLst>
                </a:gridCol>
                <a:gridCol w="826913">
                  <a:extLst>
                    <a:ext uri="{9D8B030D-6E8A-4147-A177-3AD203B41FA5}">
                      <a16:colId xmlns:a16="http://schemas.microsoft.com/office/drawing/2014/main" val="3717955366"/>
                    </a:ext>
                  </a:extLst>
                </a:gridCol>
                <a:gridCol w="826913">
                  <a:extLst>
                    <a:ext uri="{9D8B030D-6E8A-4147-A177-3AD203B41FA5}">
                      <a16:colId xmlns:a16="http://schemas.microsoft.com/office/drawing/2014/main" val="4192415944"/>
                    </a:ext>
                  </a:extLst>
                </a:gridCol>
                <a:gridCol w="826913">
                  <a:extLst>
                    <a:ext uri="{9D8B030D-6E8A-4147-A177-3AD203B41FA5}">
                      <a16:colId xmlns:a16="http://schemas.microsoft.com/office/drawing/2014/main" val="3364523383"/>
                    </a:ext>
                  </a:extLst>
                </a:gridCol>
                <a:gridCol w="826913">
                  <a:extLst>
                    <a:ext uri="{9D8B030D-6E8A-4147-A177-3AD203B41FA5}">
                      <a16:colId xmlns:a16="http://schemas.microsoft.com/office/drawing/2014/main" val="3855278655"/>
                    </a:ext>
                  </a:extLst>
                </a:gridCol>
              </a:tblGrid>
              <a:tr h="201168">
                <a:tc>
                  <a:txBody>
                    <a:bodyPr/>
                    <a:lstStyle/>
                    <a:p>
                      <a:pPr algn="ctr"/>
                      <a:r>
                        <a:rPr lang="en-US" sz="1400" dirty="0">
                          <a:solidFill>
                            <a:schemeClr val="bg1"/>
                          </a:solidFill>
                          <a:latin typeface="Franklin Gothic Book" panose="020B0503020102020204" pitchFamily="34" charset="0"/>
                        </a:rPr>
                        <a:t>2024</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sz="1400" dirty="0">
                          <a:solidFill>
                            <a:schemeClr val="bg1"/>
                          </a:solidFill>
                          <a:latin typeface="Franklin Gothic Book" panose="020B0503020102020204" pitchFamily="34" charset="0"/>
                        </a:rPr>
                        <a:t>2025</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sz="1400" dirty="0">
                          <a:solidFill>
                            <a:schemeClr val="bg1"/>
                          </a:solidFill>
                          <a:latin typeface="Franklin Gothic Book" panose="020B0503020102020204" pitchFamily="34" charset="0"/>
                        </a:rPr>
                        <a:t>2026</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sz="1400" dirty="0">
                          <a:solidFill>
                            <a:schemeClr val="bg1"/>
                          </a:solidFill>
                          <a:latin typeface="Franklin Gothic Book" panose="020B0503020102020204" pitchFamily="34" charset="0"/>
                        </a:rPr>
                        <a:t>2027</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sz="1400" dirty="0">
                          <a:solidFill>
                            <a:schemeClr val="bg1"/>
                          </a:solidFill>
                          <a:latin typeface="Franklin Gothic Book" panose="020B0503020102020204" pitchFamily="34" charset="0"/>
                        </a:rPr>
                        <a:t>2028</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sz="1400" dirty="0">
                          <a:solidFill>
                            <a:schemeClr val="bg1"/>
                          </a:solidFill>
                          <a:latin typeface="Franklin Gothic Book" panose="020B0503020102020204" pitchFamily="34" charset="0"/>
                        </a:rPr>
                        <a:t>2029</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sz="1400" dirty="0">
                          <a:solidFill>
                            <a:schemeClr val="bg1"/>
                          </a:solidFill>
                          <a:latin typeface="Franklin Gothic Book" panose="020B0503020102020204" pitchFamily="34" charset="0"/>
                        </a:rPr>
                        <a:t>2030</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sz="1400" dirty="0">
                          <a:solidFill>
                            <a:schemeClr val="bg1"/>
                          </a:solidFill>
                          <a:latin typeface="Franklin Gothic Book" panose="020B0503020102020204" pitchFamily="34" charset="0"/>
                        </a:rPr>
                        <a:t>2031</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sz="1400" dirty="0">
                          <a:solidFill>
                            <a:schemeClr val="bg1"/>
                          </a:solidFill>
                          <a:latin typeface="Franklin Gothic Book" panose="020B0503020102020204" pitchFamily="34" charset="0"/>
                        </a:rPr>
                        <a:t>2032</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sz="1400" dirty="0">
                          <a:solidFill>
                            <a:schemeClr val="bg1"/>
                          </a:solidFill>
                          <a:latin typeface="Franklin Gothic Book" panose="020B0503020102020204" pitchFamily="34" charset="0"/>
                        </a:rPr>
                        <a:t>2033</a:t>
                      </a:r>
                    </a:p>
                  </a:txBody>
                  <a:tcPr marL="68580" marR="68580" marT="34290" marB="34290">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extLst>
                  <a:ext uri="{0D108BD9-81ED-4DB2-BD59-A6C34878D82A}">
                    <a16:rowId xmlns:a16="http://schemas.microsoft.com/office/drawing/2014/main" val="2480965434"/>
                  </a:ext>
                </a:extLst>
              </a:tr>
            </a:tbl>
          </a:graphicData>
        </a:graphic>
      </p:graphicFrame>
      <p:sp>
        <p:nvSpPr>
          <p:cNvPr id="12" name="Rectangle 11">
            <a:extLst>
              <a:ext uri="{FF2B5EF4-FFF2-40B4-BE49-F238E27FC236}">
                <a16:creationId xmlns:a16="http://schemas.microsoft.com/office/drawing/2014/main" id="{E83D0C16-EC2E-32AC-365D-6B729FE8AF8F}"/>
              </a:ext>
            </a:extLst>
          </p:cNvPr>
          <p:cNvSpPr/>
          <p:nvPr/>
        </p:nvSpPr>
        <p:spPr>
          <a:xfrm>
            <a:off x="3761880" y="4074735"/>
            <a:ext cx="5163329" cy="181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Maintain SACSCOC</a:t>
            </a:r>
          </a:p>
        </p:txBody>
      </p:sp>
      <p:sp>
        <p:nvSpPr>
          <p:cNvPr id="13" name="Rectangle 12">
            <a:extLst>
              <a:ext uri="{FF2B5EF4-FFF2-40B4-BE49-F238E27FC236}">
                <a16:creationId xmlns:a16="http://schemas.microsoft.com/office/drawing/2014/main" id="{B9ACC4C7-F344-FE0E-3D0C-3C0FAFF77225}"/>
              </a:ext>
            </a:extLst>
          </p:cNvPr>
          <p:cNvSpPr/>
          <p:nvPr/>
        </p:nvSpPr>
        <p:spPr>
          <a:xfrm>
            <a:off x="656077" y="4331414"/>
            <a:ext cx="428562" cy="181672"/>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25" dirty="0">
                <a:latin typeface="Arial" panose="020B0604020202020204" pitchFamily="34" charset="0"/>
                <a:cs typeface="Arial" panose="020B0604020202020204" pitchFamily="34" charset="0"/>
              </a:rPr>
              <a:t> </a:t>
            </a:r>
          </a:p>
        </p:txBody>
      </p:sp>
      <p:sp>
        <p:nvSpPr>
          <p:cNvPr id="14" name="TextBox 13">
            <a:extLst>
              <a:ext uri="{FF2B5EF4-FFF2-40B4-BE49-F238E27FC236}">
                <a16:creationId xmlns:a16="http://schemas.microsoft.com/office/drawing/2014/main" id="{1E89A334-973C-0013-A145-7310B4A85E52}"/>
              </a:ext>
            </a:extLst>
          </p:cNvPr>
          <p:cNvSpPr txBox="1"/>
          <p:nvPr/>
        </p:nvSpPr>
        <p:spPr>
          <a:xfrm>
            <a:off x="87952" y="4145618"/>
            <a:ext cx="568126" cy="300082"/>
          </a:xfrm>
          <a:prstGeom prst="rect">
            <a:avLst/>
          </a:prstGeom>
          <a:noFill/>
        </p:spPr>
        <p:txBody>
          <a:bodyPr wrap="square" rtlCol="0">
            <a:spAutoFit/>
          </a:bodyPr>
          <a:lstStyle/>
          <a:p>
            <a:r>
              <a:rPr lang="en-US" sz="1350" dirty="0">
                <a:latin typeface="Arial" panose="020B0604020202020204" pitchFamily="34" charset="0"/>
                <a:cs typeface="Arial" panose="020B0604020202020204" pitchFamily="34" charset="0"/>
              </a:rPr>
              <a:t>2027</a:t>
            </a:r>
          </a:p>
        </p:txBody>
      </p:sp>
      <p:sp>
        <p:nvSpPr>
          <p:cNvPr id="15" name="Star: 5 Points 14">
            <a:extLst>
              <a:ext uri="{FF2B5EF4-FFF2-40B4-BE49-F238E27FC236}">
                <a16:creationId xmlns:a16="http://schemas.microsoft.com/office/drawing/2014/main" id="{D79A209E-B128-DC84-E4A1-D7688F0510C9}"/>
              </a:ext>
            </a:extLst>
          </p:cNvPr>
          <p:cNvSpPr/>
          <p:nvPr/>
        </p:nvSpPr>
        <p:spPr>
          <a:xfrm>
            <a:off x="3376992" y="4009714"/>
            <a:ext cx="363894" cy="300083"/>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16" name="Star: 5 Points 15">
            <a:extLst>
              <a:ext uri="{FF2B5EF4-FFF2-40B4-BE49-F238E27FC236}">
                <a16:creationId xmlns:a16="http://schemas.microsoft.com/office/drawing/2014/main" id="{C4699FCC-FC8C-14FE-98C1-DAF91CD01A7A}"/>
              </a:ext>
            </a:extLst>
          </p:cNvPr>
          <p:cNvSpPr/>
          <p:nvPr/>
        </p:nvSpPr>
        <p:spPr>
          <a:xfrm>
            <a:off x="4164916" y="4888544"/>
            <a:ext cx="363894" cy="300083"/>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6F452A4A-3044-658B-B689-E35D85947070}"/>
              </a:ext>
            </a:extLst>
          </p:cNvPr>
          <p:cNvSpPr txBox="1"/>
          <p:nvPr/>
        </p:nvSpPr>
        <p:spPr>
          <a:xfrm>
            <a:off x="68778" y="4997377"/>
            <a:ext cx="568126" cy="300082"/>
          </a:xfrm>
          <a:prstGeom prst="rect">
            <a:avLst/>
          </a:prstGeom>
          <a:noFill/>
        </p:spPr>
        <p:txBody>
          <a:bodyPr wrap="square" rtlCol="0">
            <a:spAutoFit/>
          </a:bodyPr>
          <a:lstStyle/>
          <a:p>
            <a:r>
              <a:rPr lang="en-US" sz="1350" dirty="0">
                <a:latin typeface="Arial" panose="020B0604020202020204" pitchFamily="34" charset="0"/>
                <a:cs typeface="Arial" panose="020B0604020202020204" pitchFamily="34" charset="0"/>
              </a:rPr>
              <a:t>2028</a:t>
            </a:r>
          </a:p>
        </p:txBody>
      </p:sp>
      <p:sp>
        <p:nvSpPr>
          <p:cNvPr id="18" name="Rectangle 17">
            <a:extLst>
              <a:ext uri="{FF2B5EF4-FFF2-40B4-BE49-F238E27FC236}">
                <a16:creationId xmlns:a16="http://schemas.microsoft.com/office/drawing/2014/main" id="{8D38393D-E5F8-2411-E89B-8822619A1293}"/>
              </a:ext>
            </a:extLst>
          </p:cNvPr>
          <p:cNvSpPr/>
          <p:nvPr/>
        </p:nvSpPr>
        <p:spPr>
          <a:xfrm>
            <a:off x="636903" y="4954205"/>
            <a:ext cx="3518682" cy="181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Reaffirmation</a:t>
            </a:r>
          </a:p>
        </p:txBody>
      </p:sp>
      <p:sp>
        <p:nvSpPr>
          <p:cNvPr id="19" name="Rectangle 18">
            <a:extLst>
              <a:ext uri="{FF2B5EF4-FFF2-40B4-BE49-F238E27FC236}">
                <a16:creationId xmlns:a16="http://schemas.microsoft.com/office/drawing/2014/main" id="{ED9D0A75-D850-E61F-AA7F-419D4A034B49}"/>
              </a:ext>
            </a:extLst>
          </p:cNvPr>
          <p:cNvSpPr/>
          <p:nvPr/>
        </p:nvSpPr>
        <p:spPr>
          <a:xfrm>
            <a:off x="636904" y="5202852"/>
            <a:ext cx="1138210" cy="181672"/>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latin typeface="Arial" panose="020B0604020202020204" pitchFamily="34" charset="0"/>
                <a:cs typeface="Arial" panose="020B0604020202020204" pitchFamily="34" charset="0"/>
              </a:rPr>
              <a:t>Apply</a:t>
            </a:r>
          </a:p>
        </p:txBody>
      </p:sp>
      <p:sp>
        <p:nvSpPr>
          <p:cNvPr id="20" name="Rectangle 19">
            <a:extLst>
              <a:ext uri="{FF2B5EF4-FFF2-40B4-BE49-F238E27FC236}">
                <a16:creationId xmlns:a16="http://schemas.microsoft.com/office/drawing/2014/main" id="{1C0E6A2C-FA4A-0664-7894-D301633DE252}"/>
              </a:ext>
            </a:extLst>
          </p:cNvPr>
          <p:cNvSpPr/>
          <p:nvPr/>
        </p:nvSpPr>
        <p:spPr>
          <a:xfrm>
            <a:off x="646492" y="3316956"/>
            <a:ext cx="1867163" cy="181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Reaffirmation</a:t>
            </a:r>
          </a:p>
        </p:txBody>
      </p:sp>
      <p:sp>
        <p:nvSpPr>
          <p:cNvPr id="21" name="Rectangle 20">
            <a:extLst>
              <a:ext uri="{FF2B5EF4-FFF2-40B4-BE49-F238E27FC236}">
                <a16:creationId xmlns:a16="http://schemas.microsoft.com/office/drawing/2014/main" id="{279D1F86-FFED-33C1-43F9-BFB3D0259BFC}"/>
              </a:ext>
            </a:extLst>
          </p:cNvPr>
          <p:cNvSpPr/>
          <p:nvPr/>
        </p:nvSpPr>
        <p:spPr>
          <a:xfrm>
            <a:off x="3001429" y="3316209"/>
            <a:ext cx="5914192" cy="181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Maintain SACSCOC</a:t>
            </a:r>
          </a:p>
        </p:txBody>
      </p:sp>
      <p:sp>
        <p:nvSpPr>
          <p:cNvPr id="22" name="TextBox 21">
            <a:extLst>
              <a:ext uri="{FF2B5EF4-FFF2-40B4-BE49-F238E27FC236}">
                <a16:creationId xmlns:a16="http://schemas.microsoft.com/office/drawing/2014/main" id="{98C03058-AA95-89EE-4C0B-EB4B43A78AFB}"/>
              </a:ext>
            </a:extLst>
          </p:cNvPr>
          <p:cNvSpPr txBox="1"/>
          <p:nvPr/>
        </p:nvSpPr>
        <p:spPr>
          <a:xfrm>
            <a:off x="87952" y="3394876"/>
            <a:ext cx="568126" cy="300082"/>
          </a:xfrm>
          <a:prstGeom prst="rect">
            <a:avLst/>
          </a:prstGeom>
          <a:noFill/>
        </p:spPr>
        <p:txBody>
          <a:bodyPr wrap="square" rtlCol="0">
            <a:spAutoFit/>
          </a:bodyPr>
          <a:lstStyle/>
          <a:p>
            <a:r>
              <a:rPr lang="en-US" sz="1350" dirty="0">
                <a:latin typeface="Arial" panose="020B0604020202020204" pitchFamily="34" charset="0"/>
                <a:cs typeface="Arial" panose="020B0604020202020204" pitchFamily="34" charset="0"/>
              </a:rPr>
              <a:t>2026</a:t>
            </a:r>
          </a:p>
        </p:txBody>
      </p:sp>
      <p:sp>
        <p:nvSpPr>
          <p:cNvPr id="23" name="Star: 5 Points 22">
            <a:extLst>
              <a:ext uri="{FF2B5EF4-FFF2-40B4-BE49-F238E27FC236}">
                <a16:creationId xmlns:a16="http://schemas.microsoft.com/office/drawing/2014/main" id="{DEE43D9F-353A-73C1-AD43-CB6EC75424F3}"/>
              </a:ext>
            </a:extLst>
          </p:cNvPr>
          <p:cNvSpPr/>
          <p:nvPr/>
        </p:nvSpPr>
        <p:spPr>
          <a:xfrm>
            <a:off x="2562640" y="3266400"/>
            <a:ext cx="363894" cy="300083"/>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cs typeface="Arial" panose="020B0604020202020204" pitchFamily="34" charset="0"/>
            </a:endParaRPr>
          </a:p>
        </p:txBody>
      </p:sp>
      <p:sp>
        <p:nvSpPr>
          <p:cNvPr id="24" name="Star: 5 Points 23">
            <a:extLst>
              <a:ext uri="{FF2B5EF4-FFF2-40B4-BE49-F238E27FC236}">
                <a16:creationId xmlns:a16="http://schemas.microsoft.com/office/drawing/2014/main" id="{1CA2CBC0-E899-7BC0-1EF0-C53BAC467DD3}"/>
              </a:ext>
            </a:extLst>
          </p:cNvPr>
          <p:cNvSpPr/>
          <p:nvPr/>
        </p:nvSpPr>
        <p:spPr>
          <a:xfrm>
            <a:off x="4890372" y="5744241"/>
            <a:ext cx="363894" cy="300083"/>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1C9C0D66-CF09-7F50-D327-A461B4D6F8F0}"/>
              </a:ext>
            </a:extLst>
          </p:cNvPr>
          <p:cNvSpPr txBox="1"/>
          <p:nvPr/>
        </p:nvSpPr>
        <p:spPr>
          <a:xfrm>
            <a:off x="68778" y="5860062"/>
            <a:ext cx="568126" cy="300082"/>
          </a:xfrm>
          <a:prstGeom prst="rect">
            <a:avLst/>
          </a:prstGeom>
          <a:noFill/>
        </p:spPr>
        <p:txBody>
          <a:bodyPr wrap="square" rtlCol="0">
            <a:spAutoFit/>
          </a:bodyPr>
          <a:lstStyle/>
          <a:p>
            <a:r>
              <a:rPr lang="en-US" sz="1350" dirty="0">
                <a:latin typeface="Arial" panose="020B0604020202020204" pitchFamily="34" charset="0"/>
                <a:cs typeface="Arial" panose="020B0604020202020204" pitchFamily="34" charset="0"/>
              </a:rPr>
              <a:t>2029</a:t>
            </a:r>
          </a:p>
        </p:txBody>
      </p:sp>
      <p:sp>
        <p:nvSpPr>
          <p:cNvPr id="26" name="Rectangle 25">
            <a:extLst>
              <a:ext uri="{FF2B5EF4-FFF2-40B4-BE49-F238E27FC236}">
                <a16:creationId xmlns:a16="http://schemas.microsoft.com/office/drawing/2014/main" id="{FAE4E156-BA8C-2EC2-4AD4-F5DB310DD182}"/>
              </a:ext>
            </a:extLst>
          </p:cNvPr>
          <p:cNvSpPr/>
          <p:nvPr/>
        </p:nvSpPr>
        <p:spPr>
          <a:xfrm>
            <a:off x="636903" y="5816890"/>
            <a:ext cx="4253469" cy="181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Reaffirmation</a:t>
            </a:r>
          </a:p>
        </p:txBody>
      </p:sp>
      <p:sp>
        <p:nvSpPr>
          <p:cNvPr id="27" name="Rectangle 26">
            <a:extLst>
              <a:ext uri="{FF2B5EF4-FFF2-40B4-BE49-F238E27FC236}">
                <a16:creationId xmlns:a16="http://schemas.microsoft.com/office/drawing/2014/main" id="{185C1412-6336-1B65-1A5A-79DC377A1ED2}"/>
              </a:ext>
            </a:extLst>
          </p:cNvPr>
          <p:cNvSpPr/>
          <p:nvPr/>
        </p:nvSpPr>
        <p:spPr>
          <a:xfrm>
            <a:off x="646491" y="6058963"/>
            <a:ext cx="1972133" cy="181672"/>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latin typeface="Arial" panose="020B0604020202020204" pitchFamily="34" charset="0"/>
                <a:cs typeface="Arial" panose="020B0604020202020204" pitchFamily="34" charset="0"/>
              </a:rPr>
              <a:t>Apply</a:t>
            </a:r>
          </a:p>
        </p:txBody>
      </p:sp>
      <p:sp>
        <p:nvSpPr>
          <p:cNvPr id="28" name="Oval 27">
            <a:extLst>
              <a:ext uri="{FF2B5EF4-FFF2-40B4-BE49-F238E27FC236}">
                <a16:creationId xmlns:a16="http://schemas.microsoft.com/office/drawing/2014/main" id="{A1A44887-4017-BE6F-E649-65CB61629B83}"/>
              </a:ext>
            </a:extLst>
          </p:cNvPr>
          <p:cNvSpPr/>
          <p:nvPr/>
        </p:nvSpPr>
        <p:spPr>
          <a:xfrm>
            <a:off x="870359" y="4303224"/>
            <a:ext cx="252302" cy="268049"/>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29" name="Oval 28">
            <a:extLst>
              <a:ext uri="{FF2B5EF4-FFF2-40B4-BE49-F238E27FC236}">
                <a16:creationId xmlns:a16="http://schemas.microsoft.com/office/drawing/2014/main" id="{25BF1A84-3CEC-48A7-9060-79E2A0134A19}"/>
              </a:ext>
            </a:extLst>
          </p:cNvPr>
          <p:cNvSpPr/>
          <p:nvPr/>
        </p:nvSpPr>
        <p:spPr>
          <a:xfrm>
            <a:off x="1648962" y="5182544"/>
            <a:ext cx="252302" cy="268049"/>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B73C55B2-2006-2BF5-F95A-AE2A890781DB}"/>
              </a:ext>
            </a:extLst>
          </p:cNvPr>
          <p:cNvSpPr/>
          <p:nvPr/>
        </p:nvSpPr>
        <p:spPr>
          <a:xfrm>
            <a:off x="4538141" y="4947230"/>
            <a:ext cx="4367893" cy="174488"/>
          </a:xfrm>
          <a:prstGeom prst="rect">
            <a:avLst/>
          </a:prstGeom>
          <a:noFill/>
          <a:ln w="57150">
            <a:solidFill>
              <a:srgbClr val="0042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Arial" panose="020B0604020202020204" pitchFamily="34" charset="0"/>
                <a:cs typeface="Arial" panose="020B0604020202020204" pitchFamily="34" charset="0"/>
              </a:rPr>
              <a:t>Relinquish SACSCOC Upon USED Approval</a:t>
            </a:r>
          </a:p>
        </p:txBody>
      </p:sp>
      <p:sp>
        <p:nvSpPr>
          <p:cNvPr id="31" name="Rectangle 30">
            <a:extLst>
              <a:ext uri="{FF2B5EF4-FFF2-40B4-BE49-F238E27FC236}">
                <a16:creationId xmlns:a16="http://schemas.microsoft.com/office/drawing/2014/main" id="{40E07352-9B49-4C40-8A22-BCB154013D05}"/>
              </a:ext>
            </a:extLst>
          </p:cNvPr>
          <p:cNvSpPr/>
          <p:nvPr/>
        </p:nvSpPr>
        <p:spPr>
          <a:xfrm>
            <a:off x="636905" y="2501739"/>
            <a:ext cx="845462" cy="181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sp>
        <p:nvSpPr>
          <p:cNvPr id="32" name="Rectangle 31">
            <a:extLst>
              <a:ext uri="{FF2B5EF4-FFF2-40B4-BE49-F238E27FC236}">
                <a16:creationId xmlns:a16="http://schemas.microsoft.com/office/drawing/2014/main" id="{EAD72DFC-F64B-C6FD-7F9E-78B0F95850E8}"/>
              </a:ext>
            </a:extLst>
          </p:cNvPr>
          <p:cNvSpPr/>
          <p:nvPr/>
        </p:nvSpPr>
        <p:spPr>
          <a:xfrm>
            <a:off x="1913909" y="2500991"/>
            <a:ext cx="6992126" cy="181672"/>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Maintain SACSCOC</a:t>
            </a:r>
          </a:p>
        </p:txBody>
      </p:sp>
      <p:sp>
        <p:nvSpPr>
          <p:cNvPr id="33" name="TextBox 32">
            <a:extLst>
              <a:ext uri="{FF2B5EF4-FFF2-40B4-BE49-F238E27FC236}">
                <a16:creationId xmlns:a16="http://schemas.microsoft.com/office/drawing/2014/main" id="{81B0DD0F-A364-1AFC-5774-424478586D58}"/>
              </a:ext>
            </a:extLst>
          </p:cNvPr>
          <p:cNvSpPr txBox="1"/>
          <p:nvPr/>
        </p:nvSpPr>
        <p:spPr>
          <a:xfrm>
            <a:off x="109600" y="2549359"/>
            <a:ext cx="568126" cy="300082"/>
          </a:xfrm>
          <a:prstGeom prst="rect">
            <a:avLst/>
          </a:prstGeom>
          <a:noFill/>
        </p:spPr>
        <p:txBody>
          <a:bodyPr wrap="square" rtlCol="0">
            <a:spAutoFit/>
          </a:bodyPr>
          <a:lstStyle/>
          <a:p>
            <a:r>
              <a:rPr lang="en-US" sz="1350" dirty="0">
                <a:latin typeface="Arial" panose="020B0604020202020204" pitchFamily="34" charset="0"/>
                <a:cs typeface="Arial" panose="020B0604020202020204" pitchFamily="34" charset="0"/>
              </a:rPr>
              <a:t>2025</a:t>
            </a:r>
          </a:p>
        </p:txBody>
      </p:sp>
      <p:sp>
        <p:nvSpPr>
          <p:cNvPr id="34" name="Star: 5 Points 33">
            <a:extLst>
              <a:ext uri="{FF2B5EF4-FFF2-40B4-BE49-F238E27FC236}">
                <a16:creationId xmlns:a16="http://schemas.microsoft.com/office/drawing/2014/main" id="{C031DB1E-3094-4CC7-6694-643832305C77}"/>
              </a:ext>
            </a:extLst>
          </p:cNvPr>
          <p:cNvSpPr/>
          <p:nvPr/>
        </p:nvSpPr>
        <p:spPr>
          <a:xfrm>
            <a:off x="1516191" y="2428342"/>
            <a:ext cx="363894" cy="300083"/>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cs typeface="Arial" panose="020B0604020202020204" pitchFamily="34" charset="0"/>
            </a:endParaRPr>
          </a:p>
        </p:txBody>
      </p:sp>
      <p:sp>
        <p:nvSpPr>
          <p:cNvPr id="35" name="Rectangle 34">
            <a:extLst>
              <a:ext uri="{FF2B5EF4-FFF2-40B4-BE49-F238E27FC236}">
                <a16:creationId xmlns:a16="http://schemas.microsoft.com/office/drawing/2014/main" id="{A9AA7AB5-7E89-FA8B-B2FC-E3C9F05F2D24}"/>
              </a:ext>
            </a:extLst>
          </p:cNvPr>
          <p:cNvSpPr/>
          <p:nvPr/>
        </p:nvSpPr>
        <p:spPr>
          <a:xfrm>
            <a:off x="5254267" y="5792120"/>
            <a:ext cx="3639124" cy="192826"/>
          </a:xfrm>
          <a:prstGeom prst="rect">
            <a:avLst/>
          </a:prstGeom>
          <a:noFill/>
          <a:ln w="57150">
            <a:solidFill>
              <a:srgbClr val="0042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Arial" panose="020B0604020202020204" pitchFamily="34" charset="0"/>
                <a:cs typeface="Arial" panose="020B0604020202020204" pitchFamily="34" charset="0"/>
              </a:rPr>
              <a:t>Relinquish SACSCOC Upon USED Approval</a:t>
            </a:r>
          </a:p>
        </p:txBody>
      </p:sp>
      <p:sp>
        <p:nvSpPr>
          <p:cNvPr id="36" name="Rectangle 35">
            <a:extLst>
              <a:ext uri="{FF2B5EF4-FFF2-40B4-BE49-F238E27FC236}">
                <a16:creationId xmlns:a16="http://schemas.microsoft.com/office/drawing/2014/main" id="{54C475EE-916C-0111-FCC4-D0BCEAA0AAC5}"/>
              </a:ext>
            </a:extLst>
          </p:cNvPr>
          <p:cNvSpPr/>
          <p:nvPr/>
        </p:nvSpPr>
        <p:spPr>
          <a:xfrm>
            <a:off x="2711556" y="6067340"/>
            <a:ext cx="6204065" cy="192826"/>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panose="020B0604020202020204" pitchFamily="34" charset="0"/>
                <a:cs typeface="Arial" panose="020B0604020202020204" pitchFamily="34" charset="0"/>
              </a:rPr>
              <a:t>Achieve Initial Accreditation</a:t>
            </a:r>
          </a:p>
        </p:txBody>
      </p:sp>
      <p:sp>
        <p:nvSpPr>
          <p:cNvPr id="37" name="Oval 36">
            <a:extLst>
              <a:ext uri="{FF2B5EF4-FFF2-40B4-BE49-F238E27FC236}">
                <a16:creationId xmlns:a16="http://schemas.microsoft.com/office/drawing/2014/main" id="{BE89D747-A991-221D-0084-6A8797F35818}"/>
              </a:ext>
            </a:extLst>
          </p:cNvPr>
          <p:cNvSpPr/>
          <p:nvPr/>
        </p:nvSpPr>
        <p:spPr>
          <a:xfrm>
            <a:off x="2513656" y="6038655"/>
            <a:ext cx="252302" cy="268049"/>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EFD05644-FD6D-3CD4-59A0-C87970063274}"/>
              </a:ext>
            </a:extLst>
          </p:cNvPr>
          <p:cNvSpPr/>
          <p:nvPr/>
        </p:nvSpPr>
        <p:spPr>
          <a:xfrm>
            <a:off x="5881183" y="2736977"/>
            <a:ext cx="1577340" cy="181672"/>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latin typeface="Arial" panose="020B0604020202020204" pitchFamily="34" charset="0"/>
                <a:cs typeface="Arial" panose="020B0604020202020204" pitchFamily="34" charset="0"/>
              </a:rPr>
              <a:t>Apply</a:t>
            </a:r>
          </a:p>
        </p:txBody>
      </p:sp>
      <p:sp>
        <p:nvSpPr>
          <p:cNvPr id="39" name="Oval 38">
            <a:extLst>
              <a:ext uri="{FF2B5EF4-FFF2-40B4-BE49-F238E27FC236}">
                <a16:creationId xmlns:a16="http://schemas.microsoft.com/office/drawing/2014/main" id="{E266E795-5FD4-F468-1CB8-140AEA27F0F9}"/>
              </a:ext>
            </a:extLst>
          </p:cNvPr>
          <p:cNvSpPr/>
          <p:nvPr/>
        </p:nvSpPr>
        <p:spPr>
          <a:xfrm>
            <a:off x="7453904" y="2694491"/>
            <a:ext cx="252302" cy="253746"/>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40" name="Rectangle 39">
            <a:extLst>
              <a:ext uri="{FF2B5EF4-FFF2-40B4-BE49-F238E27FC236}">
                <a16:creationId xmlns:a16="http://schemas.microsoft.com/office/drawing/2014/main" id="{5A5E9C18-F838-245A-46BD-A48BC96049FD}"/>
              </a:ext>
            </a:extLst>
          </p:cNvPr>
          <p:cNvSpPr/>
          <p:nvPr/>
        </p:nvSpPr>
        <p:spPr>
          <a:xfrm>
            <a:off x="6773708" y="3540310"/>
            <a:ext cx="1645920" cy="181672"/>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latin typeface="Arial" panose="020B0604020202020204" pitchFamily="34" charset="0"/>
                <a:cs typeface="Arial" panose="020B0604020202020204" pitchFamily="34" charset="0"/>
              </a:rPr>
              <a:t>Apply</a:t>
            </a:r>
          </a:p>
        </p:txBody>
      </p:sp>
      <p:sp>
        <p:nvSpPr>
          <p:cNvPr id="41" name="Oval 40">
            <a:extLst>
              <a:ext uri="{FF2B5EF4-FFF2-40B4-BE49-F238E27FC236}">
                <a16:creationId xmlns:a16="http://schemas.microsoft.com/office/drawing/2014/main" id="{89487DCA-7613-F824-662B-9FC7E917573C}"/>
              </a:ext>
            </a:extLst>
          </p:cNvPr>
          <p:cNvSpPr/>
          <p:nvPr/>
        </p:nvSpPr>
        <p:spPr>
          <a:xfrm>
            <a:off x="8373798" y="3484246"/>
            <a:ext cx="252302" cy="268049"/>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42" name="TextBox 41">
            <a:extLst>
              <a:ext uri="{FF2B5EF4-FFF2-40B4-BE49-F238E27FC236}">
                <a16:creationId xmlns:a16="http://schemas.microsoft.com/office/drawing/2014/main" id="{D2B28723-48ED-E43E-7656-62127AD4C4B7}"/>
              </a:ext>
            </a:extLst>
          </p:cNvPr>
          <p:cNvSpPr txBox="1"/>
          <p:nvPr/>
        </p:nvSpPr>
        <p:spPr>
          <a:xfrm>
            <a:off x="1955967" y="7630064"/>
            <a:ext cx="2204357" cy="253916"/>
          </a:xfrm>
          <a:prstGeom prst="rect">
            <a:avLst/>
          </a:prstGeom>
          <a:noFill/>
        </p:spPr>
        <p:txBody>
          <a:bodyPr wrap="square" rtlCol="0">
            <a:spAutoFit/>
          </a:bodyPr>
          <a:lstStyle/>
          <a:p>
            <a:r>
              <a:rPr lang="en-US" sz="1050" dirty="0">
                <a:solidFill>
                  <a:schemeClr val="bg1"/>
                </a:solidFill>
                <a:latin typeface="Franklin Gothic Book" panose="020B0503020102020204" pitchFamily="34" charset="0"/>
              </a:rPr>
              <a:t>Reaffirmation</a:t>
            </a:r>
          </a:p>
        </p:txBody>
      </p:sp>
      <p:sp>
        <p:nvSpPr>
          <p:cNvPr id="43" name="Star: 5 Points 42">
            <a:extLst>
              <a:ext uri="{FF2B5EF4-FFF2-40B4-BE49-F238E27FC236}">
                <a16:creationId xmlns:a16="http://schemas.microsoft.com/office/drawing/2014/main" id="{B3EFA186-455D-1D61-393A-597EAAD888C6}"/>
              </a:ext>
            </a:extLst>
          </p:cNvPr>
          <p:cNvSpPr/>
          <p:nvPr/>
        </p:nvSpPr>
        <p:spPr>
          <a:xfrm>
            <a:off x="6452816" y="1593141"/>
            <a:ext cx="264032" cy="230833"/>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44" name="TextBox 43">
            <a:extLst>
              <a:ext uri="{FF2B5EF4-FFF2-40B4-BE49-F238E27FC236}">
                <a16:creationId xmlns:a16="http://schemas.microsoft.com/office/drawing/2014/main" id="{3DEFE4CE-607F-4D85-8931-F5E9CE8CF091}"/>
              </a:ext>
            </a:extLst>
          </p:cNvPr>
          <p:cNvSpPr txBox="1"/>
          <p:nvPr/>
        </p:nvSpPr>
        <p:spPr>
          <a:xfrm>
            <a:off x="6659282" y="1587052"/>
            <a:ext cx="2204357" cy="261610"/>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Reaffirmation</a:t>
            </a:r>
          </a:p>
        </p:txBody>
      </p:sp>
      <p:sp>
        <p:nvSpPr>
          <p:cNvPr id="45" name="Rectangle 44">
            <a:extLst>
              <a:ext uri="{FF2B5EF4-FFF2-40B4-BE49-F238E27FC236}">
                <a16:creationId xmlns:a16="http://schemas.microsoft.com/office/drawing/2014/main" id="{956ECA36-A70C-39BB-76E8-3D0D38A98823}"/>
              </a:ext>
            </a:extLst>
          </p:cNvPr>
          <p:cNvSpPr/>
          <p:nvPr/>
        </p:nvSpPr>
        <p:spPr>
          <a:xfrm>
            <a:off x="5488676" y="1920950"/>
            <a:ext cx="891540" cy="205740"/>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bg1"/>
                </a:solidFill>
                <a:latin typeface="Arial" panose="020B0604020202020204" pitchFamily="34" charset="0"/>
                <a:cs typeface="Arial" panose="020B0604020202020204" pitchFamily="34" charset="0"/>
              </a:rPr>
              <a:t>New</a:t>
            </a:r>
          </a:p>
        </p:txBody>
      </p:sp>
      <p:sp>
        <p:nvSpPr>
          <p:cNvPr id="46" name="Oval 45">
            <a:extLst>
              <a:ext uri="{FF2B5EF4-FFF2-40B4-BE49-F238E27FC236}">
                <a16:creationId xmlns:a16="http://schemas.microsoft.com/office/drawing/2014/main" id="{D0FFCAC5-3308-B856-25FD-7BA275589DAE}"/>
              </a:ext>
            </a:extLst>
          </p:cNvPr>
          <p:cNvSpPr/>
          <p:nvPr/>
        </p:nvSpPr>
        <p:spPr>
          <a:xfrm>
            <a:off x="6495806" y="1956313"/>
            <a:ext cx="137160" cy="137160"/>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latin typeface="Arial" panose="020B0604020202020204" pitchFamily="34" charset="0"/>
              <a:cs typeface="Arial" panose="020B0604020202020204" pitchFamily="34" charset="0"/>
            </a:endParaRPr>
          </a:p>
        </p:txBody>
      </p:sp>
      <p:sp>
        <p:nvSpPr>
          <p:cNvPr id="47" name="Rectangle 46">
            <a:extLst>
              <a:ext uri="{FF2B5EF4-FFF2-40B4-BE49-F238E27FC236}">
                <a16:creationId xmlns:a16="http://schemas.microsoft.com/office/drawing/2014/main" id="{EFCDE0AB-CFCA-8319-141C-DABC5450B645}"/>
              </a:ext>
            </a:extLst>
          </p:cNvPr>
          <p:cNvSpPr/>
          <p:nvPr/>
        </p:nvSpPr>
        <p:spPr>
          <a:xfrm>
            <a:off x="5488676" y="1628057"/>
            <a:ext cx="891540" cy="205740"/>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050" dirty="0">
                <a:latin typeface="Arial" panose="020B0604020202020204" pitchFamily="34" charset="0"/>
                <a:cs typeface="Arial" panose="020B0604020202020204" pitchFamily="34" charset="0"/>
              </a:rPr>
              <a:t>SACSCOC</a:t>
            </a:r>
          </a:p>
        </p:txBody>
      </p:sp>
      <p:sp>
        <p:nvSpPr>
          <p:cNvPr id="49" name="TextBox 48">
            <a:extLst>
              <a:ext uri="{FF2B5EF4-FFF2-40B4-BE49-F238E27FC236}">
                <a16:creationId xmlns:a16="http://schemas.microsoft.com/office/drawing/2014/main" id="{99CB3F4F-C8B1-9864-B972-BD7F5AE56B4D}"/>
              </a:ext>
            </a:extLst>
          </p:cNvPr>
          <p:cNvSpPr txBox="1"/>
          <p:nvPr/>
        </p:nvSpPr>
        <p:spPr>
          <a:xfrm>
            <a:off x="6659282" y="1869992"/>
            <a:ext cx="2389569" cy="430887"/>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Achieve candidacy; if not achieved, may stay with SACSCOC</a:t>
            </a:r>
          </a:p>
        </p:txBody>
      </p:sp>
      <p:sp>
        <p:nvSpPr>
          <p:cNvPr id="53" name="TextBox 52">
            <a:extLst>
              <a:ext uri="{FF2B5EF4-FFF2-40B4-BE49-F238E27FC236}">
                <a16:creationId xmlns:a16="http://schemas.microsoft.com/office/drawing/2014/main" id="{69149CDF-9A39-C1FE-8C3B-74B6A06EC399}"/>
              </a:ext>
            </a:extLst>
          </p:cNvPr>
          <p:cNvSpPr txBox="1"/>
          <p:nvPr/>
        </p:nvSpPr>
        <p:spPr>
          <a:xfrm>
            <a:off x="624260" y="1510833"/>
            <a:ext cx="4405803" cy="646331"/>
          </a:xfrm>
          <a:prstGeom prst="rect">
            <a:avLst/>
          </a:prstGeom>
          <a:noFill/>
        </p:spPr>
        <p:txBody>
          <a:bodyPr wrap="square">
            <a:spAutoFit/>
          </a:bodyPr>
          <a:lstStyle/>
          <a:p>
            <a:pPr marR="0" lvl="0" algn="l" defTabSz="457200" rtl="0" eaLnBrk="1" fontAlgn="auto" latinLnBrk="0" hangingPunct="1">
              <a:lnSpc>
                <a:spcPct val="100000"/>
              </a:lnSpc>
              <a:spcBef>
                <a:spcPts val="0"/>
              </a:spcBef>
              <a:spcAft>
                <a:spcPts val="0"/>
              </a:spcAft>
              <a:buClrTx/>
              <a:buSzTx/>
              <a:tabLst/>
              <a:defRPr/>
            </a:pPr>
            <a:r>
              <a:rPr lang="en-US" b="1" dirty="0"/>
              <a:t>Timelines for SACSCOC Reaffirmation and Application to a New Accreditor</a:t>
            </a:r>
            <a:endParaRPr lang="en-US" sz="1800" b="1" dirty="0"/>
          </a:p>
        </p:txBody>
      </p:sp>
    </p:spTree>
    <p:extLst>
      <p:ext uri="{BB962C8B-B14F-4D97-AF65-F5344CB8AC3E}">
        <p14:creationId xmlns:p14="http://schemas.microsoft.com/office/powerpoint/2010/main" val="741438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AFC1F5-3B3E-4E0E-BB39-90B713E9BB8A}"/>
              </a:ext>
            </a:extLst>
          </p:cNvPr>
          <p:cNvSpPr/>
          <p:nvPr/>
        </p:nvSpPr>
        <p:spPr>
          <a:xfrm>
            <a:off x="0" y="1524821"/>
            <a:ext cx="9144000" cy="55841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5" name="Straight Connector 4">
            <a:extLst>
              <a:ext uri="{FF2B5EF4-FFF2-40B4-BE49-F238E27FC236}">
                <a16:creationId xmlns:a16="http://schemas.microsoft.com/office/drawing/2014/main" id="{0B9DAF5E-D632-4CFA-A3D3-DD479175E585}"/>
              </a:ext>
            </a:extLst>
          </p:cNvPr>
          <p:cNvCxnSpPr>
            <a:cxnSpLocks/>
          </p:cNvCxnSpPr>
          <p:nvPr/>
        </p:nvCxnSpPr>
        <p:spPr>
          <a:xfrm>
            <a:off x="0" y="1405421"/>
            <a:ext cx="9144000" cy="0"/>
          </a:xfrm>
          <a:prstGeom prst="line">
            <a:avLst/>
          </a:prstGeom>
          <a:ln w="76200">
            <a:solidFill>
              <a:srgbClr val="EEB11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E1C8704-EAEB-40E5-8A36-F60CFCC18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184451"/>
            <a:ext cx="916103" cy="1033251"/>
          </a:xfrm>
          <a:prstGeom prst="rect">
            <a:avLst/>
          </a:prstGeom>
        </p:spPr>
      </p:pic>
      <p:sp>
        <p:nvSpPr>
          <p:cNvPr id="7" name="Rectangle 6">
            <a:extLst>
              <a:ext uri="{FF2B5EF4-FFF2-40B4-BE49-F238E27FC236}">
                <a16:creationId xmlns:a16="http://schemas.microsoft.com/office/drawing/2014/main" id="{545A931E-6827-4E4F-A688-058E0D0301F4}"/>
              </a:ext>
            </a:extLst>
          </p:cNvPr>
          <p:cNvSpPr/>
          <p:nvPr/>
        </p:nvSpPr>
        <p:spPr>
          <a:xfrm>
            <a:off x="1061763" y="51371"/>
            <a:ext cx="8020081" cy="1354051"/>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0" marR="0" lvl="0" indent="0" algn="l" defTabSz="457200" rtl="0" eaLnBrk="1" fontAlgn="auto" latinLnBrk="0" hangingPunct="1">
              <a:lnSpc>
                <a:spcPct val="90000"/>
              </a:lnSpc>
              <a:spcBef>
                <a:spcPts val="0"/>
              </a:spcBef>
              <a:spcAft>
                <a:spcPts val="0"/>
              </a:spcAft>
              <a:buClrTx/>
              <a:buSzTx/>
              <a:buFontTx/>
              <a:buNone/>
              <a:tabLst/>
              <a:defRPr/>
            </a:pPr>
            <a:r>
              <a:rPr lang="en-US" sz="3200" b="1" dirty="0">
                <a:solidFill>
                  <a:schemeClr val="bg1"/>
                </a:solidFill>
                <a:latin typeface="+mj-lt"/>
              </a:rPr>
              <a:t>Federal Approval Process</a:t>
            </a:r>
            <a:endParaRPr kumimoji="0" lang="en-US" sz="2000" b="1" i="0" u="none" strike="noStrike" kern="1200" cap="none" spc="0" normalizeH="0" baseline="0" noProof="0" dirty="0">
              <a:ln>
                <a:noFill/>
              </a:ln>
              <a:solidFill>
                <a:schemeClr val="bg1"/>
              </a:solidFill>
              <a:effectLst/>
              <a:uLnTx/>
              <a:uFillTx/>
              <a:latin typeface="+mj-lt"/>
              <a:ea typeface="+mn-ea"/>
              <a:cs typeface="+mn-cs"/>
            </a:endParaRPr>
          </a:p>
        </p:txBody>
      </p:sp>
      <p:sp>
        <p:nvSpPr>
          <p:cNvPr id="3" name="Rectangle 2">
            <a:extLst>
              <a:ext uri="{FF2B5EF4-FFF2-40B4-BE49-F238E27FC236}">
                <a16:creationId xmlns:a16="http://schemas.microsoft.com/office/drawing/2014/main" id="{C27AF87F-8722-090C-3D89-AFC73BCC061E}"/>
              </a:ext>
            </a:extLst>
          </p:cNvPr>
          <p:cNvSpPr/>
          <p:nvPr/>
        </p:nvSpPr>
        <p:spPr>
          <a:xfrm>
            <a:off x="298174" y="1896399"/>
            <a:ext cx="2983869" cy="4777150"/>
          </a:xfrm>
          <a:prstGeom prst="rect">
            <a:avLst/>
          </a:prstGeom>
          <a:solidFill>
            <a:srgbClr val="004278"/>
          </a:solidFill>
          <a:ln w="38100">
            <a:solidFill>
              <a:srgbClr val="0042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Arial" panose="020B0604020202020204" pitchFamily="34" charset="0"/>
              <a:cs typeface="Arial" panose="020B0604020202020204" pitchFamily="34" charset="0"/>
            </a:endParaRPr>
          </a:p>
          <a:p>
            <a:pPr algn="ctr"/>
            <a:endParaRPr lang="en-US" b="1" dirty="0">
              <a:solidFill>
                <a:schemeClr val="bg1"/>
              </a:solidFill>
              <a:latin typeface="Arial" panose="020B0604020202020204" pitchFamily="34" charset="0"/>
              <a:cs typeface="Arial" panose="020B0604020202020204" pitchFamily="34" charset="0"/>
            </a:endParaRPr>
          </a:p>
          <a:p>
            <a:pPr algn="ctr"/>
            <a:endParaRPr lang="en-US" b="1" dirty="0">
              <a:solidFill>
                <a:schemeClr val="bg1"/>
              </a:solidFill>
              <a:latin typeface="Arial" panose="020B0604020202020204" pitchFamily="34" charset="0"/>
              <a:cs typeface="Arial" panose="020B0604020202020204" pitchFamily="34" charset="0"/>
            </a:endParaRPr>
          </a:p>
          <a:p>
            <a:pPr algn="ctr"/>
            <a:r>
              <a:rPr lang="en-US" b="1" dirty="0">
                <a:solidFill>
                  <a:schemeClr val="bg1"/>
                </a:solidFill>
                <a:latin typeface="Arial" panose="020B0604020202020204" pitchFamily="34" charset="0"/>
                <a:cs typeface="Arial" panose="020B0604020202020204" pitchFamily="34" charset="0"/>
              </a:rPr>
              <a:t>Changing accreditors is a multi-step process. </a:t>
            </a:r>
          </a:p>
        </p:txBody>
      </p:sp>
      <p:sp>
        <p:nvSpPr>
          <p:cNvPr id="4" name="Rectangle 3">
            <a:extLst>
              <a:ext uri="{FF2B5EF4-FFF2-40B4-BE49-F238E27FC236}">
                <a16:creationId xmlns:a16="http://schemas.microsoft.com/office/drawing/2014/main" id="{D948F46D-C3FE-0CD3-5D36-C131F90EF9E3}"/>
              </a:ext>
            </a:extLst>
          </p:cNvPr>
          <p:cNvSpPr/>
          <p:nvPr/>
        </p:nvSpPr>
        <p:spPr>
          <a:xfrm>
            <a:off x="3282042" y="1896400"/>
            <a:ext cx="5563783" cy="4777150"/>
          </a:xfrm>
          <a:prstGeom prst="rect">
            <a:avLst/>
          </a:prstGeom>
          <a:noFill/>
          <a:ln w="38100">
            <a:solidFill>
              <a:srgbClr val="0042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C8073330-B1EF-843B-B09B-4F13BD084CED}"/>
              </a:ext>
            </a:extLst>
          </p:cNvPr>
          <p:cNvSpPr txBox="1"/>
          <p:nvPr/>
        </p:nvSpPr>
        <p:spPr>
          <a:xfrm>
            <a:off x="3555498" y="2207482"/>
            <a:ext cx="5270449" cy="4154984"/>
          </a:xfrm>
          <a:prstGeom prst="rect">
            <a:avLst/>
          </a:prstGeom>
          <a:noFill/>
        </p:spPr>
        <p:txBody>
          <a:bodyPr wrap="square">
            <a:spAutoFit/>
          </a:bodyPr>
          <a:lstStyle/>
          <a:p>
            <a:pPr marL="257175" indent="-257175">
              <a:spcAft>
                <a:spcPts val="900"/>
              </a:spcAft>
              <a:buFont typeface="+mj-lt"/>
              <a:buAutoNum type="arabicPeriod"/>
            </a:pPr>
            <a:r>
              <a:rPr lang="en-US" dirty="0">
                <a:latin typeface="Arial" panose="020B0604020202020204" pitchFamily="34" charset="0"/>
                <a:cs typeface="Arial" panose="020B0604020202020204" pitchFamily="34" charset="0"/>
              </a:rPr>
              <a:t>Provide USED with accreditation &amp; pre-accreditation materials and demonstrate reasonable cause. </a:t>
            </a:r>
          </a:p>
          <a:p>
            <a:pPr marL="257175" indent="-257175">
              <a:spcAft>
                <a:spcPts val="900"/>
              </a:spcAft>
              <a:buFont typeface="+mj-lt"/>
              <a:buAutoNum type="arabicPeriod"/>
            </a:pPr>
            <a:r>
              <a:rPr lang="en-US" dirty="0">
                <a:latin typeface="Arial" panose="020B0604020202020204" pitchFamily="34" charset="0"/>
                <a:cs typeface="Arial" panose="020B0604020202020204" pitchFamily="34" charset="0"/>
              </a:rPr>
              <a:t>Receive approval from USED to switch accreditors. </a:t>
            </a:r>
          </a:p>
          <a:p>
            <a:pPr marL="257175" indent="-257175">
              <a:spcAft>
                <a:spcPts val="900"/>
              </a:spcAft>
              <a:buFont typeface="+mj-lt"/>
              <a:buAutoNum type="arabicPeriod"/>
            </a:pPr>
            <a:r>
              <a:rPr lang="en-US" dirty="0">
                <a:latin typeface="Arial" panose="020B0604020202020204" pitchFamily="34" charset="0"/>
                <a:cs typeface="Arial" panose="020B0604020202020204" pitchFamily="34" charset="0"/>
              </a:rPr>
              <a:t>Apply for membership with a different accreditor while maintaining SACSCOC accreditation.</a:t>
            </a:r>
          </a:p>
          <a:p>
            <a:pPr marL="257175" indent="-257175">
              <a:spcAft>
                <a:spcPts val="900"/>
              </a:spcAft>
              <a:buFont typeface="+mj-lt"/>
              <a:buAutoNum type="arabicPeriod"/>
            </a:pPr>
            <a:r>
              <a:rPr lang="en-US" dirty="0">
                <a:latin typeface="Arial" panose="020B0604020202020204" pitchFamily="34" charset="0"/>
                <a:cs typeface="Arial" panose="020B0604020202020204" pitchFamily="34" charset="0"/>
              </a:rPr>
              <a:t>Receive membership from a different accreditor &amp; notify USED.</a:t>
            </a:r>
          </a:p>
          <a:p>
            <a:pPr marL="257175" indent="-257175">
              <a:spcAft>
                <a:spcPts val="900"/>
              </a:spcAft>
              <a:buFont typeface="+mj-lt"/>
              <a:buAutoNum type="arabicPeriod"/>
            </a:pPr>
            <a:r>
              <a:rPr lang="en-US" dirty="0">
                <a:latin typeface="Arial" panose="020B0604020202020204" pitchFamily="34" charset="0"/>
                <a:cs typeface="Arial" panose="020B0604020202020204" pitchFamily="34" charset="0"/>
              </a:rPr>
              <a:t>Maintain accreditation with SACSCOC until USED has provided written notice that it acknowledges the change in accreditor.</a:t>
            </a:r>
          </a:p>
        </p:txBody>
      </p:sp>
      <p:pic>
        <p:nvPicPr>
          <p:cNvPr id="9" name="Picture 4" descr="Process Generic Detailed Outline icon">
            <a:extLst>
              <a:ext uri="{FF2B5EF4-FFF2-40B4-BE49-F238E27FC236}">
                <a16:creationId xmlns:a16="http://schemas.microsoft.com/office/drawing/2014/main" id="{850BF898-81BA-D5FA-5E4C-D65FAD0B1258}"/>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1209214" y="2845881"/>
            <a:ext cx="1166238" cy="1166238"/>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382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3768"/>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FAFC1F5-3B3E-4E0E-BB39-90B713E9BB8A}"/>
              </a:ext>
            </a:extLst>
          </p:cNvPr>
          <p:cNvSpPr/>
          <p:nvPr/>
        </p:nvSpPr>
        <p:spPr>
          <a:xfrm>
            <a:off x="0" y="1564578"/>
            <a:ext cx="9144000" cy="558412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5" name="Straight Connector 4">
            <a:extLst>
              <a:ext uri="{FF2B5EF4-FFF2-40B4-BE49-F238E27FC236}">
                <a16:creationId xmlns:a16="http://schemas.microsoft.com/office/drawing/2014/main" id="{0B9DAF5E-D632-4CFA-A3D3-DD479175E585}"/>
              </a:ext>
            </a:extLst>
          </p:cNvPr>
          <p:cNvCxnSpPr>
            <a:cxnSpLocks/>
          </p:cNvCxnSpPr>
          <p:nvPr/>
        </p:nvCxnSpPr>
        <p:spPr>
          <a:xfrm>
            <a:off x="0" y="1405421"/>
            <a:ext cx="9144000" cy="0"/>
          </a:xfrm>
          <a:prstGeom prst="line">
            <a:avLst/>
          </a:prstGeom>
          <a:ln w="76200">
            <a:solidFill>
              <a:srgbClr val="EEB111"/>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CE1C8704-EAEB-40E5-8A36-F60CFCC18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60" y="184451"/>
            <a:ext cx="916103" cy="1033251"/>
          </a:xfrm>
          <a:prstGeom prst="rect">
            <a:avLst/>
          </a:prstGeom>
        </p:spPr>
      </p:pic>
      <p:sp>
        <p:nvSpPr>
          <p:cNvPr id="7" name="Rectangle 6">
            <a:extLst>
              <a:ext uri="{FF2B5EF4-FFF2-40B4-BE49-F238E27FC236}">
                <a16:creationId xmlns:a16="http://schemas.microsoft.com/office/drawing/2014/main" id="{545A931E-6827-4E4F-A688-058E0D0301F4}"/>
              </a:ext>
            </a:extLst>
          </p:cNvPr>
          <p:cNvSpPr/>
          <p:nvPr/>
        </p:nvSpPr>
        <p:spPr>
          <a:xfrm>
            <a:off x="1061763" y="51371"/>
            <a:ext cx="8020081" cy="1354051"/>
          </a:xfrm>
          <a:prstGeom prst="rect">
            <a:avLst/>
          </a:prstGeom>
          <a:noFill/>
          <a:ln w="63500">
            <a:noFill/>
          </a:ln>
        </p:spPr>
        <p:style>
          <a:lnRef idx="2">
            <a:schemeClr val="accent1">
              <a:shade val="50000"/>
            </a:schemeClr>
          </a:lnRef>
          <a:fillRef idx="1">
            <a:schemeClr val="accent1"/>
          </a:fillRef>
          <a:effectRef idx="0">
            <a:schemeClr val="accent1"/>
          </a:effectRef>
          <a:fontRef idx="minor">
            <a:schemeClr val="lt1"/>
          </a:fontRef>
        </p:style>
        <p:txBody>
          <a:bodyPr lIns="182880" rtlCol="0" anchor="ctr"/>
          <a:lstStyle/>
          <a:p>
            <a:pPr marL="0" marR="0" lvl="0" indent="0" algn="l" defTabSz="457200" rtl="0" eaLnBrk="1" fontAlgn="auto" latinLnBrk="0" hangingPunct="1">
              <a:lnSpc>
                <a:spcPct val="90000"/>
              </a:lnSpc>
              <a:spcBef>
                <a:spcPts val="0"/>
              </a:spcBef>
              <a:spcAft>
                <a:spcPts val="0"/>
              </a:spcAft>
              <a:buClrTx/>
              <a:buSzTx/>
              <a:buFontTx/>
              <a:buNone/>
              <a:tabLst/>
              <a:defRPr/>
            </a:pPr>
            <a:r>
              <a:rPr lang="en-US" sz="3200" b="1" dirty="0">
                <a:solidFill>
                  <a:schemeClr val="bg1"/>
                </a:solidFill>
                <a:latin typeface="+mj-lt"/>
              </a:rPr>
              <a:t>Next Step: Local Decisions</a:t>
            </a:r>
            <a:endParaRPr kumimoji="0" lang="en-US" sz="2000" b="1" i="0" u="none" strike="noStrike" kern="1200" cap="none" spc="0" normalizeH="0" baseline="0" noProof="0" dirty="0">
              <a:ln>
                <a:noFill/>
              </a:ln>
              <a:solidFill>
                <a:schemeClr val="bg1"/>
              </a:solidFill>
              <a:effectLst/>
              <a:uLnTx/>
              <a:uFillTx/>
              <a:latin typeface="+mj-lt"/>
              <a:ea typeface="+mn-ea"/>
              <a:cs typeface="+mn-cs"/>
            </a:endParaRPr>
          </a:p>
        </p:txBody>
      </p:sp>
      <p:graphicFrame>
        <p:nvGraphicFramePr>
          <p:cNvPr id="2" name="Table 1">
            <a:extLst>
              <a:ext uri="{FF2B5EF4-FFF2-40B4-BE49-F238E27FC236}">
                <a16:creationId xmlns:a16="http://schemas.microsoft.com/office/drawing/2014/main" id="{7EE6C8DC-10F4-F9BB-51EB-C8098570C93D}"/>
              </a:ext>
            </a:extLst>
          </p:cNvPr>
          <p:cNvGraphicFramePr>
            <a:graphicFrameLocks noGrp="1"/>
          </p:cNvGraphicFramePr>
          <p:nvPr>
            <p:extLst>
              <p:ext uri="{D42A27DB-BD31-4B8C-83A1-F6EECF244321}">
                <p14:modId xmlns:p14="http://schemas.microsoft.com/office/powerpoint/2010/main" val="318358942"/>
              </p:ext>
            </p:extLst>
          </p:nvPr>
        </p:nvGraphicFramePr>
        <p:xfrm>
          <a:off x="145659" y="1729513"/>
          <a:ext cx="8809497" cy="3957627"/>
        </p:xfrm>
        <a:graphic>
          <a:graphicData uri="http://schemas.openxmlformats.org/drawingml/2006/table">
            <a:tbl>
              <a:tblPr firstRow="1" firstCol="1" bandRow="1">
                <a:tableStyleId>{5C22544A-7EE6-4342-B048-85BDC9FD1C3A}</a:tableStyleId>
              </a:tblPr>
              <a:tblGrid>
                <a:gridCol w="1633565">
                  <a:extLst>
                    <a:ext uri="{9D8B030D-6E8A-4147-A177-3AD203B41FA5}">
                      <a16:colId xmlns:a16="http://schemas.microsoft.com/office/drawing/2014/main" val="1456645650"/>
                    </a:ext>
                  </a:extLst>
                </a:gridCol>
                <a:gridCol w="1793983">
                  <a:extLst>
                    <a:ext uri="{9D8B030D-6E8A-4147-A177-3AD203B41FA5}">
                      <a16:colId xmlns:a16="http://schemas.microsoft.com/office/drawing/2014/main" val="3765646522"/>
                    </a:ext>
                  </a:extLst>
                </a:gridCol>
                <a:gridCol w="1793983">
                  <a:extLst>
                    <a:ext uri="{9D8B030D-6E8A-4147-A177-3AD203B41FA5}">
                      <a16:colId xmlns:a16="http://schemas.microsoft.com/office/drawing/2014/main" val="4017926290"/>
                    </a:ext>
                  </a:extLst>
                </a:gridCol>
                <a:gridCol w="1793983">
                  <a:extLst>
                    <a:ext uri="{9D8B030D-6E8A-4147-A177-3AD203B41FA5}">
                      <a16:colId xmlns:a16="http://schemas.microsoft.com/office/drawing/2014/main" val="3155725512"/>
                    </a:ext>
                  </a:extLst>
                </a:gridCol>
                <a:gridCol w="1793983">
                  <a:extLst>
                    <a:ext uri="{9D8B030D-6E8A-4147-A177-3AD203B41FA5}">
                      <a16:colId xmlns:a16="http://schemas.microsoft.com/office/drawing/2014/main" val="2105147097"/>
                    </a:ext>
                  </a:extLst>
                </a:gridCol>
              </a:tblGrid>
              <a:tr h="303392">
                <a:tc>
                  <a:txBody>
                    <a:bodyPr/>
                    <a:lstStyle/>
                    <a:p>
                      <a:pPr marL="0" marR="0" algn="ctr">
                        <a:lnSpc>
                          <a:spcPct val="107000"/>
                        </a:lnSpc>
                        <a:spcBef>
                          <a:spcPts val="0"/>
                        </a:spcBef>
                        <a:spcAft>
                          <a:spcPts val="0"/>
                        </a:spcAft>
                      </a:pPr>
                      <a:r>
                        <a:rPr lang="en-US" sz="1300" kern="0" dirty="0">
                          <a:effectLst/>
                          <a:latin typeface="Arial" panose="020B0604020202020204" pitchFamily="34" charset="0"/>
                          <a:cs typeface="Arial" panose="020B0604020202020204" pitchFamily="34" charset="0"/>
                        </a:rPr>
                        <a:t> 2025*</a:t>
                      </a:r>
                      <a:endParaRPr lang="en-US" sz="13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300" kern="0" dirty="0">
                          <a:effectLst/>
                          <a:latin typeface="Arial" panose="020B0604020202020204" pitchFamily="34" charset="0"/>
                          <a:cs typeface="Arial" panose="020B0604020202020204" pitchFamily="34" charset="0"/>
                        </a:rPr>
                        <a:t>2026*</a:t>
                      </a:r>
                      <a:endParaRPr lang="en-US" sz="13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300" kern="0" dirty="0">
                          <a:effectLst/>
                          <a:latin typeface="Arial" panose="020B0604020202020204" pitchFamily="34" charset="0"/>
                          <a:cs typeface="Arial" panose="020B0604020202020204" pitchFamily="34" charset="0"/>
                        </a:rPr>
                        <a:t>2027**</a:t>
                      </a:r>
                      <a:endParaRPr lang="en-US" sz="13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300" kern="0" dirty="0">
                          <a:effectLst/>
                          <a:latin typeface="Arial" panose="020B0604020202020204" pitchFamily="34" charset="0"/>
                          <a:cs typeface="Arial" panose="020B0604020202020204" pitchFamily="34" charset="0"/>
                        </a:rPr>
                        <a:t>2028</a:t>
                      </a:r>
                      <a:endParaRPr lang="en-US" sz="1300" kern="100" dirty="0">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300" kern="100" dirty="0">
                          <a:effectLst/>
                          <a:latin typeface="Arial" panose="020B0604020202020204" pitchFamily="34" charset="0"/>
                          <a:ea typeface="Calibri" panose="020F0502020204030204" pitchFamily="34" charset="0"/>
                          <a:cs typeface="Arial" panose="020B0604020202020204" pitchFamily="34" charset="0"/>
                        </a:rPr>
                        <a:t>2029</a:t>
                      </a:r>
                    </a:p>
                  </a:txBody>
                  <a:tcPr marL="36257" marR="36257" marT="0" marB="0" anchor="ctr">
                    <a:lnL w="12700" cap="flat" cmpd="sng" algn="ctr">
                      <a:solidFill>
                        <a:srgbClr val="004278"/>
                      </a:solidFill>
                      <a:prstDash val="solid"/>
                      <a:round/>
                      <a:headEnd type="none" w="med" len="med"/>
                      <a:tailEnd type="none" w="med" len="med"/>
                    </a:lnL>
                    <a:solidFill>
                      <a:srgbClr val="004278"/>
                    </a:solidFill>
                  </a:tcPr>
                </a:tc>
                <a:extLst>
                  <a:ext uri="{0D108BD9-81ED-4DB2-BD59-A6C34878D82A}">
                    <a16:rowId xmlns:a16="http://schemas.microsoft.com/office/drawing/2014/main" val="3752070264"/>
                  </a:ext>
                </a:extLst>
              </a:tr>
              <a:tr h="2898506">
                <a:tc>
                  <a:txBody>
                    <a:bodyPr/>
                    <a:lstStyle/>
                    <a:p>
                      <a:pPr marL="168275" marR="0" indent="-168275">
                        <a:lnSpc>
                          <a:spcPct val="107000"/>
                        </a:lnSpc>
                        <a:spcBef>
                          <a:spcPts val="0"/>
                        </a:spcBef>
                        <a:spcAft>
                          <a:spcPts val="0"/>
                        </a:spcAft>
                        <a:buFont typeface="Arial" panose="020B0604020202020204" pitchFamily="34" charset="0"/>
                        <a:buChar char="•"/>
                      </a:pPr>
                      <a:r>
                        <a:rPr lang="en-US" sz="1250" b="0" kern="0" dirty="0">
                          <a:solidFill>
                            <a:schemeClr val="tx1"/>
                          </a:solidFill>
                          <a:effectLst/>
                          <a:latin typeface="Arial" panose="020B0604020202020204" pitchFamily="34" charset="0"/>
                          <a:cs typeface="Arial" panose="020B0604020202020204" pitchFamily="34" charset="0"/>
                        </a:rPr>
                        <a:t>Asheville-Buncombe Technical Community College</a:t>
                      </a:r>
                    </a:p>
                    <a:p>
                      <a:pPr marL="168275" marR="0" indent="-168275">
                        <a:lnSpc>
                          <a:spcPct val="107000"/>
                        </a:lnSpc>
                        <a:spcBef>
                          <a:spcPts val="0"/>
                        </a:spcBef>
                        <a:spcAft>
                          <a:spcPts val="0"/>
                        </a:spcAft>
                        <a:buFont typeface="Arial" panose="020B0604020202020204" pitchFamily="34" charset="0"/>
                        <a:buChar char="•"/>
                      </a:pPr>
                      <a:r>
                        <a:rPr lang="en-US" sz="1250" b="0" kern="0" dirty="0">
                          <a:solidFill>
                            <a:schemeClr val="tx1"/>
                          </a:solidFill>
                          <a:effectLst/>
                          <a:latin typeface="Arial" panose="020B0604020202020204" pitchFamily="34" charset="0"/>
                          <a:cs typeface="Arial" panose="020B0604020202020204" pitchFamily="34" charset="0"/>
                        </a:rPr>
                        <a:t>Catawba Valley Community College</a:t>
                      </a:r>
                    </a:p>
                    <a:p>
                      <a:pPr marL="168275" marR="0" indent="-168275">
                        <a:lnSpc>
                          <a:spcPct val="107000"/>
                        </a:lnSpc>
                        <a:spcBef>
                          <a:spcPts val="0"/>
                        </a:spcBef>
                        <a:spcAft>
                          <a:spcPts val="0"/>
                        </a:spcAft>
                        <a:buFont typeface="Arial" panose="020B0604020202020204" pitchFamily="34" charset="0"/>
                        <a:buChar char="•"/>
                      </a:pPr>
                      <a:r>
                        <a:rPr lang="en-US" sz="1250" b="0" kern="0" dirty="0">
                          <a:solidFill>
                            <a:schemeClr val="tx1"/>
                          </a:solidFill>
                          <a:effectLst/>
                          <a:latin typeface="Arial" panose="020B0604020202020204" pitchFamily="34" charset="0"/>
                          <a:cs typeface="Arial" panose="020B0604020202020204" pitchFamily="34" charset="0"/>
                        </a:rPr>
                        <a:t>Guilford Technical Community College</a:t>
                      </a:r>
                    </a:p>
                    <a:p>
                      <a:pPr marL="168275" marR="0" indent="-168275">
                        <a:lnSpc>
                          <a:spcPct val="107000"/>
                        </a:lnSpc>
                        <a:spcBef>
                          <a:spcPts val="0"/>
                        </a:spcBef>
                        <a:spcAft>
                          <a:spcPts val="0"/>
                        </a:spcAft>
                        <a:buFont typeface="Arial" panose="020B0604020202020204" pitchFamily="34" charset="0"/>
                        <a:buChar char="•"/>
                      </a:pPr>
                      <a:r>
                        <a:rPr lang="en-US" sz="1250" b="0" kern="0" dirty="0" err="1">
                          <a:solidFill>
                            <a:schemeClr val="tx1"/>
                          </a:solidFill>
                          <a:effectLst/>
                          <a:latin typeface="Arial" panose="020B0604020202020204" pitchFamily="34" charset="0"/>
                          <a:cs typeface="Arial" panose="020B0604020202020204" pitchFamily="34" charset="0"/>
                        </a:rPr>
                        <a:t>Mayland</a:t>
                      </a:r>
                      <a:r>
                        <a:rPr lang="en-US" sz="1250" b="0" kern="0" dirty="0">
                          <a:solidFill>
                            <a:schemeClr val="tx1"/>
                          </a:solidFill>
                          <a:effectLst/>
                          <a:latin typeface="Arial" panose="020B0604020202020204" pitchFamily="34" charset="0"/>
                          <a:cs typeface="Arial" panose="020B0604020202020204" pitchFamily="34" charset="0"/>
                        </a:rPr>
                        <a:t> Community College</a:t>
                      </a:r>
                    </a:p>
                    <a:p>
                      <a:pPr marL="168275" marR="0" indent="-168275">
                        <a:lnSpc>
                          <a:spcPct val="107000"/>
                        </a:lnSpc>
                        <a:spcBef>
                          <a:spcPts val="0"/>
                        </a:spcBef>
                        <a:spcAft>
                          <a:spcPts val="0"/>
                        </a:spcAft>
                        <a:buFont typeface="Arial" panose="020B0604020202020204" pitchFamily="34" charset="0"/>
                        <a:buChar char="•"/>
                      </a:pPr>
                      <a:r>
                        <a:rPr lang="en-US" sz="1250" b="0" kern="0" dirty="0">
                          <a:solidFill>
                            <a:schemeClr val="tx1"/>
                          </a:solidFill>
                          <a:effectLst/>
                          <a:latin typeface="Arial" panose="020B0604020202020204" pitchFamily="34" charset="0"/>
                          <a:cs typeface="Arial" panose="020B0604020202020204" pitchFamily="34" charset="0"/>
                        </a:rPr>
                        <a:t>Stanly Community College</a:t>
                      </a:r>
                    </a:p>
                    <a:p>
                      <a:pPr marL="168275" marR="0" indent="-168275">
                        <a:lnSpc>
                          <a:spcPct val="107000"/>
                        </a:lnSpc>
                        <a:spcBef>
                          <a:spcPts val="0"/>
                        </a:spcBef>
                        <a:spcAft>
                          <a:spcPts val="0"/>
                        </a:spcAft>
                        <a:buFont typeface="Arial" panose="020B0604020202020204" pitchFamily="34" charset="0"/>
                        <a:buChar char="•"/>
                      </a:pPr>
                      <a:r>
                        <a:rPr lang="en-US" sz="1250" b="0" kern="0" dirty="0">
                          <a:solidFill>
                            <a:schemeClr val="tx1"/>
                          </a:solidFill>
                          <a:effectLst/>
                          <a:latin typeface="Arial" panose="020B0604020202020204" pitchFamily="34" charset="0"/>
                          <a:cs typeface="Arial" panose="020B0604020202020204" pitchFamily="34" charset="0"/>
                        </a:rPr>
                        <a:t>Surry Community College</a:t>
                      </a:r>
                    </a:p>
                    <a:p>
                      <a:pPr marL="168275" marR="0" indent="-168275">
                        <a:lnSpc>
                          <a:spcPct val="107000"/>
                        </a:lnSpc>
                        <a:spcBef>
                          <a:spcPts val="0"/>
                        </a:spcBef>
                        <a:spcAft>
                          <a:spcPts val="0"/>
                        </a:spcAft>
                        <a:buFont typeface="Arial" panose="020B0604020202020204" pitchFamily="34" charset="0"/>
                        <a:buChar char="•"/>
                      </a:pPr>
                      <a:r>
                        <a:rPr lang="en-US" sz="1250" b="0" kern="0" dirty="0">
                          <a:solidFill>
                            <a:schemeClr val="tx1"/>
                          </a:solidFill>
                          <a:effectLst/>
                          <a:latin typeface="Arial" panose="020B0604020202020204" pitchFamily="34" charset="0"/>
                          <a:cs typeface="Arial" panose="020B0604020202020204" pitchFamily="34" charset="0"/>
                        </a:rPr>
                        <a:t>Wake Technical Community College</a:t>
                      </a:r>
                    </a:p>
                    <a:p>
                      <a:pPr marL="168275" marR="0" indent="-168275">
                        <a:lnSpc>
                          <a:spcPct val="107000"/>
                        </a:lnSpc>
                        <a:spcBef>
                          <a:spcPts val="0"/>
                        </a:spcBef>
                        <a:spcAft>
                          <a:spcPts val="0"/>
                        </a:spcAft>
                        <a:buFont typeface="Arial" panose="020B0604020202020204" pitchFamily="34" charset="0"/>
                        <a:buChar char="•"/>
                      </a:pPr>
                      <a:r>
                        <a:rPr lang="en-US" sz="1250" b="0" kern="0" dirty="0">
                          <a:solidFill>
                            <a:schemeClr val="tx1"/>
                          </a:solidFill>
                          <a:effectLst/>
                          <a:latin typeface="Arial" panose="020B0604020202020204" pitchFamily="34" charset="0"/>
                          <a:cs typeface="Arial" panose="020B0604020202020204" pitchFamily="34" charset="0"/>
                        </a:rPr>
                        <a:t>Wilson Community College</a:t>
                      </a:r>
                      <a:endParaRPr lang="en-US" sz="1250" b="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lnB w="12700" cap="flat" cmpd="sng" algn="ctr">
                      <a:noFill/>
                      <a:prstDash val="solid"/>
                      <a:round/>
                      <a:headEnd type="none" w="med" len="med"/>
                      <a:tailEnd type="none" w="med" len="med"/>
                    </a:lnB>
                    <a:noFill/>
                  </a:tcPr>
                </a:tc>
                <a:tc>
                  <a:txBody>
                    <a:bodyPr/>
                    <a:lstStyle/>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Isothermal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Rowan-Cabarrus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Wayne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Wilkes Community College</a:t>
                      </a:r>
                      <a:endParaRPr lang="en-US" sz="1250" b="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lnB w="12700" cap="flat" cmpd="sng" algn="ctr">
                      <a:noFill/>
                      <a:prstDash val="solid"/>
                      <a:round/>
                      <a:headEnd type="none" w="med" len="med"/>
                      <a:tailEnd type="none" w="med" len="med"/>
                    </a:lnB>
                    <a:noFill/>
                  </a:tcPr>
                </a:tc>
                <a:tc>
                  <a:txBody>
                    <a:bodyPr/>
                    <a:lstStyle/>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Caldwell Community College &amp; Technical Institute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Cape Fear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Craven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Durham Technical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Southwestern Community College</a:t>
                      </a:r>
                      <a:endParaRPr lang="en-US" sz="1250" b="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lnB w="12700" cap="flat" cmpd="sng" algn="ctr">
                      <a:noFill/>
                      <a:prstDash val="solid"/>
                      <a:round/>
                      <a:headEnd type="none" w="med" len="med"/>
                      <a:tailEnd type="none" w="med" len="med"/>
                    </a:lnB>
                    <a:noFill/>
                  </a:tcPr>
                </a:tc>
                <a:tc>
                  <a:txBody>
                    <a:bodyPr/>
                    <a:lstStyle/>
                    <a:p>
                      <a:pPr marL="168275" marR="0" indent="-168275">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Central Carolina Community College </a:t>
                      </a:r>
                    </a:p>
                    <a:p>
                      <a:pPr marL="168275" marR="0" indent="-168275">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Coastal Carolina Community College </a:t>
                      </a:r>
                    </a:p>
                    <a:p>
                      <a:pPr marL="168275" marR="0" indent="-168275">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McDowell Technical Community College</a:t>
                      </a:r>
                      <a:endParaRPr lang="en-US" sz="1250" b="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lnB w="12700" cap="flat" cmpd="sng" algn="ctr">
                      <a:noFill/>
                      <a:prstDash val="solid"/>
                      <a:round/>
                      <a:headEnd type="none" w="med" len="med"/>
                      <a:tailEnd type="none" w="med" len="med"/>
                    </a:lnB>
                    <a:noFill/>
                  </a:tcPr>
                </a:tc>
                <a:tc>
                  <a:txBody>
                    <a:bodyPr/>
                    <a:lstStyle/>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Beaufort County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Blue Ridge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Brunswick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Edgecombe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Haywood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James Sprunt Community College </a:t>
                      </a:r>
                    </a:p>
                    <a:p>
                      <a:pPr marL="119063" marR="0" indent="-119063">
                        <a:lnSpc>
                          <a:spcPct val="107000"/>
                        </a:lnSpc>
                        <a:spcBef>
                          <a:spcPts val="0"/>
                        </a:spcBef>
                        <a:spcAft>
                          <a:spcPts val="0"/>
                        </a:spcAft>
                        <a:buFont typeface="Arial" panose="020B0604020202020204" pitchFamily="34" charset="0"/>
                        <a:buChar char="•"/>
                      </a:pPr>
                      <a:r>
                        <a:rPr lang="en-US" sz="1250" b="0" dirty="0">
                          <a:solidFill>
                            <a:schemeClr val="tx1"/>
                          </a:solidFill>
                          <a:latin typeface="Arial" panose="020B0604020202020204" pitchFamily="34" charset="0"/>
                          <a:cs typeface="Arial" panose="020B0604020202020204" pitchFamily="34" charset="0"/>
                        </a:rPr>
                        <a:t>Martin Community College</a:t>
                      </a:r>
                      <a:endParaRPr lang="en-US" sz="1250" b="0" kern="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6257" marR="36257" marT="0" marB="0">
                    <a:lnB w="12700" cap="flat" cmpd="sng" algn="ctr">
                      <a:noFill/>
                      <a:prstDash val="solid"/>
                      <a:round/>
                      <a:headEnd type="none" w="med" len="med"/>
                      <a:tailEnd type="none" w="med" len="med"/>
                    </a:lnB>
                    <a:noFill/>
                  </a:tcPr>
                </a:tc>
                <a:extLst>
                  <a:ext uri="{0D108BD9-81ED-4DB2-BD59-A6C34878D82A}">
                    <a16:rowId xmlns:a16="http://schemas.microsoft.com/office/drawing/2014/main" val="1184740505"/>
                  </a:ext>
                </a:extLst>
              </a:tr>
            </a:tbl>
          </a:graphicData>
        </a:graphic>
      </p:graphicFrame>
      <p:sp>
        <p:nvSpPr>
          <p:cNvPr id="11" name="TextBox 10">
            <a:extLst>
              <a:ext uri="{FF2B5EF4-FFF2-40B4-BE49-F238E27FC236}">
                <a16:creationId xmlns:a16="http://schemas.microsoft.com/office/drawing/2014/main" id="{6EAD9BD7-FEE9-E8DC-B6C6-F1740D1EA4F8}"/>
              </a:ext>
            </a:extLst>
          </p:cNvPr>
          <p:cNvSpPr txBox="1"/>
          <p:nvPr/>
        </p:nvSpPr>
        <p:spPr>
          <a:xfrm>
            <a:off x="188844" y="6211884"/>
            <a:ext cx="8955156" cy="461665"/>
          </a:xfrm>
          <a:prstGeom prst="rect">
            <a:avLst/>
          </a:prstGeom>
          <a:noFill/>
        </p:spPr>
        <p:txBody>
          <a:bodyPr wrap="square" rtlCol="0">
            <a:spAutoFit/>
          </a:bodyPr>
          <a:lstStyle/>
          <a:p>
            <a:r>
              <a:rPr lang="en-US" sz="1200" i="1" dirty="0">
                <a:latin typeface="Arial" panose="020B0604020202020204" pitchFamily="34" charset="0"/>
                <a:cs typeface="Arial" panose="020B0604020202020204" pitchFamily="34" charset="0"/>
              </a:rPr>
              <a:t>*Cannot achieve candidacy with new accreditor 3 years prior to reaffirmation; may stay with SACSCOC additional cycle. </a:t>
            </a:r>
          </a:p>
          <a:p>
            <a:r>
              <a:rPr lang="en-US" sz="1200" i="1" dirty="0">
                <a:latin typeface="Arial" panose="020B0604020202020204" pitchFamily="34" charset="0"/>
                <a:cs typeface="Arial" panose="020B0604020202020204" pitchFamily="34" charset="0"/>
              </a:rPr>
              <a:t>**Unlikely to achieve candidacy with new accreditor 3 years prior to reaffirmation.</a:t>
            </a:r>
          </a:p>
        </p:txBody>
      </p:sp>
    </p:spTree>
    <p:extLst>
      <p:ext uri="{BB962C8B-B14F-4D97-AF65-F5344CB8AC3E}">
        <p14:creationId xmlns:p14="http://schemas.microsoft.com/office/powerpoint/2010/main" val="22235984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1347</TotalTime>
  <Words>1202</Words>
  <Application>Microsoft Office PowerPoint</Application>
  <PresentationFormat>On-screen Show (4:3)</PresentationFormat>
  <Paragraphs>294</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Courier New</vt:lpstr>
      <vt:lpstr>Franklin Gothic Book</vt:lpstr>
      <vt:lpstr>Symbol</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Schneider</dc:creator>
  <cp:lastModifiedBy>Brian Merritt</cp:lastModifiedBy>
  <cp:revision>18</cp:revision>
  <dcterms:created xsi:type="dcterms:W3CDTF">2023-10-19T18:31:05Z</dcterms:created>
  <dcterms:modified xsi:type="dcterms:W3CDTF">2024-03-25T16:18:05Z</dcterms:modified>
</cp:coreProperties>
</file>