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3"/>
  </p:sldMasterIdLst>
  <p:notesMasterIdLst>
    <p:notesMasterId r:id="rId182"/>
  </p:notesMasterIdLst>
  <p:handoutMasterIdLst>
    <p:handoutMasterId r:id="rId183"/>
  </p:handoutMasterIdLst>
  <p:sldIdLst>
    <p:sldId id="256" r:id="rId4"/>
    <p:sldId id="484" r:id="rId5"/>
    <p:sldId id="483" r:id="rId6"/>
    <p:sldId id="523" r:id="rId7"/>
    <p:sldId id="525" r:id="rId8"/>
    <p:sldId id="527" r:id="rId9"/>
    <p:sldId id="485" r:id="rId10"/>
    <p:sldId id="501" r:id="rId11"/>
    <p:sldId id="537" r:id="rId12"/>
    <p:sldId id="547" r:id="rId13"/>
    <p:sldId id="486" r:id="rId14"/>
    <p:sldId id="257" r:id="rId15"/>
    <p:sldId id="258" r:id="rId16"/>
    <p:sldId id="259"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489" r:id="rId30"/>
    <p:sldId id="490" r:id="rId31"/>
    <p:sldId id="274" r:id="rId32"/>
    <p:sldId id="275" r:id="rId33"/>
    <p:sldId id="276" r:id="rId34"/>
    <p:sldId id="277" r:id="rId35"/>
    <p:sldId id="278" r:id="rId36"/>
    <p:sldId id="279" r:id="rId37"/>
    <p:sldId id="280" r:id="rId38"/>
    <p:sldId id="281" r:id="rId39"/>
    <p:sldId id="282" r:id="rId40"/>
    <p:sldId id="492" r:id="rId41"/>
    <p:sldId id="511" r:id="rId42"/>
    <p:sldId id="539" r:id="rId43"/>
    <p:sldId id="495" r:id="rId44"/>
    <p:sldId id="284" r:id="rId45"/>
    <p:sldId id="285" r:id="rId46"/>
    <p:sldId id="286" r:id="rId47"/>
    <p:sldId id="287" r:id="rId48"/>
    <p:sldId id="497" r:id="rId49"/>
    <p:sldId id="289" r:id="rId50"/>
    <p:sldId id="290" r:id="rId51"/>
    <p:sldId id="291" r:id="rId52"/>
    <p:sldId id="498" r:id="rId53"/>
    <p:sldId id="517" r:id="rId54"/>
    <p:sldId id="487" r:id="rId55"/>
    <p:sldId id="294" r:id="rId56"/>
    <p:sldId id="295" r:id="rId57"/>
    <p:sldId id="297" r:id="rId58"/>
    <p:sldId id="299" r:id="rId59"/>
    <p:sldId id="300" r:id="rId60"/>
    <p:sldId id="301" r:id="rId61"/>
    <p:sldId id="298" r:id="rId62"/>
    <p:sldId id="303" r:id="rId63"/>
    <p:sldId id="304" r:id="rId64"/>
    <p:sldId id="305" r:id="rId65"/>
    <p:sldId id="306" r:id="rId66"/>
    <p:sldId id="307" r:id="rId67"/>
    <p:sldId id="540" r:id="rId68"/>
    <p:sldId id="541" r:id="rId69"/>
    <p:sldId id="302" r:id="rId70"/>
    <p:sldId id="311" r:id="rId71"/>
    <p:sldId id="312" r:id="rId72"/>
    <p:sldId id="313" r:id="rId73"/>
    <p:sldId id="310" r:id="rId74"/>
    <p:sldId id="316" r:id="rId75"/>
    <p:sldId id="317" r:id="rId76"/>
    <p:sldId id="318" r:id="rId77"/>
    <p:sldId id="319" r:id="rId78"/>
    <p:sldId id="320" r:id="rId79"/>
    <p:sldId id="532" r:id="rId80"/>
    <p:sldId id="315" r:id="rId81"/>
    <p:sldId id="322" r:id="rId82"/>
    <p:sldId id="323" r:id="rId83"/>
    <p:sldId id="324" r:id="rId84"/>
    <p:sldId id="330" r:id="rId85"/>
    <p:sldId id="543" r:id="rId86"/>
    <p:sldId id="325" r:id="rId87"/>
    <p:sldId id="332" r:id="rId88"/>
    <p:sldId id="333" r:id="rId89"/>
    <p:sldId id="334" r:id="rId90"/>
    <p:sldId id="331" r:id="rId91"/>
    <p:sldId id="335" r:id="rId92"/>
    <p:sldId id="337" r:id="rId93"/>
    <p:sldId id="338" r:id="rId94"/>
    <p:sldId id="340" r:id="rId95"/>
    <p:sldId id="544" r:id="rId96"/>
    <p:sldId id="344" r:id="rId97"/>
    <p:sldId id="345" r:id="rId98"/>
    <p:sldId id="346" r:id="rId99"/>
    <p:sldId id="348" r:id="rId100"/>
    <p:sldId id="347" r:id="rId101"/>
    <p:sldId id="349" r:id="rId102"/>
    <p:sldId id="350" r:id="rId103"/>
    <p:sldId id="533" r:id="rId104"/>
    <p:sldId id="351" r:id="rId105"/>
    <p:sldId id="352" r:id="rId106"/>
    <p:sldId id="353" r:id="rId107"/>
    <p:sldId id="260" r:id="rId108"/>
    <p:sldId id="355" r:id="rId109"/>
    <p:sldId id="356" r:id="rId110"/>
    <p:sldId id="494" r:id="rId111"/>
    <p:sldId id="358" r:id="rId112"/>
    <p:sldId id="359" r:id="rId113"/>
    <p:sldId id="534" r:id="rId114"/>
    <p:sldId id="361" r:id="rId115"/>
    <p:sldId id="357" r:id="rId116"/>
    <p:sldId id="362" r:id="rId117"/>
    <p:sldId id="363" r:id="rId118"/>
    <p:sldId id="364" r:id="rId119"/>
    <p:sldId id="513" r:id="rId120"/>
    <p:sldId id="512" r:id="rId121"/>
    <p:sldId id="365" r:id="rId122"/>
    <p:sldId id="376" r:id="rId123"/>
    <p:sldId id="378" r:id="rId124"/>
    <p:sldId id="379" r:id="rId125"/>
    <p:sldId id="380" r:id="rId126"/>
    <p:sldId id="381" r:id="rId127"/>
    <p:sldId id="382" r:id="rId128"/>
    <p:sldId id="384" r:id="rId129"/>
    <p:sldId id="386" r:id="rId130"/>
    <p:sldId id="387" r:id="rId131"/>
    <p:sldId id="388" r:id="rId132"/>
    <p:sldId id="390" r:id="rId133"/>
    <p:sldId id="391" r:id="rId134"/>
    <p:sldId id="392" r:id="rId135"/>
    <p:sldId id="393" r:id="rId136"/>
    <p:sldId id="394" r:id="rId137"/>
    <p:sldId id="419" r:id="rId138"/>
    <p:sldId id="395" r:id="rId139"/>
    <p:sldId id="445" r:id="rId140"/>
    <p:sldId id="500" r:id="rId141"/>
    <p:sldId id="546" r:id="rId142"/>
    <p:sldId id="456" r:id="rId143"/>
    <p:sldId id="457" r:id="rId144"/>
    <p:sldId id="458" r:id="rId145"/>
    <p:sldId id="459" r:id="rId146"/>
    <p:sldId id="460" r:id="rId147"/>
    <p:sldId id="461" r:id="rId148"/>
    <p:sldId id="462" r:id="rId149"/>
    <p:sldId id="463" r:id="rId150"/>
    <p:sldId id="464" r:id="rId151"/>
    <p:sldId id="465" r:id="rId152"/>
    <p:sldId id="466" r:id="rId153"/>
    <p:sldId id="467" r:id="rId154"/>
    <p:sldId id="468" r:id="rId155"/>
    <p:sldId id="469" r:id="rId156"/>
    <p:sldId id="470" r:id="rId157"/>
    <p:sldId id="471" r:id="rId158"/>
    <p:sldId id="472" r:id="rId159"/>
    <p:sldId id="473" r:id="rId160"/>
    <p:sldId id="514" r:id="rId161"/>
    <p:sldId id="474" r:id="rId162"/>
    <p:sldId id="475" r:id="rId163"/>
    <p:sldId id="476" r:id="rId164"/>
    <p:sldId id="477" r:id="rId165"/>
    <p:sldId id="478" r:id="rId166"/>
    <p:sldId id="479" r:id="rId167"/>
    <p:sldId id="480" r:id="rId168"/>
    <p:sldId id="481" r:id="rId169"/>
    <p:sldId id="482" r:id="rId170"/>
    <p:sldId id="396" r:id="rId171"/>
    <p:sldId id="502" r:id="rId172"/>
    <p:sldId id="528" r:id="rId173"/>
    <p:sldId id="507" r:id="rId174"/>
    <p:sldId id="529" r:id="rId175"/>
    <p:sldId id="508" r:id="rId176"/>
    <p:sldId id="531" r:id="rId177"/>
    <p:sldId id="510" r:id="rId178"/>
    <p:sldId id="538" r:id="rId179"/>
    <p:sldId id="518" r:id="rId180"/>
    <p:sldId id="411" r:id="rId1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D6D"/>
    <a:srgbClr val="FF0000"/>
    <a:srgbClr val="66FF33"/>
    <a:srgbClr val="FF3300"/>
    <a:srgbClr val="465C88"/>
    <a:srgbClr val="FF5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94139" autoAdjust="0"/>
  </p:normalViewPr>
  <p:slideViewPr>
    <p:cSldViewPr>
      <p:cViewPr varScale="1">
        <p:scale>
          <a:sx n="81" d="100"/>
          <a:sy n="81" d="100"/>
        </p:scale>
        <p:origin x="893" y="53"/>
      </p:cViewPr>
      <p:guideLst>
        <p:guide orient="horz" pos="2160"/>
        <p:guide pos="2880"/>
      </p:guideLst>
    </p:cSldViewPr>
  </p:slideViewPr>
  <p:outlineViewPr>
    <p:cViewPr>
      <p:scale>
        <a:sx n="33" d="100"/>
        <a:sy n="33" d="100"/>
      </p:scale>
      <p:origin x="0" y="156876"/>
    </p:cViewPr>
  </p:outlineViewPr>
  <p:notesTextViewPr>
    <p:cViewPr>
      <p:scale>
        <a:sx n="100" d="100"/>
        <a:sy n="100" d="100"/>
      </p:scale>
      <p:origin x="0" y="0"/>
    </p:cViewPr>
  </p:notesTextViewPr>
  <p:sorterViewPr>
    <p:cViewPr>
      <p:scale>
        <a:sx n="66" d="100"/>
        <a:sy n="66" d="100"/>
      </p:scale>
      <p:origin x="0" y="461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notesMaster" Target="notesMasters/notesMaster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presProps" Target="presProps.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theme" Target="theme/theme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a:extLst>
              <a:ext uri="{FF2B5EF4-FFF2-40B4-BE49-F238E27FC236}">
                <a16:creationId xmlns:a16="http://schemas.microsoft.com/office/drawing/2014/main" id="{4A463DD0-469C-4377-AF22-BDA21A789A5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843" name="Rectangle 3">
            <a:extLst>
              <a:ext uri="{FF2B5EF4-FFF2-40B4-BE49-F238E27FC236}">
                <a16:creationId xmlns:a16="http://schemas.microsoft.com/office/drawing/2014/main" id="{0A64DC09-7D2E-4B29-AF2C-BFA3965F4534}"/>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19844" name="Rectangle 4">
            <a:extLst>
              <a:ext uri="{FF2B5EF4-FFF2-40B4-BE49-F238E27FC236}">
                <a16:creationId xmlns:a16="http://schemas.microsoft.com/office/drawing/2014/main" id="{63B02872-2CDA-4959-97E5-C077D9CE1905}"/>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845" name="Rectangle 5">
            <a:extLst>
              <a:ext uri="{FF2B5EF4-FFF2-40B4-BE49-F238E27FC236}">
                <a16:creationId xmlns:a16="http://schemas.microsoft.com/office/drawing/2014/main" id="{8D0B5709-2A02-419E-8BAB-9FBB649CAEC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B492262-703C-4B82-BA08-D3FE75B978A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582F5AB-2467-40A8-831F-253165D2277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08547" name="Rectangle 3">
            <a:extLst>
              <a:ext uri="{FF2B5EF4-FFF2-40B4-BE49-F238E27FC236}">
                <a16:creationId xmlns:a16="http://schemas.microsoft.com/office/drawing/2014/main" id="{97BA6E32-0925-4CA6-8E18-FECBD2C8636C}"/>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1E9D4779-506B-43D7-B514-572E4B6FF08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a:extLst>
              <a:ext uri="{FF2B5EF4-FFF2-40B4-BE49-F238E27FC236}">
                <a16:creationId xmlns:a16="http://schemas.microsoft.com/office/drawing/2014/main" id="{B1D2B097-0F48-4BEF-B574-09D954FC9C5D}"/>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a:extLst>
              <a:ext uri="{FF2B5EF4-FFF2-40B4-BE49-F238E27FC236}">
                <a16:creationId xmlns:a16="http://schemas.microsoft.com/office/drawing/2014/main" id="{621233E9-347C-40DD-96B4-5B9B2FD1115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08551" name="Rectangle 7">
            <a:extLst>
              <a:ext uri="{FF2B5EF4-FFF2-40B4-BE49-F238E27FC236}">
                <a16:creationId xmlns:a16="http://schemas.microsoft.com/office/drawing/2014/main" id="{B17C9391-C38C-4611-9186-5C75E154858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88C220-0882-4D00-9025-989A849C50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CBDE5B4-75BE-4CA0-BB27-ED4EC91D033E}"/>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30BAB39B-2D8E-487B-B050-312E029524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6148" name="Slide Number Placeholder 3">
            <a:extLst>
              <a:ext uri="{FF2B5EF4-FFF2-40B4-BE49-F238E27FC236}">
                <a16:creationId xmlns:a16="http://schemas.microsoft.com/office/drawing/2014/main" id="{6A8EE250-0381-4406-860E-C3C9766597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27D4445-59AF-4276-BB2A-9793D2A0C2B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7780BF06-48BA-48A1-8522-3D04FAC3E5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BE58A4E-809D-4718-9B2F-4FE1F1FC7A1E}" type="slidenum">
              <a:rPr lang="en-US" altLang="en-US" sz="1200" smtClean="0"/>
              <a:pPr/>
              <a:t>143</a:t>
            </a:fld>
            <a:endParaRPr lang="en-US" altLang="en-US" sz="1200"/>
          </a:p>
        </p:txBody>
      </p:sp>
      <p:sp>
        <p:nvSpPr>
          <p:cNvPr id="154627" name="Rectangle 2">
            <a:extLst>
              <a:ext uri="{FF2B5EF4-FFF2-40B4-BE49-F238E27FC236}">
                <a16:creationId xmlns:a16="http://schemas.microsoft.com/office/drawing/2014/main" id="{BC778E04-4ECE-4863-AAF6-E3A3A88651B8}"/>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F0B3A1EF-5965-42DB-B924-0ED754C0D488}"/>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29319013-5CD6-4939-9B63-2871394290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4B39897-10A6-4668-A894-F2EF7ED5D757}" type="slidenum">
              <a:rPr lang="en-US" altLang="en-US" sz="1200" smtClean="0"/>
              <a:pPr/>
              <a:t>153</a:t>
            </a:fld>
            <a:endParaRPr lang="en-US" altLang="en-US" sz="1200"/>
          </a:p>
        </p:txBody>
      </p:sp>
      <p:sp>
        <p:nvSpPr>
          <p:cNvPr id="165891" name="Rectangle 2">
            <a:extLst>
              <a:ext uri="{FF2B5EF4-FFF2-40B4-BE49-F238E27FC236}">
                <a16:creationId xmlns:a16="http://schemas.microsoft.com/office/drawing/2014/main" id="{65B3AC30-06F4-4628-85D9-4D0862BE8BF6}"/>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9298A92B-E860-4EA7-B5B5-143728E243F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8DC0BBFB-A983-4FCD-B882-DA649BB81A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8628D1B-C9FF-4EDD-B66B-D607B4D4CEC7}" type="slidenum">
              <a:rPr lang="en-US" altLang="en-US" sz="1200" smtClean="0"/>
              <a:pPr/>
              <a:t>154</a:t>
            </a:fld>
            <a:endParaRPr lang="en-US" altLang="en-US" sz="1200"/>
          </a:p>
        </p:txBody>
      </p:sp>
      <p:sp>
        <p:nvSpPr>
          <p:cNvPr id="167939" name="Rectangle 2">
            <a:extLst>
              <a:ext uri="{FF2B5EF4-FFF2-40B4-BE49-F238E27FC236}">
                <a16:creationId xmlns:a16="http://schemas.microsoft.com/office/drawing/2014/main" id="{B9A4D137-5BA5-4404-BEB2-4F76DEF1CCDF}"/>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82B1FA48-449D-4DFC-90DB-FEAADCAB4E6B}"/>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C63ED840-D1E6-4720-9764-B2078ADC08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3E37445-CF57-44B8-BAFA-C78DE3CC4B88}" type="slidenum">
              <a:rPr lang="en-US" altLang="en-US" sz="1200" smtClean="0"/>
              <a:pPr/>
              <a:t>155</a:t>
            </a:fld>
            <a:endParaRPr lang="en-US" altLang="en-US" sz="1200"/>
          </a:p>
        </p:txBody>
      </p:sp>
      <p:sp>
        <p:nvSpPr>
          <p:cNvPr id="169987" name="Rectangle 2">
            <a:extLst>
              <a:ext uri="{FF2B5EF4-FFF2-40B4-BE49-F238E27FC236}">
                <a16:creationId xmlns:a16="http://schemas.microsoft.com/office/drawing/2014/main" id="{4615DBA2-DDD7-4F88-8053-DC9561938178}"/>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7DA96421-D565-4164-959E-DDFA5DFA3A9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C73819EB-6C6D-43B2-8F1C-FB3C78360C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C1DB8BD-7539-4FB5-BABC-92ADEB30ACD8}" type="slidenum">
              <a:rPr lang="en-US" altLang="en-US" sz="1200" smtClean="0"/>
              <a:pPr/>
              <a:t>156</a:t>
            </a:fld>
            <a:endParaRPr lang="en-US" altLang="en-US" sz="1200"/>
          </a:p>
        </p:txBody>
      </p:sp>
      <p:sp>
        <p:nvSpPr>
          <p:cNvPr id="172035" name="Rectangle 2">
            <a:extLst>
              <a:ext uri="{FF2B5EF4-FFF2-40B4-BE49-F238E27FC236}">
                <a16:creationId xmlns:a16="http://schemas.microsoft.com/office/drawing/2014/main" id="{F3FDBCFF-8F17-406E-BA06-009ED39992B3}"/>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46DE686B-130A-4E31-B1B4-B6AB6D1A142C}"/>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EF1D9512-8592-436D-9EE2-8CC41710B1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375148A-106D-4D82-82E3-540810AB7889}" type="slidenum">
              <a:rPr lang="en-US" altLang="en-US" sz="1200" smtClean="0"/>
              <a:pPr/>
              <a:t>157</a:t>
            </a:fld>
            <a:endParaRPr lang="en-US" altLang="en-US" sz="1200"/>
          </a:p>
        </p:txBody>
      </p:sp>
      <p:sp>
        <p:nvSpPr>
          <p:cNvPr id="174083" name="Rectangle 2">
            <a:extLst>
              <a:ext uri="{FF2B5EF4-FFF2-40B4-BE49-F238E27FC236}">
                <a16:creationId xmlns:a16="http://schemas.microsoft.com/office/drawing/2014/main" id="{05C119DA-0007-4696-AC4F-5A44EB7E8072}"/>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5A145A5C-1D0E-4FF1-9619-CC7AB732A06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F556C3C5-6E62-4162-8B00-B578A0FA8B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7A4B320-0279-460B-8374-3D30EF65F335}" type="slidenum">
              <a:rPr lang="en-US" altLang="en-US" sz="1200" smtClean="0"/>
              <a:pPr/>
              <a:t>158</a:t>
            </a:fld>
            <a:endParaRPr lang="en-US" altLang="en-US" sz="1200"/>
          </a:p>
        </p:txBody>
      </p:sp>
      <p:sp>
        <p:nvSpPr>
          <p:cNvPr id="176131" name="Rectangle 2">
            <a:extLst>
              <a:ext uri="{FF2B5EF4-FFF2-40B4-BE49-F238E27FC236}">
                <a16:creationId xmlns:a16="http://schemas.microsoft.com/office/drawing/2014/main" id="{25B4A816-2A89-4E5F-9B84-6F3FEB8DF0AF}"/>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E95E51FD-AB78-4708-9EA3-89168CC7CD2B}"/>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88C220-0882-4D00-9025-989A849C505C}" type="slidenum">
              <a:rPr lang="en-US" altLang="en-US" smtClean="0"/>
              <a:pPr>
                <a:defRPr/>
              </a:pPr>
              <a:t>176</a:t>
            </a:fld>
            <a:endParaRPr lang="en-US" altLang="en-US"/>
          </a:p>
        </p:txBody>
      </p:sp>
    </p:spTree>
    <p:extLst>
      <p:ext uri="{BB962C8B-B14F-4D97-AF65-F5344CB8AC3E}">
        <p14:creationId xmlns:p14="http://schemas.microsoft.com/office/powerpoint/2010/main" val="150317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88C220-0882-4D00-9025-989A849C505C}" type="slidenum">
              <a:rPr lang="en-US" altLang="en-US" smtClean="0"/>
              <a:pPr>
                <a:defRPr/>
              </a:pPr>
              <a:t>7</a:t>
            </a:fld>
            <a:endParaRPr lang="en-US" altLang="en-US"/>
          </a:p>
        </p:txBody>
      </p:sp>
    </p:spTree>
    <p:extLst>
      <p:ext uri="{BB962C8B-B14F-4D97-AF65-F5344CB8AC3E}">
        <p14:creationId xmlns:p14="http://schemas.microsoft.com/office/powerpoint/2010/main" val="203885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88C220-0882-4D00-9025-989A849C505C}" type="slidenum">
              <a:rPr lang="en-US" altLang="en-US" smtClean="0"/>
              <a:pPr>
                <a:defRPr/>
              </a:pPr>
              <a:t>10</a:t>
            </a:fld>
            <a:endParaRPr lang="en-US" altLang="en-US"/>
          </a:p>
        </p:txBody>
      </p:sp>
    </p:spTree>
    <p:extLst>
      <p:ext uri="{BB962C8B-B14F-4D97-AF65-F5344CB8AC3E}">
        <p14:creationId xmlns:p14="http://schemas.microsoft.com/office/powerpoint/2010/main" val="523204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8191EF0-DA02-4BC7-AE0A-3D13E1D0DF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71DC6FF-ACF8-4277-8593-C3B1F560943F}" type="slidenum">
              <a:rPr lang="en-US" altLang="en-US" sz="1200" smtClean="0"/>
              <a:pPr/>
              <a:t>61</a:t>
            </a:fld>
            <a:endParaRPr lang="en-US" altLang="en-US" sz="1200"/>
          </a:p>
        </p:txBody>
      </p:sp>
      <p:sp>
        <p:nvSpPr>
          <p:cNvPr id="67587" name="Rectangle 2">
            <a:extLst>
              <a:ext uri="{FF2B5EF4-FFF2-40B4-BE49-F238E27FC236}">
                <a16:creationId xmlns:a16="http://schemas.microsoft.com/office/drawing/2014/main" id="{7A67D2B2-35D7-4920-A5B7-A1C78962FB65}"/>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2D8A5435-F806-4F4E-8D6F-35D490073A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1398E2E-F766-4B90-A030-4343FB21751F}"/>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420D8150-2D0E-4DA8-9CE5-C9FA95783D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87044" name="Slide Number Placeholder 3">
            <a:extLst>
              <a:ext uri="{FF2B5EF4-FFF2-40B4-BE49-F238E27FC236}">
                <a16:creationId xmlns:a16="http://schemas.microsoft.com/office/drawing/2014/main" id="{5AA5988A-B666-4203-8624-AAEC50062A6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83E9E11-CFEB-455B-A264-CDC3A719866C}" type="slidenum">
              <a:rPr lang="en-US" altLang="en-US" sz="1200" smtClean="0"/>
              <a:pPr/>
              <a:t>81</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88C220-0882-4D00-9025-989A849C505C}" type="slidenum">
              <a:rPr lang="en-US" altLang="en-US" smtClean="0"/>
              <a:pPr>
                <a:defRPr/>
              </a:pPr>
              <a:t>130</a:t>
            </a:fld>
            <a:endParaRPr lang="en-US" altLang="en-US"/>
          </a:p>
        </p:txBody>
      </p:sp>
    </p:spTree>
    <p:extLst>
      <p:ext uri="{BB962C8B-B14F-4D97-AF65-F5344CB8AC3E}">
        <p14:creationId xmlns:p14="http://schemas.microsoft.com/office/powerpoint/2010/main" val="394977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7705D66E-6DE0-43E9-96DC-35B0EDD129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3A4E763-B48F-4988-AF20-9C08F36699F9}" type="slidenum">
              <a:rPr lang="en-US" altLang="en-US" sz="1200" smtClean="0"/>
              <a:pPr/>
              <a:t>139</a:t>
            </a:fld>
            <a:endParaRPr lang="en-US" altLang="en-US" sz="1200"/>
          </a:p>
        </p:txBody>
      </p:sp>
      <p:sp>
        <p:nvSpPr>
          <p:cNvPr id="149507" name="Rectangle 2">
            <a:extLst>
              <a:ext uri="{FF2B5EF4-FFF2-40B4-BE49-F238E27FC236}">
                <a16:creationId xmlns:a16="http://schemas.microsoft.com/office/drawing/2014/main" id="{B1945C39-E847-443C-82CC-F95D08965A86}"/>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10CA13D0-FA96-44DC-9D9D-699A1C0E454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7069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7705D66E-6DE0-43E9-96DC-35B0EDD129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3A4E763-B48F-4988-AF20-9C08F36699F9}" type="slidenum">
              <a:rPr lang="en-US" altLang="en-US" sz="1200" smtClean="0"/>
              <a:pPr/>
              <a:t>140</a:t>
            </a:fld>
            <a:endParaRPr lang="en-US" altLang="en-US" sz="1200"/>
          </a:p>
        </p:txBody>
      </p:sp>
      <p:sp>
        <p:nvSpPr>
          <p:cNvPr id="149507" name="Rectangle 2">
            <a:extLst>
              <a:ext uri="{FF2B5EF4-FFF2-40B4-BE49-F238E27FC236}">
                <a16:creationId xmlns:a16="http://schemas.microsoft.com/office/drawing/2014/main" id="{B1945C39-E847-443C-82CC-F95D08965A86}"/>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10CA13D0-FA96-44DC-9D9D-699A1C0E454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735EABDF-F30A-4A5F-A30F-AB8AF916C6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4F50D4C-9963-4D09-8E4D-AE284AE32B51}" type="slidenum">
              <a:rPr lang="en-US" altLang="en-US" sz="1200" smtClean="0"/>
              <a:pPr/>
              <a:t>142</a:t>
            </a:fld>
            <a:endParaRPr lang="en-US" altLang="en-US" sz="1200"/>
          </a:p>
        </p:txBody>
      </p:sp>
      <p:sp>
        <p:nvSpPr>
          <p:cNvPr id="152579" name="Rectangle 2">
            <a:extLst>
              <a:ext uri="{FF2B5EF4-FFF2-40B4-BE49-F238E27FC236}">
                <a16:creationId xmlns:a16="http://schemas.microsoft.com/office/drawing/2014/main" id="{B0C16020-4758-4541-AD2B-73F77EAAB2E6}"/>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7EE355B3-4CC3-4B32-AE7F-3788CCAA634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2BD1237-B243-4C88-99D4-C6D45C7F8448}"/>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8EC2B0EC-E2FB-4759-B3B5-E7E125AB72F8}"/>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C3DFE9F9-5779-4FC1-8A82-2D42717580E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lgn="ctr">
                  <a:defRPr/>
                </a:pPr>
                <a:endParaRPr lang="en-US" dirty="0">
                  <a:latin typeface="Arial" charset="0"/>
                </a:endParaRPr>
              </a:p>
            </p:txBody>
          </p:sp>
          <p:sp>
            <p:nvSpPr>
              <p:cNvPr id="9" name="Freeform 5">
                <a:extLst>
                  <a:ext uri="{FF2B5EF4-FFF2-40B4-BE49-F238E27FC236}">
                    <a16:creationId xmlns:a16="http://schemas.microsoft.com/office/drawing/2014/main" id="{608801AD-044F-4A28-BFE5-CE9A359B8C18}"/>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lgn="ctr">
                  <a:defRPr/>
                </a:pPr>
                <a:endParaRPr lang="en-US" dirty="0">
                  <a:latin typeface="Arial" charset="0"/>
                </a:endParaRPr>
              </a:p>
            </p:txBody>
          </p:sp>
          <p:sp>
            <p:nvSpPr>
              <p:cNvPr id="10" name="Freeform 6">
                <a:extLst>
                  <a:ext uri="{FF2B5EF4-FFF2-40B4-BE49-F238E27FC236}">
                    <a16:creationId xmlns:a16="http://schemas.microsoft.com/office/drawing/2014/main" id="{1F211C91-BA9F-4249-9B3C-CF893D54BAF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lgn="ctr">
                  <a:defRPr/>
                </a:pPr>
                <a:endParaRPr lang="en-US" dirty="0">
                  <a:latin typeface="Arial" charset="0"/>
                </a:endParaRPr>
              </a:p>
            </p:txBody>
          </p:sp>
          <p:sp>
            <p:nvSpPr>
              <p:cNvPr id="11" name="Freeform 7">
                <a:extLst>
                  <a:ext uri="{FF2B5EF4-FFF2-40B4-BE49-F238E27FC236}">
                    <a16:creationId xmlns:a16="http://schemas.microsoft.com/office/drawing/2014/main" id="{1744C309-4621-46FA-8D6E-3AFB07857C1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59FD563D-8F1B-408D-9B8F-0F406B167C1F}"/>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lgn="ctr">
                  <a:defRPr/>
                </a:pPr>
                <a:endParaRPr lang="en-US" dirty="0">
                  <a:latin typeface="Arial" charset="0"/>
                </a:endParaRPr>
              </a:p>
            </p:txBody>
          </p:sp>
        </p:grpSp>
        <p:sp>
          <p:nvSpPr>
            <p:cNvPr id="6" name="Freeform 9">
              <a:extLst>
                <a:ext uri="{FF2B5EF4-FFF2-40B4-BE49-F238E27FC236}">
                  <a16:creationId xmlns:a16="http://schemas.microsoft.com/office/drawing/2014/main" id="{196C9CDD-B6B2-477A-A5B1-83EE2F51980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lgn="ctr">
                <a:defRPr/>
              </a:pPr>
              <a:endParaRPr lang="en-US" dirty="0">
                <a:latin typeface="Arial" charset="0"/>
              </a:endParaRPr>
            </a:p>
          </p:txBody>
        </p:sp>
        <p:sp>
          <p:nvSpPr>
            <p:cNvPr id="7" name="Freeform 10">
              <a:extLst>
                <a:ext uri="{FF2B5EF4-FFF2-40B4-BE49-F238E27FC236}">
                  <a16:creationId xmlns:a16="http://schemas.microsoft.com/office/drawing/2014/main" id="{260D0991-FD77-4C75-82B3-BB1E36EE35E1}"/>
                </a:ext>
              </a:extLst>
            </p:cNvPr>
            <p:cNvSpPr>
              <a:spLocks/>
            </p:cNvSpPr>
            <p:nvPr/>
          </p:nvSpPr>
          <p:spPr bwMode="hidden">
            <a:xfrm>
              <a:off x="0" y="0"/>
              <a:ext cx="5758" cy="1776"/>
            </a:xfrm>
            <a:custGeom>
              <a:avLst/>
              <a:gdLst>
                <a:gd name="T0" fmla="*/ 0 w 5740"/>
                <a:gd name="T1" fmla="*/ 0 h 1906"/>
                <a:gd name="T2" fmla="*/ 0 w 5740"/>
                <a:gd name="T3" fmla="*/ 7 h 1906"/>
                <a:gd name="T4" fmla="*/ 7560 w 5740"/>
                <a:gd name="T5" fmla="*/ 7 h 1906"/>
                <a:gd name="T6" fmla="*/ 756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9259" name="Rectangle 11"/>
          <p:cNvSpPr>
            <a:spLocks noGrp="1" noChangeArrowheads="1"/>
          </p:cNvSpPr>
          <p:nvPr>
            <p:ph type="ctrTitle" sz="quarter"/>
          </p:nvPr>
        </p:nvSpPr>
        <p:spPr>
          <a:xfrm>
            <a:off x="685800" y="1736725"/>
            <a:ext cx="7772400" cy="1920875"/>
          </a:xfrm>
        </p:spPr>
        <p:txBody>
          <a:bodyPr/>
          <a:lstStyle>
            <a:lvl1pPr>
              <a:defRPr/>
            </a:lvl1pPr>
          </a:lstStyle>
          <a:p>
            <a:pPr lvl="0"/>
            <a:r>
              <a:rPr lang="en-US" noProof="0"/>
              <a:t>Click to edit Master title style</a:t>
            </a:r>
          </a:p>
        </p:txBody>
      </p:sp>
      <p:sp>
        <p:nvSpPr>
          <p:cNvPr id="3092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3" name="Rectangle 13">
            <a:extLst>
              <a:ext uri="{FF2B5EF4-FFF2-40B4-BE49-F238E27FC236}">
                <a16:creationId xmlns:a16="http://schemas.microsoft.com/office/drawing/2014/main" id="{1BD23097-5EF4-4541-9944-5EBCDFD6A45D}"/>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007FB115-BCD5-4066-BAD8-0186879E3959}"/>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7E37938-297E-4144-8087-E55DCE891692}"/>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968A3C00-57BB-42D4-B1FC-E5E283539373}" type="slidenum">
              <a:rPr lang="en-US" altLang="en-US"/>
              <a:pPr>
                <a:defRPr/>
              </a:pPr>
              <a:t>‹#›</a:t>
            </a:fld>
            <a:endParaRPr lang="en-US" altLang="en-US"/>
          </a:p>
        </p:txBody>
      </p:sp>
    </p:spTree>
    <p:extLst>
      <p:ext uri="{BB962C8B-B14F-4D97-AF65-F5344CB8AC3E}">
        <p14:creationId xmlns:p14="http://schemas.microsoft.com/office/powerpoint/2010/main" val="266398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5B273EB-CA4C-42D5-8572-A8557D1EA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93FFAF7-8A16-4FDC-AAC7-42DC7E36A3BE}"/>
              </a:ext>
            </a:extLst>
          </p:cNvPr>
          <p:cNvSpPr>
            <a:spLocks noGrp="1" noChangeArrowheads="1"/>
          </p:cNvSpPr>
          <p:nvPr>
            <p:ph type="sldNum" sz="quarter" idx="11"/>
          </p:nvPr>
        </p:nvSpPr>
        <p:spPr>
          <a:ln/>
        </p:spPr>
        <p:txBody>
          <a:bodyPr/>
          <a:lstStyle>
            <a:lvl1pPr>
              <a:defRPr/>
            </a:lvl1pPr>
          </a:lstStyle>
          <a:p>
            <a:pPr>
              <a:defRPr/>
            </a:pPr>
            <a:fld id="{07E17C52-F7AE-4C5D-AEF5-53DE33F62748}" type="slidenum">
              <a:rPr lang="en-US" altLang="en-US"/>
              <a:pPr>
                <a:defRPr/>
              </a:pPr>
              <a:t>‹#›</a:t>
            </a:fld>
            <a:endParaRPr lang="en-US" altLang="en-US"/>
          </a:p>
        </p:txBody>
      </p:sp>
      <p:sp>
        <p:nvSpPr>
          <p:cNvPr id="6" name="Rectangle 14">
            <a:extLst>
              <a:ext uri="{FF2B5EF4-FFF2-40B4-BE49-F238E27FC236}">
                <a16:creationId xmlns:a16="http://schemas.microsoft.com/office/drawing/2014/main" id="{85CD7D0E-E7AB-49B3-A433-365C8725949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646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5C3535B-C31C-42DB-9FA0-F6FB161CD0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BD03A00-D081-4718-9DB2-D404985E7457}"/>
              </a:ext>
            </a:extLst>
          </p:cNvPr>
          <p:cNvSpPr>
            <a:spLocks noGrp="1" noChangeArrowheads="1"/>
          </p:cNvSpPr>
          <p:nvPr>
            <p:ph type="sldNum" sz="quarter" idx="11"/>
          </p:nvPr>
        </p:nvSpPr>
        <p:spPr>
          <a:ln/>
        </p:spPr>
        <p:txBody>
          <a:bodyPr/>
          <a:lstStyle>
            <a:lvl1pPr>
              <a:defRPr/>
            </a:lvl1pPr>
          </a:lstStyle>
          <a:p>
            <a:pPr>
              <a:defRPr/>
            </a:pPr>
            <a:fld id="{34E49FB9-9F67-40F2-802E-F76F4FAF0CA5}" type="slidenum">
              <a:rPr lang="en-US" altLang="en-US"/>
              <a:pPr>
                <a:defRPr/>
              </a:pPr>
              <a:t>‹#›</a:t>
            </a:fld>
            <a:endParaRPr lang="en-US" altLang="en-US"/>
          </a:p>
        </p:txBody>
      </p:sp>
      <p:sp>
        <p:nvSpPr>
          <p:cNvPr id="6" name="Rectangle 14">
            <a:extLst>
              <a:ext uri="{FF2B5EF4-FFF2-40B4-BE49-F238E27FC236}">
                <a16:creationId xmlns:a16="http://schemas.microsoft.com/office/drawing/2014/main" id="{5F52B15A-731E-491A-BBF5-CCF056D75BB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938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DCD7614F-3CBB-4DCD-9145-E260A6E6C5B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F4CA2D7B-B6E2-4717-9011-97061B9ECEBD}"/>
              </a:ext>
            </a:extLst>
          </p:cNvPr>
          <p:cNvSpPr>
            <a:spLocks noGrp="1" noChangeArrowheads="1"/>
          </p:cNvSpPr>
          <p:nvPr>
            <p:ph type="sldNum" sz="quarter" idx="11"/>
          </p:nvPr>
        </p:nvSpPr>
        <p:spPr>
          <a:ln/>
        </p:spPr>
        <p:txBody>
          <a:bodyPr/>
          <a:lstStyle>
            <a:lvl1pPr>
              <a:defRPr/>
            </a:lvl1pPr>
          </a:lstStyle>
          <a:p>
            <a:pPr>
              <a:defRPr/>
            </a:pPr>
            <a:fld id="{EB0C2FF0-2982-42F4-9FE8-2D5A5E000627}" type="slidenum">
              <a:rPr lang="en-US" altLang="en-US"/>
              <a:pPr>
                <a:defRPr/>
              </a:pPr>
              <a:t>‹#›</a:t>
            </a:fld>
            <a:endParaRPr lang="en-US" altLang="en-US"/>
          </a:p>
        </p:txBody>
      </p:sp>
      <p:sp>
        <p:nvSpPr>
          <p:cNvPr id="8" name="Rectangle 14">
            <a:extLst>
              <a:ext uri="{FF2B5EF4-FFF2-40B4-BE49-F238E27FC236}">
                <a16:creationId xmlns:a16="http://schemas.microsoft.com/office/drawing/2014/main" id="{7FD6BF1E-45DF-46B9-9013-2CD05D906ED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7219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8FAF14A-8309-4529-9BD6-4FC11A7095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23552F88-AC0D-446C-8CCA-6FDAB38CBA11}"/>
              </a:ext>
            </a:extLst>
          </p:cNvPr>
          <p:cNvSpPr>
            <a:spLocks noGrp="1" noChangeArrowheads="1"/>
          </p:cNvSpPr>
          <p:nvPr>
            <p:ph type="sldNum" sz="quarter" idx="11"/>
          </p:nvPr>
        </p:nvSpPr>
        <p:spPr>
          <a:ln/>
        </p:spPr>
        <p:txBody>
          <a:bodyPr/>
          <a:lstStyle>
            <a:lvl1pPr>
              <a:defRPr/>
            </a:lvl1pPr>
          </a:lstStyle>
          <a:p>
            <a:pPr>
              <a:defRPr/>
            </a:pPr>
            <a:fld id="{A7D3FDD4-BC1C-4792-AFD4-D88A7C95B64F}" type="slidenum">
              <a:rPr lang="en-US" altLang="en-US"/>
              <a:pPr>
                <a:defRPr/>
              </a:pPr>
              <a:t>‹#›</a:t>
            </a:fld>
            <a:endParaRPr lang="en-US" altLang="en-US"/>
          </a:p>
        </p:txBody>
      </p:sp>
      <p:sp>
        <p:nvSpPr>
          <p:cNvPr id="7" name="Rectangle 14">
            <a:extLst>
              <a:ext uri="{FF2B5EF4-FFF2-40B4-BE49-F238E27FC236}">
                <a16:creationId xmlns:a16="http://schemas.microsoft.com/office/drawing/2014/main" id="{4E983762-2397-47DE-B82D-F3121E6013A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1355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Rectangle 2">
            <a:extLst>
              <a:ext uri="{FF2B5EF4-FFF2-40B4-BE49-F238E27FC236}">
                <a16:creationId xmlns:a16="http://schemas.microsoft.com/office/drawing/2014/main" id="{2DA904A2-0F8F-4523-9949-6EA2A3D65F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5B9EC29E-36CB-4939-88F3-9A7B59A6F575}"/>
              </a:ext>
            </a:extLst>
          </p:cNvPr>
          <p:cNvSpPr>
            <a:spLocks noGrp="1" noChangeArrowheads="1"/>
          </p:cNvSpPr>
          <p:nvPr>
            <p:ph type="sldNum" sz="quarter" idx="11"/>
          </p:nvPr>
        </p:nvSpPr>
        <p:spPr>
          <a:ln/>
        </p:spPr>
        <p:txBody>
          <a:bodyPr/>
          <a:lstStyle>
            <a:lvl1pPr>
              <a:defRPr/>
            </a:lvl1pPr>
          </a:lstStyle>
          <a:p>
            <a:pPr>
              <a:defRPr/>
            </a:pPr>
            <a:fld id="{B68FEBDB-8D98-46A8-B08B-8432EF051270}" type="slidenum">
              <a:rPr lang="en-US" altLang="en-US"/>
              <a:pPr>
                <a:defRPr/>
              </a:pPr>
              <a:t>‹#›</a:t>
            </a:fld>
            <a:endParaRPr lang="en-US" altLang="en-US"/>
          </a:p>
        </p:txBody>
      </p:sp>
      <p:sp>
        <p:nvSpPr>
          <p:cNvPr id="7" name="Rectangle 14">
            <a:extLst>
              <a:ext uri="{FF2B5EF4-FFF2-40B4-BE49-F238E27FC236}">
                <a16:creationId xmlns:a16="http://schemas.microsoft.com/office/drawing/2014/main" id="{2174DA39-5BD9-4753-A4B6-1A2BBAD906D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657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CC518CA-366D-44EB-8E38-F44D295A0D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F38B42F-4265-4459-8C64-C740B7D81681}"/>
              </a:ext>
            </a:extLst>
          </p:cNvPr>
          <p:cNvSpPr>
            <a:spLocks noGrp="1" noChangeArrowheads="1"/>
          </p:cNvSpPr>
          <p:nvPr>
            <p:ph type="sldNum" sz="quarter" idx="11"/>
          </p:nvPr>
        </p:nvSpPr>
        <p:spPr>
          <a:ln/>
        </p:spPr>
        <p:txBody>
          <a:bodyPr/>
          <a:lstStyle>
            <a:lvl1pPr>
              <a:defRPr/>
            </a:lvl1pPr>
          </a:lstStyle>
          <a:p>
            <a:pPr>
              <a:defRPr/>
            </a:pPr>
            <a:fld id="{F7A82349-71D1-44E8-913C-C018A53D787F}" type="slidenum">
              <a:rPr lang="en-US" altLang="en-US"/>
              <a:pPr>
                <a:defRPr/>
              </a:pPr>
              <a:t>‹#›</a:t>
            </a:fld>
            <a:endParaRPr lang="en-US" altLang="en-US"/>
          </a:p>
        </p:txBody>
      </p:sp>
      <p:sp>
        <p:nvSpPr>
          <p:cNvPr id="7" name="Rectangle 14">
            <a:extLst>
              <a:ext uri="{FF2B5EF4-FFF2-40B4-BE49-F238E27FC236}">
                <a16:creationId xmlns:a16="http://schemas.microsoft.com/office/drawing/2014/main" id="{D75E726A-73C5-4B46-B68C-F812D5E1A92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82193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6105C7BA-0279-4BC3-83EC-408CD122F7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B06A3A71-8795-49EB-B380-25EA29CCF243}"/>
              </a:ext>
            </a:extLst>
          </p:cNvPr>
          <p:cNvSpPr>
            <a:spLocks noGrp="1" noChangeArrowheads="1"/>
          </p:cNvSpPr>
          <p:nvPr>
            <p:ph type="sldNum" sz="quarter" idx="11"/>
          </p:nvPr>
        </p:nvSpPr>
        <p:spPr>
          <a:ln/>
        </p:spPr>
        <p:txBody>
          <a:bodyPr/>
          <a:lstStyle>
            <a:lvl1pPr>
              <a:defRPr/>
            </a:lvl1pPr>
          </a:lstStyle>
          <a:p>
            <a:pPr>
              <a:defRPr/>
            </a:pPr>
            <a:fld id="{93EDBB1D-7F18-4767-98B7-0B1EAD8AFBC5}" type="slidenum">
              <a:rPr lang="en-US" altLang="en-US"/>
              <a:pPr>
                <a:defRPr/>
              </a:pPr>
              <a:t>‹#›</a:t>
            </a:fld>
            <a:endParaRPr lang="en-US" altLang="en-US"/>
          </a:p>
        </p:txBody>
      </p:sp>
      <p:sp>
        <p:nvSpPr>
          <p:cNvPr id="7" name="Rectangle 14">
            <a:extLst>
              <a:ext uri="{FF2B5EF4-FFF2-40B4-BE49-F238E27FC236}">
                <a16:creationId xmlns:a16="http://schemas.microsoft.com/office/drawing/2014/main" id="{E5F606D5-BA94-4977-B890-3CABCF31D03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8623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D62457D4-CA8E-4E97-96A6-68106710F29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0016B514-B264-4CEB-A6E2-987E4A2FEEBF}"/>
              </a:ext>
            </a:extLst>
          </p:cNvPr>
          <p:cNvSpPr>
            <a:spLocks noGrp="1" noChangeArrowheads="1"/>
          </p:cNvSpPr>
          <p:nvPr>
            <p:ph type="sldNum" sz="quarter" idx="11"/>
          </p:nvPr>
        </p:nvSpPr>
        <p:spPr>
          <a:ln/>
        </p:spPr>
        <p:txBody>
          <a:bodyPr/>
          <a:lstStyle>
            <a:lvl1pPr>
              <a:defRPr/>
            </a:lvl1pPr>
          </a:lstStyle>
          <a:p>
            <a:pPr>
              <a:defRPr/>
            </a:pPr>
            <a:fld id="{4267432A-BC6E-4BD3-BF58-FE59178D03BB}" type="slidenum">
              <a:rPr lang="en-US" altLang="en-US"/>
              <a:pPr>
                <a:defRPr/>
              </a:pPr>
              <a:t>‹#›</a:t>
            </a:fld>
            <a:endParaRPr lang="en-US" altLang="en-US"/>
          </a:p>
        </p:txBody>
      </p:sp>
      <p:sp>
        <p:nvSpPr>
          <p:cNvPr id="8" name="Rectangle 14">
            <a:extLst>
              <a:ext uri="{FF2B5EF4-FFF2-40B4-BE49-F238E27FC236}">
                <a16:creationId xmlns:a16="http://schemas.microsoft.com/office/drawing/2014/main" id="{BA75787D-D60B-424C-B34E-4D010DB561F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3099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BD8ECFB5-B966-40D0-B012-6DC749777D7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483FADC8-9EE2-4FD9-899F-BABD919942B9}"/>
              </a:ext>
            </a:extLst>
          </p:cNvPr>
          <p:cNvSpPr>
            <a:spLocks noGrp="1" noChangeArrowheads="1"/>
          </p:cNvSpPr>
          <p:nvPr>
            <p:ph type="sldNum" sz="quarter" idx="11"/>
          </p:nvPr>
        </p:nvSpPr>
        <p:spPr>
          <a:ln/>
        </p:spPr>
        <p:txBody>
          <a:bodyPr/>
          <a:lstStyle>
            <a:lvl1pPr>
              <a:defRPr/>
            </a:lvl1pPr>
          </a:lstStyle>
          <a:p>
            <a:pPr>
              <a:defRPr/>
            </a:pPr>
            <a:fld id="{6D40EF06-5647-4B9A-9A60-BE80772E2806}" type="slidenum">
              <a:rPr lang="en-US" altLang="en-US"/>
              <a:pPr>
                <a:defRPr/>
              </a:pPr>
              <a:t>‹#›</a:t>
            </a:fld>
            <a:endParaRPr lang="en-US" altLang="en-US"/>
          </a:p>
        </p:txBody>
      </p:sp>
      <p:sp>
        <p:nvSpPr>
          <p:cNvPr id="8" name="Rectangle 14">
            <a:extLst>
              <a:ext uri="{FF2B5EF4-FFF2-40B4-BE49-F238E27FC236}">
                <a16:creationId xmlns:a16="http://schemas.microsoft.com/office/drawing/2014/main" id="{7803FDC9-78BA-43C2-B048-A1D0E7D2AF8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9778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5ACE115F-4D4B-43D4-AA5B-DCC8FB9B12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4423662-E6B2-4CBD-A99E-0BCDB64E1C10}"/>
              </a:ext>
            </a:extLst>
          </p:cNvPr>
          <p:cNvSpPr>
            <a:spLocks noGrp="1" noChangeArrowheads="1"/>
          </p:cNvSpPr>
          <p:nvPr>
            <p:ph type="sldNum" sz="quarter" idx="11"/>
          </p:nvPr>
        </p:nvSpPr>
        <p:spPr>
          <a:ln/>
        </p:spPr>
        <p:txBody>
          <a:bodyPr/>
          <a:lstStyle>
            <a:lvl1pPr>
              <a:defRPr/>
            </a:lvl1pPr>
          </a:lstStyle>
          <a:p>
            <a:pPr>
              <a:defRPr/>
            </a:pPr>
            <a:fld id="{1569CA85-5AE1-450D-982D-59DDC9DC20CE}" type="slidenum">
              <a:rPr lang="en-US" altLang="en-US"/>
              <a:pPr>
                <a:defRPr/>
              </a:pPr>
              <a:t>‹#›</a:t>
            </a:fld>
            <a:endParaRPr lang="en-US" altLang="en-US"/>
          </a:p>
        </p:txBody>
      </p:sp>
      <p:sp>
        <p:nvSpPr>
          <p:cNvPr id="7" name="Rectangle 14">
            <a:extLst>
              <a:ext uri="{FF2B5EF4-FFF2-40B4-BE49-F238E27FC236}">
                <a16:creationId xmlns:a16="http://schemas.microsoft.com/office/drawing/2014/main" id="{83BDA67A-8339-4EDA-99BC-916D8B791E8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827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42A27A5-F1BA-4119-9FC8-6A38393A2D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83BCEEB3-6CA7-4EFF-8529-7C96FC8BD9DB}"/>
              </a:ext>
            </a:extLst>
          </p:cNvPr>
          <p:cNvSpPr>
            <a:spLocks noGrp="1" noChangeArrowheads="1"/>
          </p:cNvSpPr>
          <p:nvPr>
            <p:ph type="sldNum" sz="quarter" idx="11"/>
          </p:nvPr>
        </p:nvSpPr>
        <p:spPr>
          <a:ln/>
        </p:spPr>
        <p:txBody>
          <a:bodyPr/>
          <a:lstStyle>
            <a:lvl1pPr>
              <a:defRPr/>
            </a:lvl1pPr>
          </a:lstStyle>
          <a:p>
            <a:pPr>
              <a:defRPr/>
            </a:pPr>
            <a:fld id="{34E2A401-15B7-4245-80D8-49818134D345}" type="slidenum">
              <a:rPr lang="en-US" altLang="en-US"/>
              <a:pPr>
                <a:defRPr/>
              </a:pPr>
              <a:t>‹#›</a:t>
            </a:fld>
            <a:endParaRPr lang="en-US" altLang="en-US"/>
          </a:p>
        </p:txBody>
      </p:sp>
      <p:sp>
        <p:nvSpPr>
          <p:cNvPr id="6" name="Rectangle 14">
            <a:extLst>
              <a:ext uri="{FF2B5EF4-FFF2-40B4-BE49-F238E27FC236}">
                <a16:creationId xmlns:a16="http://schemas.microsoft.com/office/drawing/2014/main" id="{6EA0DB7E-BE66-4219-9616-3C15329DAC8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2328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a:p>
        </p:txBody>
      </p:sp>
      <p:sp>
        <p:nvSpPr>
          <p:cNvPr id="4" name="Rectangle 2">
            <a:extLst>
              <a:ext uri="{FF2B5EF4-FFF2-40B4-BE49-F238E27FC236}">
                <a16:creationId xmlns:a16="http://schemas.microsoft.com/office/drawing/2014/main" id="{97751842-98DE-46DF-BFAE-48B26B6EAC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26B03A35-251A-4BF5-8295-40DF8F2AABBB}"/>
              </a:ext>
            </a:extLst>
          </p:cNvPr>
          <p:cNvSpPr>
            <a:spLocks noGrp="1" noChangeArrowheads="1"/>
          </p:cNvSpPr>
          <p:nvPr>
            <p:ph type="sldNum" sz="quarter" idx="11"/>
          </p:nvPr>
        </p:nvSpPr>
        <p:spPr>
          <a:ln/>
        </p:spPr>
        <p:txBody>
          <a:bodyPr/>
          <a:lstStyle>
            <a:lvl1pPr>
              <a:defRPr/>
            </a:lvl1pPr>
          </a:lstStyle>
          <a:p>
            <a:pPr>
              <a:defRPr/>
            </a:pPr>
            <a:fld id="{79F180AB-71CE-419A-BCA3-56F53868AAB3}" type="slidenum">
              <a:rPr lang="en-US" altLang="en-US"/>
              <a:pPr>
                <a:defRPr/>
              </a:pPr>
              <a:t>‹#›</a:t>
            </a:fld>
            <a:endParaRPr lang="en-US" altLang="en-US"/>
          </a:p>
        </p:txBody>
      </p:sp>
      <p:sp>
        <p:nvSpPr>
          <p:cNvPr id="6" name="Rectangle 14">
            <a:extLst>
              <a:ext uri="{FF2B5EF4-FFF2-40B4-BE49-F238E27FC236}">
                <a16:creationId xmlns:a16="http://schemas.microsoft.com/office/drawing/2014/main" id="{6A199F9E-D671-4B75-A370-565CF523C97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1335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705B04B0-597F-4EF9-B0C5-4F88BCEED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4A9F54EE-8BC2-496A-80B1-8746A1CF4DCE}"/>
              </a:ext>
            </a:extLst>
          </p:cNvPr>
          <p:cNvSpPr>
            <a:spLocks noGrp="1" noChangeArrowheads="1"/>
          </p:cNvSpPr>
          <p:nvPr>
            <p:ph type="sldNum" sz="quarter" idx="11"/>
          </p:nvPr>
        </p:nvSpPr>
        <p:spPr>
          <a:ln/>
        </p:spPr>
        <p:txBody>
          <a:bodyPr/>
          <a:lstStyle>
            <a:lvl1pPr>
              <a:defRPr/>
            </a:lvl1pPr>
          </a:lstStyle>
          <a:p>
            <a:pPr>
              <a:defRPr/>
            </a:pPr>
            <a:fld id="{7299F5A4-B771-4C79-A6FE-1020F680A7CF}" type="slidenum">
              <a:rPr lang="en-US" altLang="en-US"/>
              <a:pPr>
                <a:defRPr/>
              </a:pPr>
              <a:t>‹#›</a:t>
            </a:fld>
            <a:endParaRPr lang="en-US" altLang="en-US"/>
          </a:p>
        </p:txBody>
      </p:sp>
      <p:sp>
        <p:nvSpPr>
          <p:cNvPr id="7" name="Rectangle 14">
            <a:extLst>
              <a:ext uri="{FF2B5EF4-FFF2-40B4-BE49-F238E27FC236}">
                <a16:creationId xmlns:a16="http://schemas.microsoft.com/office/drawing/2014/main" id="{1FD7F312-C74C-4CE5-8D94-2D635648C39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393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2">
            <a:extLst>
              <a:ext uri="{FF2B5EF4-FFF2-40B4-BE49-F238E27FC236}">
                <a16:creationId xmlns:a16="http://schemas.microsoft.com/office/drawing/2014/main" id="{AFB2BB7E-10F9-450D-AC5A-A4D2E8634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B61B646-9A87-4EF2-89B9-A204707D642F}"/>
              </a:ext>
            </a:extLst>
          </p:cNvPr>
          <p:cNvSpPr>
            <a:spLocks noGrp="1" noChangeArrowheads="1"/>
          </p:cNvSpPr>
          <p:nvPr>
            <p:ph type="sldNum" sz="quarter" idx="11"/>
          </p:nvPr>
        </p:nvSpPr>
        <p:spPr>
          <a:ln/>
        </p:spPr>
        <p:txBody>
          <a:bodyPr/>
          <a:lstStyle>
            <a:lvl1pPr>
              <a:defRPr/>
            </a:lvl1pPr>
          </a:lstStyle>
          <a:p>
            <a:pPr>
              <a:defRPr/>
            </a:pPr>
            <a:fld id="{7D1A6362-C9F7-415C-8AB5-14B045D7920D}" type="slidenum">
              <a:rPr lang="en-US" altLang="en-US"/>
              <a:pPr>
                <a:defRPr/>
              </a:pPr>
              <a:t>‹#›</a:t>
            </a:fld>
            <a:endParaRPr lang="en-US" altLang="en-US"/>
          </a:p>
        </p:txBody>
      </p:sp>
      <p:sp>
        <p:nvSpPr>
          <p:cNvPr id="6" name="Rectangle 14">
            <a:extLst>
              <a:ext uri="{FF2B5EF4-FFF2-40B4-BE49-F238E27FC236}">
                <a16:creationId xmlns:a16="http://schemas.microsoft.com/office/drawing/2014/main" id="{361BC2C9-655D-45D6-BE7E-9FCC1CCD591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4296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370FDFE7-68B8-4632-950A-51BBDA3E1A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813B996-AEEF-4F5A-8BC2-CA6A55202A91}"/>
              </a:ext>
            </a:extLst>
          </p:cNvPr>
          <p:cNvSpPr>
            <a:spLocks noGrp="1" noChangeArrowheads="1"/>
          </p:cNvSpPr>
          <p:nvPr>
            <p:ph type="sldNum" sz="quarter" idx="11"/>
          </p:nvPr>
        </p:nvSpPr>
        <p:spPr>
          <a:ln/>
        </p:spPr>
        <p:txBody>
          <a:bodyPr/>
          <a:lstStyle>
            <a:lvl1pPr>
              <a:defRPr/>
            </a:lvl1pPr>
          </a:lstStyle>
          <a:p>
            <a:pPr>
              <a:defRPr/>
            </a:pPr>
            <a:fld id="{6AD1CDCA-7E19-4123-A95F-38CBAE05B4F8}" type="slidenum">
              <a:rPr lang="en-US" altLang="en-US"/>
              <a:pPr>
                <a:defRPr/>
              </a:pPr>
              <a:t>‹#›</a:t>
            </a:fld>
            <a:endParaRPr lang="en-US" altLang="en-US"/>
          </a:p>
        </p:txBody>
      </p:sp>
      <p:sp>
        <p:nvSpPr>
          <p:cNvPr id="6" name="Rectangle 14">
            <a:extLst>
              <a:ext uri="{FF2B5EF4-FFF2-40B4-BE49-F238E27FC236}">
                <a16:creationId xmlns:a16="http://schemas.microsoft.com/office/drawing/2014/main" id="{50CF61AF-FCDC-4019-A499-BEFC0FD7CE0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342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107611F-36FB-418D-A4DD-7AF336C1A1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C344F89D-163E-4C0A-A554-343323882ABD}"/>
              </a:ext>
            </a:extLst>
          </p:cNvPr>
          <p:cNvSpPr>
            <a:spLocks noGrp="1" noChangeArrowheads="1"/>
          </p:cNvSpPr>
          <p:nvPr>
            <p:ph type="sldNum" sz="quarter" idx="11"/>
          </p:nvPr>
        </p:nvSpPr>
        <p:spPr>
          <a:ln/>
        </p:spPr>
        <p:txBody>
          <a:bodyPr/>
          <a:lstStyle>
            <a:lvl1pPr>
              <a:defRPr/>
            </a:lvl1pPr>
          </a:lstStyle>
          <a:p>
            <a:pPr>
              <a:defRPr/>
            </a:pPr>
            <a:fld id="{0E321F59-4DA8-4E37-8717-0BF1DB04BF8A}" type="slidenum">
              <a:rPr lang="en-US" altLang="en-US"/>
              <a:pPr>
                <a:defRPr/>
              </a:pPr>
              <a:t>‹#›</a:t>
            </a:fld>
            <a:endParaRPr lang="en-US" altLang="en-US"/>
          </a:p>
        </p:txBody>
      </p:sp>
      <p:sp>
        <p:nvSpPr>
          <p:cNvPr id="7" name="Rectangle 14">
            <a:extLst>
              <a:ext uri="{FF2B5EF4-FFF2-40B4-BE49-F238E27FC236}">
                <a16:creationId xmlns:a16="http://schemas.microsoft.com/office/drawing/2014/main" id="{381D8C91-6253-4F1D-BD8F-4C1BBAAB788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96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4929AA9-F928-44AD-8564-E49969B7B71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A0C045E3-CD8F-45B5-9FA7-5878C15D6AB1}"/>
              </a:ext>
            </a:extLst>
          </p:cNvPr>
          <p:cNvSpPr>
            <a:spLocks noGrp="1" noChangeArrowheads="1"/>
          </p:cNvSpPr>
          <p:nvPr>
            <p:ph type="sldNum" sz="quarter" idx="11"/>
          </p:nvPr>
        </p:nvSpPr>
        <p:spPr>
          <a:ln/>
        </p:spPr>
        <p:txBody>
          <a:bodyPr/>
          <a:lstStyle>
            <a:lvl1pPr>
              <a:defRPr/>
            </a:lvl1pPr>
          </a:lstStyle>
          <a:p>
            <a:pPr>
              <a:defRPr/>
            </a:pPr>
            <a:fld id="{1ED6C946-7D48-43C5-BBF5-A873314C9C2C}" type="slidenum">
              <a:rPr lang="en-US" altLang="en-US"/>
              <a:pPr>
                <a:defRPr/>
              </a:pPr>
              <a:t>‹#›</a:t>
            </a:fld>
            <a:endParaRPr lang="en-US" altLang="en-US"/>
          </a:p>
        </p:txBody>
      </p:sp>
      <p:sp>
        <p:nvSpPr>
          <p:cNvPr id="9" name="Rectangle 14">
            <a:extLst>
              <a:ext uri="{FF2B5EF4-FFF2-40B4-BE49-F238E27FC236}">
                <a16:creationId xmlns:a16="http://schemas.microsoft.com/office/drawing/2014/main" id="{AD83AFD5-4832-4501-AD8D-FB150147320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315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F3C7162-F593-4983-BE8B-C9A35B6C05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F0CCEFB6-36DB-41FB-95CA-F5C345D30C1A}"/>
              </a:ext>
            </a:extLst>
          </p:cNvPr>
          <p:cNvSpPr>
            <a:spLocks noGrp="1" noChangeArrowheads="1"/>
          </p:cNvSpPr>
          <p:nvPr>
            <p:ph type="sldNum" sz="quarter" idx="11"/>
          </p:nvPr>
        </p:nvSpPr>
        <p:spPr>
          <a:ln/>
        </p:spPr>
        <p:txBody>
          <a:bodyPr/>
          <a:lstStyle>
            <a:lvl1pPr>
              <a:defRPr/>
            </a:lvl1pPr>
          </a:lstStyle>
          <a:p>
            <a:pPr>
              <a:defRPr/>
            </a:pPr>
            <a:fld id="{B41BCA30-EAA4-4B4C-B50F-8058C2CF2A5E}" type="slidenum">
              <a:rPr lang="en-US" altLang="en-US"/>
              <a:pPr>
                <a:defRPr/>
              </a:pPr>
              <a:t>‹#›</a:t>
            </a:fld>
            <a:endParaRPr lang="en-US" altLang="en-US"/>
          </a:p>
        </p:txBody>
      </p:sp>
      <p:sp>
        <p:nvSpPr>
          <p:cNvPr id="5" name="Rectangle 14">
            <a:extLst>
              <a:ext uri="{FF2B5EF4-FFF2-40B4-BE49-F238E27FC236}">
                <a16:creationId xmlns:a16="http://schemas.microsoft.com/office/drawing/2014/main" id="{D2A9EE96-316B-4AE3-90E9-4DFB500BF9C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57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A3E3E0E-3AA2-48FE-90A9-B459F75F7D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5289B054-38EF-4957-8169-22A5BD972564}"/>
              </a:ext>
            </a:extLst>
          </p:cNvPr>
          <p:cNvSpPr>
            <a:spLocks noGrp="1" noChangeArrowheads="1"/>
          </p:cNvSpPr>
          <p:nvPr>
            <p:ph type="sldNum" sz="quarter" idx="11"/>
          </p:nvPr>
        </p:nvSpPr>
        <p:spPr>
          <a:ln/>
        </p:spPr>
        <p:txBody>
          <a:bodyPr/>
          <a:lstStyle>
            <a:lvl1pPr>
              <a:defRPr/>
            </a:lvl1pPr>
          </a:lstStyle>
          <a:p>
            <a:pPr>
              <a:defRPr/>
            </a:pPr>
            <a:fld id="{E16790C0-A34F-41E8-9883-20023BF7CCA3}" type="slidenum">
              <a:rPr lang="en-US" altLang="en-US"/>
              <a:pPr>
                <a:defRPr/>
              </a:pPr>
              <a:t>‹#›</a:t>
            </a:fld>
            <a:endParaRPr lang="en-US" altLang="en-US"/>
          </a:p>
        </p:txBody>
      </p:sp>
      <p:sp>
        <p:nvSpPr>
          <p:cNvPr id="4" name="Rectangle 14">
            <a:extLst>
              <a:ext uri="{FF2B5EF4-FFF2-40B4-BE49-F238E27FC236}">
                <a16:creationId xmlns:a16="http://schemas.microsoft.com/office/drawing/2014/main" id="{B69416D3-CF9B-4CDC-83A5-82E260BA2A0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568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3D0AAA6B-5D6D-4F12-A83C-FFEFB54361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39525AA6-789C-49C9-A144-DBE0CC84A2CA}"/>
              </a:ext>
            </a:extLst>
          </p:cNvPr>
          <p:cNvSpPr>
            <a:spLocks noGrp="1" noChangeArrowheads="1"/>
          </p:cNvSpPr>
          <p:nvPr>
            <p:ph type="sldNum" sz="quarter" idx="11"/>
          </p:nvPr>
        </p:nvSpPr>
        <p:spPr>
          <a:ln/>
        </p:spPr>
        <p:txBody>
          <a:bodyPr/>
          <a:lstStyle>
            <a:lvl1pPr>
              <a:defRPr/>
            </a:lvl1pPr>
          </a:lstStyle>
          <a:p>
            <a:pPr>
              <a:defRPr/>
            </a:pPr>
            <a:fld id="{C31D8AE7-B01C-4A1D-8292-6EB1704F87B8}" type="slidenum">
              <a:rPr lang="en-US" altLang="en-US"/>
              <a:pPr>
                <a:defRPr/>
              </a:pPr>
              <a:t>‹#›</a:t>
            </a:fld>
            <a:endParaRPr lang="en-US" altLang="en-US"/>
          </a:p>
        </p:txBody>
      </p:sp>
      <p:sp>
        <p:nvSpPr>
          <p:cNvPr id="7" name="Rectangle 14">
            <a:extLst>
              <a:ext uri="{FF2B5EF4-FFF2-40B4-BE49-F238E27FC236}">
                <a16:creationId xmlns:a16="http://schemas.microsoft.com/office/drawing/2014/main" id="{7251BB50-D2ED-4411-A22D-E7EEBA3AE12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519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210F2C8-AA59-4723-81EA-5E380EBEF0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705BEE17-5D1B-4098-B589-37228BC6EC5F}"/>
              </a:ext>
            </a:extLst>
          </p:cNvPr>
          <p:cNvSpPr>
            <a:spLocks noGrp="1" noChangeArrowheads="1"/>
          </p:cNvSpPr>
          <p:nvPr>
            <p:ph type="sldNum" sz="quarter" idx="11"/>
          </p:nvPr>
        </p:nvSpPr>
        <p:spPr>
          <a:ln/>
        </p:spPr>
        <p:txBody>
          <a:bodyPr/>
          <a:lstStyle>
            <a:lvl1pPr>
              <a:defRPr/>
            </a:lvl1pPr>
          </a:lstStyle>
          <a:p>
            <a:pPr>
              <a:defRPr/>
            </a:pPr>
            <a:fld id="{71ED6615-4FA6-4C0D-BE45-CFA335757925}" type="slidenum">
              <a:rPr lang="en-US" altLang="en-US"/>
              <a:pPr>
                <a:defRPr/>
              </a:pPr>
              <a:t>‹#›</a:t>
            </a:fld>
            <a:endParaRPr lang="en-US" altLang="en-US"/>
          </a:p>
        </p:txBody>
      </p:sp>
      <p:sp>
        <p:nvSpPr>
          <p:cNvPr id="7" name="Rectangle 14">
            <a:extLst>
              <a:ext uri="{FF2B5EF4-FFF2-40B4-BE49-F238E27FC236}">
                <a16:creationId xmlns:a16="http://schemas.microsoft.com/office/drawing/2014/main" id="{9E62D956-124F-4EEC-8ABD-43BAACAB9EF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577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D48D97EC-07D5-4AA4-AF93-8957C96276D9}"/>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8227" name="Rectangle 3">
            <a:extLst>
              <a:ext uri="{FF2B5EF4-FFF2-40B4-BE49-F238E27FC236}">
                <a16:creationId xmlns:a16="http://schemas.microsoft.com/office/drawing/2014/main" id="{F3F6F84D-D31D-4D6B-BA04-4E54E218E2AA}"/>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4538EFB-BACA-4042-94C6-3157F74E2FD9}" type="slidenum">
              <a:rPr lang="en-US" altLang="en-US"/>
              <a:pPr>
                <a:defRPr/>
              </a:pPr>
              <a:t>‹#›</a:t>
            </a:fld>
            <a:endParaRPr lang="en-US" altLang="en-US"/>
          </a:p>
        </p:txBody>
      </p:sp>
      <p:grpSp>
        <p:nvGrpSpPr>
          <p:cNvPr id="1028" name="Group 4">
            <a:extLst>
              <a:ext uri="{FF2B5EF4-FFF2-40B4-BE49-F238E27FC236}">
                <a16:creationId xmlns:a16="http://schemas.microsoft.com/office/drawing/2014/main" id="{1B294AB1-4954-406C-B059-B15BF9613AE4}"/>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833EBAE4-6201-40FB-BC96-E376946CD3BB}"/>
                </a:ext>
              </a:extLst>
            </p:cNvPr>
            <p:cNvGrpSpPr>
              <a:grpSpLocks/>
            </p:cNvGrpSpPr>
            <p:nvPr userDrawn="1"/>
          </p:nvGrpSpPr>
          <p:grpSpPr bwMode="auto">
            <a:xfrm>
              <a:off x="1728" y="2230"/>
              <a:ext cx="4027" cy="2085"/>
              <a:chOff x="1728" y="2230"/>
              <a:chExt cx="4027" cy="2085"/>
            </a:xfrm>
          </p:grpSpPr>
          <p:sp>
            <p:nvSpPr>
              <p:cNvPr id="308230" name="Freeform 6">
                <a:extLst>
                  <a:ext uri="{FF2B5EF4-FFF2-40B4-BE49-F238E27FC236}">
                    <a16:creationId xmlns:a16="http://schemas.microsoft.com/office/drawing/2014/main" id="{4A363CDA-5F4F-4A39-A41E-180852EF2B0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lgn="ctr">
                  <a:defRPr/>
                </a:pPr>
                <a:endParaRPr lang="en-US" dirty="0">
                  <a:latin typeface="Arial" charset="0"/>
                </a:endParaRPr>
              </a:p>
            </p:txBody>
          </p:sp>
          <p:sp>
            <p:nvSpPr>
              <p:cNvPr id="308231" name="Freeform 7">
                <a:extLst>
                  <a:ext uri="{FF2B5EF4-FFF2-40B4-BE49-F238E27FC236}">
                    <a16:creationId xmlns:a16="http://schemas.microsoft.com/office/drawing/2014/main" id="{A351DD67-B5F6-4A79-8C20-5F97863F6919}"/>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lgn="ctr">
                  <a:defRPr/>
                </a:pPr>
                <a:endParaRPr lang="en-US" dirty="0">
                  <a:latin typeface="Arial" charset="0"/>
                </a:endParaRPr>
              </a:p>
            </p:txBody>
          </p:sp>
          <p:sp>
            <p:nvSpPr>
              <p:cNvPr id="308232" name="Freeform 8">
                <a:extLst>
                  <a:ext uri="{FF2B5EF4-FFF2-40B4-BE49-F238E27FC236}">
                    <a16:creationId xmlns:a16="http://schemas.microsoft.com/office/drawing/2014/main" id="{91D32B37-337A-45AF-AD0F-0682E41A34C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lgn="ctr">
                  <a:defRPr/>
                </a:pPr>
                <a:endParaRPr lang="en-US" dirty="0">
                  <a:latin typeface="Arial" charset="0"/>
                </a:endParaRPr>
              </a:p>
            </p:txBody>
          </p:sp>
          <p:sp>
            <p:nvSpPr>
              <p:cNvPr id="1038" name="Freeform 9">
                <a:extLst>
                  <a:ext uri="{FF2B5EF4-FFF2-40B4-BE49-F238E27FC236}">
                    <a16:creationId xmlns:a16="http://schemas.microsoft.com/office/drawing/2014/main" id="{CA666370-96C9-478F-AEC6-ADD578BF6EA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34" name="Freeform 10">
                <a:extLst>
                  <a:ext uri="{FF2B5EF4-FFF2-40B4-BE49-F238E27FC236}">
                    <a16:creationId xmlns:a16="http://schemas.microsoft.com/office/drawing/2014/main" id="{58D113D8-CC8F-42B4-B170-439AFF99F3B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lgn="ctr">
                  <a:defRPr/>
                </a:pPr>
                <a:endParaRPr lang="en-US" dirty="0">
                  <a:latin typeface="Arial" charset="0"/>
                </a:endParaRPr>
              </a:p>
            </p:txBody>
          </p:sp>
        </p:grpSp>
        <p:sp>
          <p:nvSpPr>
            <p:cNvPr id="308235" name="Freeform 11">
              <a:extLst>
                <a:ext uri="{FF2B5EF4-FFF2-40B4-BE49-F238E27FC236}">
                  <a16:creationId xmlns:a16="http://schemas.microsoft.com/office/drawing/2014/main" id="{CFFD7B19-2BFF-407A-BD9A-692A7FEFE50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lgn="ctr">
                <a:defRPr/>
              </a:pPr>
              <a:endParaRPr lang="en-US" dirty="0">
                <a:latin typeface="Arial" charset="0"/>
              </a:endParaRPr>
            </a:p>
          </p:txBody>
        </p:sp>
        <p:sp>
          <p:nvSpPr>
            <p:cNvPr id="1034" name="Freeform 12">
              <a:extLst>
                <a:ext uri="{FF2B5EF4-FFF2-40B4-BE49-F238E27FC236}">
                  <a16:creationId xmlns:a16="http://schemas.microsoft.com/office/drawing/2014/main" id="{4C2C100D-2336-4F19-BFBE-2B17C5752E2A}"/>
                </a:ext>
              </a:extLst>
            </p:cNvPr>
            <p:cNvSpPr>
              <a:spLocks/>
            </p:cNvSpPr>
            <p:nvPr/>
          </p:nvSpPr>
          <p:spPr bwMode="hidden">
            <a:xfrm>
              <a:off x="0" y="0"/>
              <a:ext cx="5758" cy="1776"/>
            </a:xfrm>
            <a:custGeom>
              <a:avLst/>
              <a:gdLst>
                <a:gd name="T0" fmla="*/ 0 w 5740"/>
                <a:gd name="T1" fmla="*/ 0 h 1906"/>
                <a:gd name="T2" fmla="*/ 0 w 5740"/>
                <a:gd name="T3" fmla="*/ 7 h 1906"/>
                <a:gd name="T4" fmla="*/ 7560 w 5740"/>
                <a:gd name="T5" fmla="*/ 7 h 1906"/>
                <a:gd name="T6" fmla="*/ 756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237" name="Rectangle 13">
            <a:extLst>
              <a:ext uri="{FF2B5EF4-FFF2-40B4-BE49-F238E27FC236}">
                <a16:creationId xmlns:a16="http://schemas.microsoft.com/office/drawing/2014/main" id="{1F6939AC-3D33-46D2-9642-E49A567D8D73}"/>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8" name="Rectangle 14">
            <a:extLst>
              <a:ext uri="{FF2B5EF4-FFF2-40B4-BE49-F238E27FC236}">
                <a16:creationId xmlns:a16="http://schemas.microsoft.com/office/drawing/2014/main" id="{D114129A-B4E4-48C2-B760-7DDB3ABD65CE}"/>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08239" name="Rectangle 15">
            <a:extLst>
              <a:ext uri="{FF2B5EF4-FFF2-40B4-BE49-F238E27FC236}">
                <a16:creationId xmlns:a16="http://schemas.microsoft.com/office/drawing/2014/main" id="{65D8328F-08D5-41D3-AB28-FABECD2C656C}"/>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747" r:id="rId1"/>
    <p:sldLayoutId id="2147485726" r:id="rId2"/>
    <p:sldLayoutId id="2147485727" r:id="rId3"/>
    <p:sldLayoutId id="2147485728" r:id="rId4"/>
    <p:sldLayoutId id="2147485729" r:id="rId5"/>
    <p:sldLayoutId id="2147485730" r:id="rId6"/>
    <p:sldLayoutId id="2147485731" r:id="rId7"/>
    <p:sldLayoutId id="2147485732" r:id="rId8"/>
    <p:sldLayoutId id="2147485733" r:id="rId9"/>
    <p:sldLayoutId id="2147485734" r:id="rId10"/>
    <p:sldLayoutId id="2147485735" r:id="rId11"/>
    <p:sldLayoutId id="2147485736" r:id="rId12"/>
    <p:sldLayoutId id="2147485737" r:id="rId13"/>
    <p:sldLayoutId id="2147485738" r:id="rId14"/>
    <p:sldLayoutId id="2147485739" r:id="rId15"/>
    <p:sldLayoutId id="2147485740" r:id="rId16"/>
    <p:sldLayoutId id="2147485741" r:id="rId17"/>
    <p:sldLayoutId id="2147485742" r:id="rId18"/>
    <p:sldLayoutId id="2147485743" r:id="rId19"/>
    <p:sldLayoutId id="2147485744" r:id="rId20"/>
    <p:sldLayoutId id="2147485745" r:id="rId21"/>
    <p:sldLayoutId id="2147485746" r:id="rId2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0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ncid.nc.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5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68.png"/></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8.png"/><Relationship Id="rId4" Type="http://schemas.openxmlformats.org/officeDocument/2006/relationships/image" Target="../media/image172.png"/></Relationships>
</file>

<file path=ppt/slides/_rels/slide15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4.png"/></Relationships>
</file>

<file path=ppt/slides/_rels/slide15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4.png"/></Relationships>
</file>

<file path=ppt/slides/_rels/slide1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6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video" Target="https://www.youtube.com/embed/ySGUs8oCcO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 name="Rectangle 12">
            <a:extLst>
              <a:ext uri="{FF2B5EF4-FFF2-40B4-BE49-F238E27FC236}">
                <a16:creationId xmlns:a16="http://schemas.microsoft.com/office/drawing/2014/main" id="{66B4B909-0D2E-417B-8840-FE0348E38D0B}"/>
              </a:ext>
            </a:extLst>
          </p:cNvPr>
          <p:cNvSpPr>
            <a:spLocks noChangeArrowheads="1"/>
          </p:cNvSpPr>
          <p:nvPr/>
        </p:nvSpPr>
        <p:spPr bwMode="auto">
          <a:xfrm>
            <a:off x="1524000" y="4419600"/>
            <a:ext cx="6400800" cy="1878013"/>
          </a:xfrm>
          <a:prstGeom prst="rect">
            <a:avLst/>
          </a:prstGeom>
          <a:noFill/>
          <a:ln>
            <a:noFill/>
          </a:ln>
          <a:effectLst/>
        </p:spPr>
        <p:txBody>
          <a:bodyPr>
            <a:spAutoFit/>
          </a:bodyPr>
          <a:lstStyle/>
          <a:p>
            <a:pPr algn="ctr">
              <a:defRPr/>
            </a:pPr>
            <a:r>
              <a:rPr lang="en-US" sz="3200" b="1" dirty="0">
                <a:solidFill>
                  <a:srgbClr val="FFFF00"/>
                </a:solidFill>
                <a:effectLst>
                  <a:outerShdw blurRad="38100" dist="38100" dir="2700000" algn="tl">
                    <a:srgbClr val="000000"/>
                  </a:outerShdw>
                </a:effectLst>
                <a:latin typeface="Arial" charset="0"/>
              </a:rPr>
              <a:t>Safety Equipment </a:t>
            </a:r>
          </a:p>
          <a:p>
            <a:pPr algn="ctr">
              <a:defRPr/>
            </a:pPr>
            <a:endParaRPr lang="en-US" sz="1000" b="1" dirty="0">
              <a:solidFill>
                <a:srgbClr val="FFFF00"/>
              </a:solidFill>
              <a:effectLst>
                <a:outerShdw blurRad="38100" dist="38100" dir="2700000" algn="tl">
                  <a:srgbClr val="000000"/>
                </a:outerShdw>
              </a:effectLst>
              <a:latin typeface="Arial" charset="0"/>
            </a:endParaRPr>
          </a:p>
          <a:p>
            <a:pPr algn="ctr">
              <a:defRPr/>
            </a:pPr>
            <a:r>
              <a:rPr lang="en-US" sz="3200" b="1" dirty="0">
                <a:solidFill>
                  <a:srgbClr val="FFFF00"/>
                </a:solidFill>
                <a:effectLst>
                  <a:outerShdw blurRad="38100" dist="38100" dir="2700000" algn="tl">
                    <a:srgbClr val="000000"/>
                  </a:outerShdw>
                </a:effectLst>
                <a:latin typeface="Arial" charset="0"/>
              </a:rPr>
              <a:t>Certification Course</a:t>
            </a:r>
          </a:p>
          <a:p>
            <a:pPr algn="ctr">
              <a:defRPr/>
            </a:pPr>
            <a:endParaRPr lang="en-US" sz="1000" b="1" dirty="0">
              <a:solidFill>
                <a:srgbClr val="FFFF00"/>
              </a:solidFill>
              <a:effectLst>
                <a:outerShdw blurRad="38100" dist="38100" dir="2700000" algn="tl">
                  <a:srgbClr val="000000"/>
                </a:outerShdw>
              </a:effectLst>
              <a:latin typeface="Arial" charset="0"/>
            </a:endParaRPr>
          </a:p>
          <a:p>
            <a:pPr algn="ctr">
              <a:defRPr/>
            </a:pPr>
            <a:r>
              <a:rPr lang="en-US" sz="3200" b="1" dirty="0">
                <a:solidFill>
                  <a:srgbClr val="FFFF00"/>
                </a:solidFill>
                <a:effectLst>
                  <a:outerShdw blurRad="38100" dist="38100" dir="2700000" algn="tl">
                    <a:srgbClr val="000000"/>
                  </a:outerShdw>
                </a:effectLst>
                <a:latin typeface="Arial" charset="0"/>
              </a:rPr>
              <a:t>Inspection Procedures</a:t>
            </a:r>
          </a:p>
        </p:txBody>
      </p:sp>
      <p:pic>
        <p:nvPicPr>
          <p:cNvPr id="5123" name="Picture 13">
            <a:extLst>
              <a:ext uri="{FF2B5EF4-FFF2-40B4-BE49-F238E27FC236}">
                <a16:creationId xmlns:a16="http://schemas.microsoft.com/office/drawing/2014/main" id="{95442568-A6C3-4B91-9B4A-88487E3C0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5257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 name="Rectangle 20">
            <a:extLst>
              <a:ext uri="{FF2B5EF4-FFF2-40B4-BE49-F238E27FC236}">
                <a16:creationId xmlns:a16="http://schemas.microsoft.com/office/drawing/2014/main" id="{B2551BE7-01E4-4895-96EC-B5EC8BAA33A9}"/>
              </a:ext>
            </a:extLst>
          </p:cNvPr>
          <p:cNvSpPr>
            <a:spLocks noGrp="1" noRot="1" noChangeArrowheads="1"/>
          </p:cNvSpPr>
          <p:nvPr>
            <p:ph type="title"/>
          </p:nvPr>
        </p:nvSpPr>
        <p:spPr>
          <a:xfrm>
            <a:off x="457200" y="274638"/>
            <a:ext cx="8229600" cy="1630362"/>
          </a:xfrm>
        </p:spPr>
        <p:txBody>
          <a:bodyPr/>
          <a:lstStyle/>
          <a:p>
            <a:pPr eaLnBrk="1" hangingPunct="1">
              <a:defRPr/>
            </a:pPr>
            <a:r>
              <a:rPr lang="en-US" sz="3600" dirty="0">
                <a:solidFill>
                  <a:srgbClr val="FFFF00"/>
                </a:solidFill>
              </a:rPr>
              <a:t>North Carolina </a:t>
            </a:r>
            <a:br>
              <a:rPr lang="en-US" sz="3600" dirty="0">
                <a:solidFill>
                  <a:srgbClr val="FFFF00"/>
                </a:solidFill>
              </a:rPr>
            </a:br>
            <a:r>
              <a:rPr lang="en-US" sz="3600" dirty="0">
                <a:solidFill>
                  <a:srgbClr val="FFFF00"/>
                </a:solidFill>
              </a:rPr>
              <a:t>Technician Safety Equipment Inspection Program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4110-34F9-4138-BFE1-6DD6E9DBEF5E}"/>
              </a:ext>
            </a:extLst>
          </p:cNvPr>
          <p:cNvSpPr>
            <a:spLocks noGrp="1"/>
          </p:cNvSpPr>
          <p:nvPr>
            <p:ph type="title"/>
          </p:nvPr>
        </p:nvSpPr>
        <p:spPr>
          <a:xfrm>
            <a:off x="-228600" y="0"/>
            <a:ext cx="9753600" cy="533400"/>
          </a:xfrm>
        </p:spPr>
        <p:txBody>
          <a:bodyPr/>
          <a:lstStyle/>
          <a:p>
            <a:pPr>
              <a:defRPr/>
            </a:pPr>
            <a:r>
              <a:rPr lang="en-US" sz="2800" dirty="0">
                <a:solidFill>
                  <a:srgbClr val="FFFF00"/>
                </a:solidFill>
              </a:rPr>
              <a:t>SL2023-134 Changes (Upon approval from the EPA)</a:t>
            </a:r>
          </a:p>
        </p:txBody>
      </p:sp>
      <p:sp>
        <p:nvSpPr>
          <p:cNvPr id="11" name="Content Placeholder 10">
            <a:extLst>
              <a:ext uri="{FF2B5EF4-FFF2-40B4-BE49-F238E27FC236}">
                <a16:creationId xmlns:a16="http://schemas.microsoft.com/office/drawing/2014/main" id="{490902E0-483B-6214-B459-59A5F2AC2522}"/>
              </a:ext>
            </a:extLst>
          </p:cNvPr>
          <p:cNvSpPr>
            <a:spLocks noGrp="1"/>
          </p:cNvSpPr>
          <p:nvPr>
            <p:ph idx="1"/>
          </p:nvPr>
        </p:nvSpPr>
        <p:spPr>
          <a:xfrm>
            <a:off x="228600" y="609600"/>
            <a:ext cx="8686800" cy="6172200"/>
          </a:xfrm>
        </p:spPr>
        <p:txBody>
          <a:bodyPr/>
          <a:lstStyle/>
          <a:p>
            <a:pPr marL="0" marR="0" indent="0" algn="just">
              <a:spcBef>
                <a:spcPts val="0"/>
              </a:spcBef>
              <a:spcAft>
                <a:spcPts val="0"/>
              </a:spcAft>
              <a:buNone/>
            </a:pPr>
            <a:r>
              <a:rPr lang="en-US" sz="2000" b="1" i="0" cap="all" dirty="0">
                <a:effectLst/>
                <a:latin typeface="Times New Roman" panose="02020603050405020304" pitchFamily="18" charset="0"/>
              </a:rPr>
              <a:t>REDUCE EMISSIONS INSPECTIONS REQUIREMENTS</a:t>
            </a:r>
          </a:p>
          <a:p>
            <a:pPr marL="0" marR="0" indent="0" algn="just">
              <a:spcBef>
                <a:spcPts val="0"/>
              </a:spcBef>
              <a:spcAft>
                <a:spcPts val="0"/>
              </a:spcAft>
              <a:buNone/>
            </a:pPr>
            <a:r>
              <a:rPr lang="en-US" sz="2000" b="1" i="0" dirty="0">
                <a:effectLst/>
                <a:latin typeface="Times New Roman" panose="02020603050405020304" pitchFamily="18" charset="0"/>
              </a:rPr>
              <a:t>SECTION 12.7.(a)</a:t>
            </a:r>
            <a:r>
              <a:rPr lang="en-US" sz="2000" b="0" i="0" dirty="0">
                <a:effectLst/>
                <a:latin typeface="Times New Roman" panose="02020603050405020304" pitchFamily="18" charset="0"/>
              </a:rPr>
              <a:t>  G.S. 20‑183.2(b) reads as rewritten:</a:t>
            </a:r>
          </a:p>
          <a:p>
            <a:pPr marL="0" marR="0" indent="0" algn="just">
              <a:spcBef>
                <a:spcPts val="0"/>
              </a:spcBef>
              <a:spcAft>
                <a:spcPts val="0"/>
              </a:spcAft>
              <a:buNone/>
            </a:pPr>
            <a:r>
              <a:rPr lang="en-US" sz="2000" b="0" i="0" dirty="0">
                <a:effectLst/>
                <a:latin typeface="Times New Roman" panose="02020603050405020304" pitchFamily="18" charset="0"/>
              </a:rPr>
              <a:t>"(b)      Emissions. – A motor vehicle is subject to an emissions inspection in accordance with this Part if it meets all of the following requirements:</a:t>
            </a:r>
          </a:p>
          <a:p>
            <a:pPr marL="0" marR="0" indent="0" algn="just">
              <a:spcBef>
                <a:spcPts val="0"/>
              </a:spcBef>
              <a:spcAft>
                <a:spcPts val="0"/>
              </a:spcAft>
              <a:buNone/>
            </a:pPr>
            <a:endParaRPr lang="en-US" sz="800" b="0" i="0" dirty="0">
              <a:effectLst/>
              <a:latin typeface="Times New Roman" panose="02020603050405020304" pitchFamily="18" charset="0"/>
            </a:endParaRPr>
          </a:p>
          <a:p>
            <a:pPr marL="685800" marR="0" indent="0" algn="just">
              <a:spcBef>
                <a:spcPts val="0"/>
              </a:spcBef>
              <a:spcAft>
                <a:spcPts val="0"/>
              </a:spcAft>
              <a:buNone/>
            </a:pPr>
            <a:r>
              <a:rPr lang="en-US" sz="2000" b="0" i="0" strike="sngStrike" dirty="0">
                <a:effectLst/>
                <a:latin typeface="Times New Roman" panose="02020603050405020304" pitchFamily="18" charset="0"/>
              </a:rPr>
              <a:t>(3)</a:t>
            </a:r>
            <a:r>
              <a:rPr lang="en-US" sz="2000" b="0" i="0" dirty="0">
                <a:effectLst/>
                <a:latin typeface="Times New Roman" panose="02020603050405020304" pitchFamily="18" charset="0"/>
              </a:rPr>
              <a:t>        </a:t>
            </a:r>
            <a:r>
              <a:rPr lang="en-US" sz="2000" b="0" i="0" strike="sngStrike" dirty="0">
                <a:effectLst/>
                <a:latin typeface="Times New Roman" panose="02020603050405020304" pitchFamily="18" charset="0"/>
              </a:rPr>
              <a:t>It is (i) a vehicle with a model year within 20 years of the current year and older than the three most recent model years or (ii) a vehicle with a model year within 20 years of the current year and has 70,000 miles or more on its odometer.</a:t>
            </a:r>
            <a:endParaRPr lang="en-US" sz="2000" b="0" i="0" dirty="0">
              <a:effectLst/>
              <a:latin typeface="Times New Roman" panose="02020603050405020304" pitchFamily="18" charset="0"/>
            </a:endParaRPr>
          </a:p>
          <a:p>
            <a:pPr marL="685800" marR="0" indent="0" algn="just">
              <a:spcBef>
                <a:spcPts val="0"/>
              </a:spcBef>
              <a:spcAft>
                <a:spcPts val="0"/>
              </a:spcAft>
              <a:buNone/>
            </a:pPr>
            <a:r>
              <a:rPr lang="en-US" sz="2000" b="0" i="0" u="sng" dirty="0">
                <a:effectLst/>
                <a:latin typeface="Times New Roman" panose="02020603050405020304" pitchFamily="18" charset="0"/>
              </a:rPr>
              <a:t>(3a)</a:t>
            </a:r>
            <a:r>
              <a:rPr lang="en-US" sz="2000" b="0" i="0" dirty="0">
                <a:effectLst/>
                <a:latin typeface="Times New Roman" panose="02020603050405020304" pitchFamily="18" charset="0"/>
              </a:rPr>
              <a:t>      </a:t>
            </a:r>
            <a:r>
              <a:rPr lang="en-US" sz="2000" b="0" i="0" u="sng" dirty="0">
                <a:effectLst/>
                <a:latin typeface="Times New Roman" panose="02020603050405020304" pitchFamily="18" charset="0"/>
              </a:rPr>
              <a:t>It is a vehicle with a model year within 20 years of the current year and earlier than the 2017 model year.</a:t>
            </a:r>
            <a:endParaRPr lang="en-US" sz="2000" b="0" i="0" dirty="0">
              <a:effectLst/>
              <a:latin typeface="Times New Roman" panose="02020603050405020304" pitchFamily="18" charset="0"/>
            </a:endParaRPr>
          </a:p>
          <a:p>
            <a:pPr marL="685800" marR="0" indent="0" algn="just">
              <a:spcBef>
                <a:spcPts val="0"/>
              </a:spcBef>
              <a:spcAft>
                <a:spcPts val="0"/>
              </a:spcAft>
              <a:buNone/>
            </a:pPr>
            <a:endParaRPr lang="en-US" sz="800" b="0" i="0" dirty="0">
              <a:effectLst/>
              <a:latin typeface="Times New Roman" panose="02020603050405020304" pitchFamily="18" charset="0"/>
            </a:endParaRPr>
          </a:p>
          <a:p>
            <a:pPr marL="0" marR="0" indent="0" algn="just">
              <a:spcBef>
                <a:spcPts val="0"/>
              </a:spcBef>
              <a:spcAft>
                <a:spcPts val="0"/>
              </a:spcAft>
              <a:buNone/>
            </a:pPr>
            <a:r>
              <a:rPr lang="en-US" sz="2000" b="1" i="0" dirty="0">
                <a:effectLst/>
                <a:latin typeface="Times New Roman" panose="02020603050405020304" pitchFamily="18" charset="0"/>
              </a:rPr>
              <a:t>SECTION 12.7.(b)</a:t>
            </a:r>
            <a:r>
              <a:rPr lang="en-US" sz="2000" b="0" i="0" dirty="0">
                <a:effectLst/>
                <a:latin typeface="Times New Roman" panose="02020603050405020304" pitchFamily="18" charset="0"/>
              </a:rPr>
              <a:t>  G.S. 143‑215.107A(c) reads as rewritten:</a:t>
            </a:r>
          </a:p>
          <a:p>
            <a:pPr marL="0" marR="0" indent="0" algn="just">
              <a:spcBef>
                <a:spcPts val="0"/>
              </a:spcBef>
              <a:spcAft>
                <a:spcPts val="0"/>
              </a:spcAft>
              <a:buNone/>
            </a:pPr>
            <a:r>
              <a:rPr lang="en-US" sz="2000" b="0" i="0" dirty="0">
                <a:effectLst/>
                <a:latin typeface="Times New Roman" panose="02020603050405020304" pitchFamily="18" charset="0"/>
              </a:rPr>
              <a:t>"(c)      Counties Covered. – Motor vehicle emissions inspections shall be performed in </a:t>
            </a:r>
            <a:r>
              <a:rPr lang="en-US" sz="2000" b="0" i="0" strike="sngStrike" dirty="0">
                <a:effectLst/>
                <a:latin typeface="Times New Roman" panose="02020603050405020304" pitchFamily="18" charset="0"/>
              </a:rPr>
              <a:t>the following counties: Alamance, Buncombe, Cabarrus, Cumberland, Davidson, Durham, Forsyth, Franklin, Gaston, Guilford, Iredell, Johnston, Lincoln, Mecklenburg, New Hanover, Randolph, Rowan, Union, and </a:t>
            </a:r>
            <a:r>
              <a:rPr lang="en-US" sz="2000" b="0" i="0" strike="sngStrike" dirty="0" err="1">
                <a:effectLst/>
                <a:latin typeface="Times New Roman" panose="02020603050405020304" pitchFamily="18" charset="0"/>
              </a:rPr>
              <a:t>Wake.</a:t>
            </a:r>
            <a:r>
              <a:rPr lang="en-US" sz="2000" b="0" i="0" u="sng" dirty="0" err="1">
                <a:solidFill>
                  <a:srgbClr val="FFFF00"/>
                </a:solidFill>
                <a:effectLst/>
                <a:latin typeface="Times New Roman" panose="02020603050405020304" pitchFamily="18" charset="0"/>
              </a:rPr>
              <a:t>Mecklenburg</a:t>
            </a:r>
            <a:r>
              <a:rPr lang="en-US" sz="2000" b="0" i="0" u="sng" dirty="0">
                <a:solidFill>
                  <a:srgbClr val="FFFF00"/>
                </a:solidFill>
                <a:effectLst/>
                <a:latin typeface="Times New Roman" panose="02020603050405020304" pitchFamily="18" charset="0"/>
              </a:rPr>
              <a:t> County</a:t>
            </a:r>
            <a:r>
              <a:rPr lang="en-US" sz="2000" b="0" i="0" u="sng" dirty="0">
                <a:effectLst/>
                <a:latin typeface="Times New Roman" panose="02020603050405020304" pitchFamily="18" charset="0"/>
              </a:rPr>
              <a:t>.</a:t>
            </a:r>
            <a:r>
              <a:rPr lang="en-US" sz="2000" u="sng" dirty="0">
                <a:effectLst/>
                <a:latin typeface="Times New Roman" panose="02020603050405020304" pitchFamily="18" charset="0"/>
              </a:rPr>
              <a:t>”</a:t>
            </a:r>
            <a:endParaRPr lang="en-US" sz="2000" b="0" i="0" dirty="0">
              <a:effectLst/>
              <a:latin typeface="Times New Roman" panose="02020603050405020304" pitchFamily="18" charset="0"/>
            </a:endParaRPr>
          </a:p>
          <a:p>
            <a:pPr marL="0" marR="0" indent="0" algn="just">
              <a:spcBef>
                <a:spcPts val="0"/>
              </a:spcBef>
              <a:spcAft>
                <a:spcPts val="0"/>
              </a:spcAft>
              <a:buNone/>
            </a:pPr>
            <a:endParaRPr lang="en-US" sz="2000" dirty="0">
              <a:effectLst/>
              <a:latin typeface="Times New Roman" panose="02020603050405020304" pitchFamily="18" charset="0"/>
            </a:endParaRPr>
          </a:p>
          <a:p>
            <a:pPr marL="0" marR="0" indent="0" algn="just">
              <a:spcBef>
                <a:spcPts val="0"/>
              </a:spcBef>
              <a:spcAft>
                <a:spcPts val="0"/>
              </a:spcAft>
              <a:buNone/>
            </a:pPr>
            <a:r>
              <a:rPr lang="en-US" sz="2000" b="1" dirty="0">
                <a:solidFill>
                  <a:srgbClr val="FFFF00"/>
                </a:solidFill>
                <a:effectLst>
                  <a:outerShdw blurRad="38100" dist="38100" dir="2700000" algn="tl">
                    <a:srgbClr val="000000">
                      <a:alpha val="43137"/>
                    </a:srgbClr>
                  </a:outerShdw>
                </a:effectLst>
                <a:latin typeface="Times New Roman" panose="02020603050405020304" pitchFamily="18" charset="0"/>
              </a:rPr>
              <a:t>Changes will only occur when approved by the EPA and implemented by the State. Continue present requirements until notification from the State occurs. </a:t>
            </a:r>
          </a:p>
          <a:p>
            <a:pPr marL="0" marR="0" indent="0" algn="just">
              <a:spcBef>
                <a:spcPts val="0"/>
              </a:spcBef>
              <a:spcAft>
                <a:spcPts val="0"/>
              </a:spcAft>
              <a:buNone/>
            </a:pPr>
            <a:endParaRPr lang="en-US" sz="2000" dirty="0">
              <a:effectLst/>
              <a:latin typeface="Times New Roman" panose="02020603050405020304" pitchFamily="18" charset="0"/>
            </a:endParaRPr>
          </a:p>
        </p:txBody>
      </p:sp>
    </p:spTree>
    <p:extLst>
      <p:ext uri="{BB962C8B-B14F-4D97-AF65-F5344CB8AC3E}">
        <p14:creationId xmlns:p14="http://schemas.microsoft.com/office/powerpoint/2010/main" val="2061921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F707130E-C6EC-4050-8CCC-F7093956C21B}"/>
              </a:ext>
            </a:extLst>
          </p:cNvPr>
          <p:cNvSpPr>
            <a:spLocks noGrp="1" noRot="1" noChangeArrowheads="1"/>
          </p:cNvSpPr>
          <p:nvPr>
            <p:ph type="title"/>
          </p:nvPr>
        </p:nvSpPr>
        <p:spPr/>
        <p:txBody>
          <a:bodyPr/>
          <a:lstStyle/>
          <a:p>
            <a:pPr eaLnBrk="1" hangingPunct="1">
              <a:defRPr/>
            </a:pPr>
            <a:r>
              <a:rPr lang="en-US" dirty="0">
                <a:solidFill>
                  <a:srgbClr val="FFFF00"/>
                </a:solidFill>
              </a:rPr>
              <a:t>.0542 Emission Control Devices</a:t>
            </a:r>
          </a:p>
        </p:txBody>
      </p:sp>
      <p:sp>
        <p:nvSpPr>
          <p:cNvPr id="204803" name="Rectangle 3">
            <a:extLst>
              <a:ext uri="{FF2B5EF4-FFF2-40B4-BE49-F238E27FC236}">
                <a16:creationId xmlns:a16="http://schemas.microsoft.com/office/drawing/2014/main" id="{F6D11B63-B0B3-4DD9-A42D-B1C1845E0A03}"/>
              </a:ext>
            </a:extLst>
          </p:cNvPr>
          <p:cNvSpPr>
            <a:spLocks noGrp="1" noChangeArrowheads="1"/>
          </p:cNvSpPr>
          <p:nvPr>
            <p:ph type="body" idx="1"/>
          </p:nvPr>
        </p:nvSpPr>
        <p:spPr/>
        <p:txBody>
          <a:bodyPr/>
          <a:lstStyle/>
          <a:p>
            <a:pPr eaLnBrk="1" hangingPunct="1">
              <a:buClr>
                <a:srgbClr val="66FF33"/>
              </a:buClr>
              <a:defRPr/>
            </a:pPr>
            <a:r>
              <a:rPr lang="en-US" b="1" dirty="0">
                <a:solidFill>
                  <a:srgbClr val="66FF33"/>
                </a:solidFill>
              </a:rPr>
              <a:t>Vehicles are required to have emission control devices as installed by the manufacturer to be present, connected and </a:t>
            </a:r>
            <a:r>
              <a:rPr lang="en-US" b="1" u="sng" dirty="0">
                <a:solidFill>
                  <a:srgbClr val="FFFF00"/>
                </a:solidFill>
              </a:rPr>
              <a:t>in a visually operative</a:t>
            </a:r>
            <a:r>
              <a:rPr lang="en-US" b="1" u="sng" dirty="0">
                <a:solidFill>
                  <a:srgbClr val="66FF33"/>
                </a:solidFill>
              </a:rPr>
              <a:t> </a:t>
            </a:r>
            <a:r>
              <a:rPr lang="en-US" b="1" u="sng" dirty="0">
                <a:solidFill>
                  <a:srgbClr val="FFFF00"/>
                </a:solidFill>
              </a:rPr>
              <a:t>condition.</a:t>
            </a:r>
            <a:r>
              <a:rPr lang="en-US" b="1" dirty="0">
                <a:solidFill>
                  <a:srgbClr val="66FF33"/>
                </a:solidFill>
              </a:rPr>
              <a:t> </a:t>
            </a:r>
          </a:p>
          <a:p>
            <a:pPr eaLnBrk="1" hangingPunct="1">
              <a:buClr>
                <a:srgbClr val="66FF33"/>
              </a:buClr>
              <a:defRPr/>
            </a:pPr>
            <a:endParaRPr lang="en-US" b="1" dirty="0">
              <a:solidFill>
                <a:srgbClr val="66FF33"/>
              </a:solidFill>
            </a:endParaRPr>
          </a:p>
          <a:p>
            <a:pPr eaLnBrk="1" hangingPunct="1">
              <a:buClr>
                <a:srgbClr val="66FF33"/>
              </a:buClr>
              <a:defRPr/>
            </a:pPr>
            <a:r>
              <a:rPr lang="en-US" b="1" dirty="0">
                <a:solidFill>
                  <a:srgbClr val="66FF33"/>
                </a:solidFill>
              </a:rPr>
              <a:t>The Emission Control System Applications Manual, Mitchell on Demand and All Data are examples of sources to determine what the manufacturer installed on most vehicles.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C49F-7F6C-4F0C-B01C-F95273174B57}"/>
              </a:ext>
            </a:extLst>
          </p:cNvPr>
          <p:cNvSpPr>
            <a:spLocks noGrp="1"/>
          </p:cNvSpPr>
          <p:nvPr>
            <p:ph type="title"/>
          </p:nvPr>
        </p:nvSpPr>
        <p:spPr>
          <a:xfrm>
            <a:off x="457200" y="152400"/>
            <a:ext cx="8229600" cy="609600"/>
          </a:xfrm>
        </p:spPr>
        <p:txBody>
          <a:bodyPr/>
          <a:lstStyle/>
          <a:p>
            <a:pPr>
              <a:defRPr/>
            </a:pPr>
            <a:r>
              <a:rPr lang="en-US" dirty="0">
                <a:solidFill>
                  <a:srgbClr val="FFFF00"/>
                </a:solidFill>
              </a:rPr>
              <a:t>General Statute</a:t>
            </a:r>
          </a:p>
        </p:txBody>
      </p:sp>
      <p:sp>
        <p:nvSpPr>
          <p:cNvPr id="3" name="Content Placeholder 2">
            <a:extLst>
              <a:ext uri="{FF2B5EF4-FFF2-40B4-BE49-F238E27FC236}">
                <a16:creationId xmlns:a16="http://schemas.microsoft.com/office/drawing/2014/main" id="{BF6472AD-1C40-47FA-9C0B-8137B6BC6CB3}"/>
              </a:ext>
            </a:extLst>
          </p:cNvPr>
          <p:cNvSpPr>
            <a:spLocks noGrp="1"/>
          </p:cNvSpPr>
          <p:nvPr>
            <p:ph idx="1"/>
          </p:nvPr>
        </p:nvSpPr>
        <p:spPr>
          <a:xfrm>
            <a:off x="457200" y="685800"/>
            <a:ext cx="8229600" cy="5440363"/>
          </a:xfrm>
        </p:spPr>
        <p:txBody>
          <a:bodyPr/>
          <a:lstStyle/>
          <a:p>
            <a:pPr marL="0" indent="0">
              <a:buFont typeface="Wingdings" panose="05000000000000000000" pitchFamily="2" charset="2"/>
              <a:buNone/>
              <a:defRPr/>
            </a:pPr>
            <a:r>
              <a:rPr lang="en-US" sz="2000" b="1" dirty="0">
                <a:solidFill>
                  <a:srgbClr val="FFFF00"/>
                </a:solidFill>
                <a:effectLst/>
              </a:rPr>
              <a:t>G.S. 20-128. Exhaust system and emissions control devices </a:t>
            </a:r>
            <a:r>
              <a:rPr lang="en-US" sz="2000" dirty="0">
                <a:solidFill>
                  <a:srgbClr val="FFFF00"/>
                </a:solidFill>
              </a:rPr>
              <a:t>- (a) </a:t>
            </a:r>
            <a:r>
              <a:rPr lang="en-US" sz="2000" u="sng" dirty="0">
                <a:solidFill>
                  <a:srgbClr val="FFFF00"/>
                </a:solidFill>
              </a:rPr>
              <a:t>No person shall drive a motor vehicle on a highway unless such motor vehicle is equipped with a muffler, or other exhaust system of the type installed at the time of manufacture, in good working order and in constant operation to prevent excessive or unusual noise, annoying smoke and smoke screens.</a:t>
            </a:r>
          </a:p>
          <a:p>
            <a:pPr>
              <a:defRPr/>
            </a:pPr>
            <a:endParaRPr lang="en-US" sz="1000" dirty="0">
              <a:solidFill>
                <a:srgbClr val="FFFF00"/>
              </a:solidFill>
            </a:endParaRPr>
          </a:p>
          <a:p>
            <a:pPr marL="0" indent="0">
              <a:buFont typeface="Wingdings" panose="05000000000000000000" pitchFamily="2" charset="2"/>
              <a:buNone/>
              <a:defRPr/>
            </a:pPr>
            <a:r>
              <a:rPr lang="en-US" sz="2000" dirty="0">
                <a:solidFill>
                  <a:srgbClr val="FFFF00"/>
                </a:solidFill>
              </a:rPr>
              <a:t>(b) It shall be unlawful to use a "muffler cut-out" on any motor vehicle upon a highway.</a:t>
            </a:r>
          </a:p>
          <a:p>
            <a:pPr>
              <a:defRPr/>
            </a:pPr>
            <a:endParaRPr lang="en-US" sz="1000" dirty="0">
              <a:solidFill>
                <a:srgbClr val="FFFF00"/>
              </a:solidFill>
            </a:endParaRPr>
          </a:p>
          <a:p>
            <a:pPr marL="0" indent="0">
              <a:buFont typeface="Wingdings" panose="05000000000000000000" pitchFamily="2" charset="2"/>
              <a:buNone/>
              <a:defRPr/>
            </a:pPr>
            <a:r>
              <a:rPr lang="en-US" sz="2000" dirty="0">
                <a:solidFill>
                  <a:srgbClr val="FFFF00"/>
                </a:solidFill>
              </a:rPr>
              <a:t>(c) No motor vehicle registered in this State that was manufactured after model year 1967 shall be operated in this State unless it is equipped with emissions control devices that were installed on the vehicle at the time the vehicle was manufactured and these devices are properly connected.</a:t>
            </a:r>
          </a:p>
          <a:p>
            <a:pPr>
              <a:defRPr/>
            </a:pPr>
            <a:endParaRPr lang="en-US" sz="1000" dirty="0">
              <a:solidFill>
                <a:srgbClr val="FFFF00"/>
              </a:solidFill>
            </a:endParaRPr>
          </a:p>
          <a:p>
            <a:pPr marL="0" indent="0">
              <a:buFont typeface="Wingdings" panose="05000000000000000000" pitchFamily="2" charset="2"/>
              <a:buNone/>
              <a:defRPr/>
            </a:pPr>
            <a:r>
              <a:rPr lang="en-US" sz="2000" dirty="0">
                <a:solidFill>
                  <a:srgbClr val="FFFF00"/>
                </a:solidFill>
              </a:rPr>
              <a:t>(d) The requirements of subsection (c) of this section shall not apply if the emissions control devices have been removed for the purpose of converting the motor vehicle to operate on natural or liquefied petroleum gas or other modifications have been made in order to reduce air pollution and these modifications are approved by the Department of Environment and Natural Resources</a:t>
            </a:r>
            <a:r>
              <a:rPr lang="en-US" sz="1600" dirty="0"/>
              <a: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478DE94-85D9-44A4-ACFF-018132C7ED63}"/>
              </a:ext>
            </a:extLst>
          </p:cNvPr>
          <p:cNvSpPr>
            <a:spLocks noGrp="1" noRot="1" noChangeArrowheads="1"/>
          </p:cNvSpPr>
          <p:nvPr>
            <p:ph type="title"/>
          </p:nvPr>
        </p:nvSpPr>
        <p:spPr>
          <a:xfrm>
            <a:off x="457200" y="152400"/>
            <a:ext cx="8229600" cy="762000"/>
          </a:xfrm>
        </p:spPr>
        <p:txBody>
          <a:bodyPr/>
          <a:lstStyle/>
          <a:p>
            <a:pPr eaLnBrk="1" hangingPunct="1">
              <a:defRPr/>
            </a:pPr>
            <a:r>
              <a:rPr lang="en-US" sz="3600" dirty="0">
                <a:solidFill>
                  <a:srgbClr val="FFFF00"/>
                </a:solidFill>
              </a:rPr>
              <a:t>Inspection Procedure for Motorcycles</a:t>
            </a:r>
          </a:p>
        </p:txBody>
      </p:sp>
      <p:sp>
        <p:nvSpPr>
          <p:cNvPr id="205827" name="Rectangle 3">
            <a:extLst>
              <a:ext uri="{FF2B5EF4-FFF2-40B4-BE49-F238E27FC236}">
                <a16:creationId xmlns:a16="http://schemas.microsoft.com/office/drawing/2014/main" id="{C87D3D75-7D11-460F-868B-6F75E34DE226}"/>
              </a:ext>
            </a:extLst>
          </p:cNvPr>
          <p:cNvSpPr>
            <a:spLocks noGrp="1" noChangeArrowheads="1"/>
          </p:cNvSpPr>
          <p:nvPr>
            <p:ph type="body" idx="1"/>
          </p:nvPr>
        </p:nvSpPr>
        <p:spPr>
          <a:xfrm>
            <a:off x="252413" y="1538288"/>
            <a:ext cx="8510587" cy="5257800"/>
          </a:xfrm>
        </p:spPr>
        <p:txBody>
          <a:bodyPr/>
          <a:lstStyle/>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p:txBody>
      </p:sp>
      <p:pic>
        <p:nvPicPr>
          <p:cNvPr id="108548" name="Picture 10">
            <a:extLst>
              <a:ext uri="{FF2B5EF4-FFF2-40B4-BE49-F238E27FC236}">
                <a16:creationId xmlns:a16="http://schemas.microsoft.com/office/drawing/2014/main" id="{C65FBDD8-8C16-41F3-A983-2CA953E91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0" y="2976563"/>
            <a:ext cx="2260600" cy="189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9" name="Picture 11">
            <a:extLst>
              <a:ext uri="{FF2B5EF4-FFF2-40B4-BE49-F238E27FC236}">
                <a16:creationId xmlns:a16="http://schemas.microsoft.com/office/drawing/2014/main" id="{A9118D0E-0DCD-4283-B974-C1283326B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079500"/>
            <a:ext cx="2343150"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0" name="Picture 12">
            <a:extLst>
              <a:ext uri="{FF2B5EF4-FFF2-40B4-BE49-F238E27FC236}">
                <a16:creationId xmlns:a16="http://schemas.microsoft.com/office/drawing/2014/main" id="{B42AF360-FFC2-40E1-A5C6-E19CAE867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2971800"/>
            <a:ext cx="2590800" cy="188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1" name="Picture 13">
            <a:extLst>
              <a:ext uri="{FF2B5EF4-FFF2-40B4-BE49-F238E27FC236}">
                <a16:creationId xmlns:a16="http://schemas.microsoft.com/office/drawing/2014/main" id="{34B763B1-A296-439A-B4FD-BF8A889A7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950" y="1079500"/>
            <a:ext cx="2590800" cy="189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2" name="Picture 14">
            <a:extLst>
              <a:ext uri="{FF2B5EF4-FFF2-40B4-BE49-F238E27FC236}">
                <a16:creationId xmlns:a16="http://schemas.microsoft.com/office/drawing/2014/main" id="{C5EC0E40-F2C2-4215-BD0D-F01C7846E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950" y="1066800"/>
            <a:ext cx="2159000"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53" name="Picture 15">
            <a:extLst>
              <a:ext uri="{FF2B5EF4-FFF2-40B4-BE49-F238E27FC236}">
                <a16:creationId xmlns:a16="http://schemas.microsoft.com/office/drawing/2014/main" id="{30ECDBC4-B044-487B-B297-0A9EC94F8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900" y="2974975"/>
            <a:ext cx="2178050" cy="187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554" name="Rectangle 2">
            <a:extLst>
              <a:ext uri="{FF2B5EF4-FFF2-40B4-BE49-F238E27FC236}">
                <a16:creationId xmlns:a16="http://schemas.microsoft.com/office/drawing/2014/main" id="{90CA8D40-B5E9-4B8F-A85F-1FDC6088D6E9}"/>
              </a:ext>
            </a:extLst>
          </p:cNvPr>
          <p:cNvSpPr>
            <a:spLocks noChangeArrowheads="1"/>
          </p:cNvSpPr>
          <p:nvPr/>
        </p:nvSpPr>
        <p:spPr bwMode="auto">
          <a:xfrm>
            <a:off x="228600" y="1905000"/>
            <a:ext cx="8686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2400" b="1" dirty="0">
              <a:solidFill>
                <a:srgbClr val="66FF33"/>
              </a:solidFill>
              <a:latin typeface="Arial" panose="020B0604020202020204" pitchFamily="34" charset="0"/>
            </a:endParaRPr>
          </a:p>
          <a:p>
            <a:pPr algn="ctr" eaLnBrk="1" hangingPunct="1">
              <a:spcBef>
                <a:spcPct val="0"/>
              </a:spcBef>
              <a:buClr>
                <a:srgbClr val="66FF33"/>
              </a:buClr>
              <a:buSzTx/>
              <a:buFontTx/>
              <a:buNone/>
            </a:pPr>
            <a:endParaRPr lang="en-US" altLang="en-US" sz="1000" b="1" dirty="0">
              <a:solidFill>
                <a:srgbClr val="66FF33"/>
              </a:solidFill>
              <a:latin typeface="Arial" panose="020B0604020202020204" pitchFamily="34" charset="0"/>
            </a:endParaRPr>
          </a:p>
          <a:p>
            <a:pPr algn="ctr" eaLnBrk="1" hangingPunct="1">
              <a:spcBef>
                <a:spcPct val="0"/>
              </a:spcBef>
              <a:buClr>
                <a:srgbClr val="66FF33"/>
              </a:buClr>
              <a:buSzTx/>
              <a:buFontTx/>
              <a:buNone/>
            </a:pPr>
            <a:r>
              <a:rPr lang="en-US" altLang="en-US" sz="2400" b="1" dirty="0">
                <a:solidFill>
                  <a:srgbClr val="66FF33"/>
                </a:solidFill>
                <a:latin typeface="Arial" panose="020B0604020202020204" pitchFamily="34" charset="0"/>
              </a:rPr>
              <a:t>The </a:t>
            </a:r>
            <a:r>
              <a:rPr lang="en-US" altLang="en-US" sz="2400" b="1" u="sng" dirty="0">
                <a:solidFill>
                  <a:srgbClr val="66FF33"/>
                </a:solidFill>
                <a:latin typeface="Arial" panose="020B0604020202020204" pitchFamily="34" charset="0"/>
              </a:rPr>
              <a:t>Inspector must drive the motorcycle into the inspection bay</a:t>
            </a:r>
            <a:r>
              <a:rPr lang="en-US" altLang="en-US" sz="2400" b="1" dirty="0">
                <a:solidFill>
                  <a:srgbClr val="66FF33"/>
                </a:solidFill>
                <a:latin typeface="Arial" panose="020B0604020202020204" pitchFamily="34" charset="0"/>
              </a:rPr>
              <a:t> and the motorcycle </a:t>
            </a:r>
            <a:r>
              <a:rPr lang="en-US" altLang="en-US" sz="2400" b="1" u="sng" dirty="0">
                <a:solidFill>
                  <a:srgbClr val="FFFF00"/>
                </a:solidFill>
                <a:latin typeface="Arial" panose="020B0604020202020204" pitchFamily="34" charset="0"/>
              </a:rPr>
              <a:t>must be lifted</a:t>
            </a:r>
            <a:r>
              <a:rPr lang="en-US" altLang="en-US" sz="2400" b="1" dirty="0">
                <a:solidFill>
                  <a:srgbClr val="66FF33"/>
                </a:solidFill>
                <a:latin typeface="Arial" panose="020B0604020202020204" pitchFamily="34" charset="0"/>
              </a:rPr>
              <a:t>. </a:t>
            </a:r>
          </a:p>
          <a:p>
            <a:pPr algn="ctr" eaLnBrk="1" hangingPunct="1">
              <a:spcBef>
                <a:spcPct val="0"/>
              </a:spcBef>
              <a:buClr>
                <a:srgbClr val="66FF33"/>
              </a:buClr>
              <a:buSzTx/>
              <a:buFontTx/>
              <a:buNone/>
            </a:pPr>
            <a:endParaRPr lang="en-US" altLang="en-US" sz="1000" b="1" dirty="0">
              <a:solidFill>
                <a:srgbClr val="66FF33"/>
              </a:solidFill>
              <a:latin typeface="Arial" panose="020B0604020202020204" pitchFamily="34" charset="0"/>
            </a:endParaRPr>
          </a:p>
          <a:p>
            <a:pPr algn="ctr" eaLnBrk="1" hangingPunct="1">
              <a:spcBef>
                <a:spcPct val="0"/>
              </a:spcBef>
              <a:buClr>
                <a:srgbClr val="66FF33"/>
              </a:buClr>
              <a:buSzTx/>
              <a:buFontTx/>
              <a:buNone/>
            </a:pPr>
            <a:r>
              <a:rPr lang="en-US" altLang="en-US" sz="2400" b="1" u="sng" dirty="0">
                <a:solidFill>
                  <a:srgbClr val="66FF33"/>
                </a:solidFill>
                <a:latin typeface="Arial" panose="020B0604020202020204" pitchFamily="34" charset="0"/>
              </a:rPr>
              <a:t>A motorcycle endorsement is </a:t>
            </a:r>
            <a:r>
              <a:rPr lang="en-US" altLang="en-US" sz="2400" b="1" u="sng" dirty="0">
                <a:solidFill>
                  <a:srgbClr val="FFFF00"/>
                </a:solidFill>
                <a:latin typeface="Arial" panose="020B0604020202020204" pitchFamily="34" charset="0"/>
              </a:rPr>
              <a:t>not</a:t>
            </a:r>
            <a:r>
              <a:rPr lang="en-US" altLang="en-US" sz="2400" b="1" u="sng" dirty="0">
                <a:solidFill>
                  <a:srgbClr val="66FF33"/>
                </a:solidFill>
                <a:latin typeface="Arial" panose="020B0604020202020204" pitchFamily="34" charset="0"/>
              </a:rPr>
              <a:t> required to complete a safety inspection of a motorcycle.</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7CD0C2E-3701-4AEB-8237-44BBAC1504C5}"/>
              </a:ext>
            </a:extLst>
          </p:cNvPr>
          <p:cNvSpPr>
            <a:spLocks noGrp="1" noRot="1" noChangeArrowheads="1"/>
          </p:cNvSpPr>
          <p:nvPr>
            <p:ph type="title"/>
          </p:nvPr>
        </p:nvSpPr>
        <p:spPr>
          <a:xfrm>
            <a:off x="457200" y="274638"/>
            <a:ext cx="8229600" cy="715962"/>
          </a:xfrm>
        </p:spPr>
        <p:txBody>
          <a:bodyPr/>
          <a:lstStyle/>
          <a:p>
            <a:pPr eaLnBrk="1" hangingPunct="1">
              <a:defRPr/>
            </a:pPr>
            <a:r>
              <a:rPr lang="en-US" sz="3200" dirty="0">
                <a:solidFill>
                  <a:srgbClr val="FFFF00"/>
                </a:solidFill>
              </a:rPr>
              <a:t>.0544 Safety Inspection  of Motorcycles</a:t>
            </a:r>
          </a:p>
        </p:txBody>
      </p:sp>
      <p:sp>
        <p:nvSpPr>
          <p:cNvPr id="206851" name="Rectangle 3">
            <a:extLst>
              <a:ext uri="{FF2B5EF4-FFF2-40B4-BE49-F238E27FC236}">
                <a16:creationId xmlns:a16="http://schemas.microsoft.com/office/drawing/2014/main" id="{205A4B07-0E78-4C9B-BB64-46E7C7BD257E}"/>
              </a:ext>
            </a:extLst>
          </p:cNvPr>
          <p:cNvSpPr>
            <a:spLocks noGrp="1" noChangeArrowheads="1"/>
          </p:cNvSpPr>
          <p:nvPr>
            <p:ph type="body" idx="1"/>
          </p:nvPr>
        </p:nvSpPr>
        <p:spPr>
          <a:xfrm>
            <a:off x="304800" y="1112837"/>
            <a:ext cx="8229600" cy="4830763"/>
          </a:xfrm>
        </p:spPr>
        <p:txBody>
          <a:bodyPr/>
          <a:lstStyle/>
          <a:p>
            <a:pPr marL="609600" indent="-609600" eaLnBrk="1" hangingPunct="1">
              <a:lnSpc>
                <a:spcPct val="80000"/>
              </a:lnSpc>
              <a:buFont typeface="Wingdings" panose="05000000000000000000" pitchFamily="2" charset="2"/>
              <a:buNone/>
              <a:defRPr/>
            </a:pPr>
            <a:r>
              <a:rPr lang="en-US" sz="2800" dirty="0">
                <a:solidFill>
                  <a:srgbClr val="FFFF00"/>
                </a:solidFill>
              </a:rPr>
              <a:t>(a) </a:t>
            </a:r>
            <a:r>
              <a:rPr lang="en-US" sz="2800" b="1" dirty="0">
                <a:solidFill>
                  <a:srgbClr val="FFFF00"/>
                </a:solidFill>
              </a:rPr>
              <a:t>Motorcycle </a:t>
            </a:r>
            <a:r>
              <a:rPr lang="en-US" sz="2800" b="1" dirty="0">
                <a:solidFill>
                  <a:srgbClr val="66FF33"/>
                </a:solidFill>
              </a:rPr>
              <a:t>Brakes</a:t>
            </a:r>
            <a:r>
              <a:rPr lang="en-US" sz="2800" b="1" dirty="0">
                <a:solidFill>
                  <a:srgbClr val="FFFF00"/>
                </a:solidFill>
              </a:rPr>
              <a:t> shall fail inspection if:</a:t>
            </a:r>
          </a:p>
          <a:p>
            <a:pPr marL="609600" indent="-609600" eaLnBrk="1" hangingPunct="1">
              <a:lnSpc>
                <a:spcPct val="80000"/>
              </a:lnSpc>
              <a:buFont typeface="Wingdings" panose="05000000000000000000" pitchFamily="2" charset="2"/>
              <a:buNone/>
              <a:defRPr/>
            </a:pPr>
            <a:endParaRPr lang="en-US" sz="800" b="1" dirty="0">
              <a:solidFill>
                <a:srgbClr val="FFFF00"/>
              </a:solidFill>
            </a:endParaRPr>
          </a:p>
          <a:p>
            <a:pPr marL="609600" indent="-609600" eaLnBrk="1" hangingPunct="1">
              <a:lnSpc>
                <a:spcPct val="80000"/>
              </a:lnSpc>
              <a:buFont typeface="Wingdings" panose="05000000000000000000" pitchFamily="2" charset="2"/>
              <a:buNone/>
              <a:defRPr/>
            </a:pPr>
            <a:r>
              <a:rPr lang="en-US" sz="2800" dirty="0">
                <a:solidFill>
                  <a:srgbClr val="FFFF00"/>
                </a:solidFill>
              </a:rPr>
              <a:t>	(1) When applying brakes to the moving vehicle,  </a:t>
            </a:r>
          </a:p>
          <a:p>
            <a:pPr marL="609600" indent="-609600" eaLnBrk="1" hangingPunct="1">
              <a:lnSpc>
                <a:spcPct val="80000"/>
              </a:lnSpc>
              <a:buFont typeface="Wingdings" panose="05000000000000000000" pitchFamily="2" charset="2"/>
              <a:buNone/>
              <a:defRPr/>
            </a:pPr>
            <a:r>
              <a:rPr lang="en-US" sz="2800" dirty="0">
                <a:solidFill>
                  <a:srgbClr val="FFFF00"/>
                </a:solidFill>
              </a:rPr>
              <a:t>            there is insufficient force to stop the vehicle.</a:t>
            </a:r>
          </a:p>
          <a:p>
            <a:pPr marL="609600" indent="-609600" eaLnBrk="1" hangingPunct="1">
              <a:lnSpc>
                <a:spcPct val="80000"/>
              </a:lnSpc>
              <a:buFont typeface="Wingdings" panose="05000000000000000000" pitchFamily="2" charset="2"/>
              <a:buNone/>
              <a:defRPr/>
            </a:pPr>
            <a:r>
              <a:rPr lang="en-US" sz="2800" dirty="0">
                <a:solidFill>
                  <a:srgbClr val="FFFF00"/>
                </a:solidFill>
              </a:rPr>
              <a:t>	(2) Brakes are worn in such a manner that there is an  </a:t>
            </a:r>
          </a:p>
          <a:p>
            <a:pPr marL="609600" indent="-609600" eaLnBrk="1" hangingPunct="1">
              <a:lnSpc>
                <a:spcPct val="80000"/>
              </a:lnSpc>
              <a:buFont typeface="Wingdings" panose="05000000000000000000" pitchFamily="2" charset="2"/>
              <a:buNone/>
              <a:defRPr/>
            </a:pPr>
            <a:r>
              <a:rPr lang="en-US" sz="2800" dirty="0">
                <a:solidFill>
                  <a:srgbClr val="FFFF00"/>
                </a:solidFill>
              </a:rPr>
              <a:t>            uneven braking force.</a:t>
            </a:r>
          </a:p>
          <a:p>
            <a:pPr marL="609600" indent="-609600" eaLnBrk="1" hangingPunct="1">
              <a:lnSpc>
                <a:spcPct val="80000"/>
              </a:lnSpc>
              <a:buFont typeface="Wingdings" panose="05000000000000000000" pitchFamily="2" charset="2"/>
              <a:buNone/>
              <a:defRPr/>
            </a:pPr>
            <a:r>
              <a:rPr lang="en-US" sz="2800" dirty="0">
                <a:solidFill>
                  <a:srgbClr val="FFFF00"/>
                </a:solidFill>
              </a:rPr>
              <a:t>	(3) There is an audible or visual indication that the </a:t>
            </a:r>
          </a:p>
          <a:p>
            <a:pPr marL="609600" indent="-609600" eaLnBrk="1" hangingPunct="1">
              <a:lnSpc>
                <a:spcPct val="80000"/>
              </a:lnSpc>
              <a:buFont typeface="Wingdings" panose="05000000000000000000" pitchFamily="2" charset="2"/>
              <a:buNone/>
              <a:defRPr/>
            </a:pPr>
            <a:r>
              <a:rPr lang="en-US" sz="2800" dirty="0">
                <a:solidFill>
                  <a:srgbClr val="FFFF00"/>
                </a:solidFill>
              </a:rPr>
              <a:t>            brake lining is worn to the extent it is no longer  </a:t>
            </a:r>
          </a:p>
          <a:p>
            <a:pPr marL="609600" indent="-609600" eaLnBrk="1" hangingPunct="1">
              <a:lnSpc>
                <a:spcPct val="80000"/>
              </a:lnSpc>
              <a:buFont typeface="Wingdings" panose="05000000000000000000" pitchFamily="2" charset="2"/>
              <a:buNone/>
              <a:defRPr/>
            </a:pPr>
            <a:r>
              <a:rPr lang="en-US" sz="2800" dirty="0">
                <a:solidFill>
                  <a:srgbClr val="FFFF00"/>
                </a:solidFill>
              </a:rPr>
              <a:t>            serviceable.</a:t>
            </a:r>
          </a:p>
          <a:p>
            <a:pPr marL="609600" indent="-609600" eaLnBrk="1" hangingPunct="1">
              <a:lnSpc>
                <a:spcPct val="80000"/>
              </a:lnSpc>
              <a:buFont typeface="Wingdings" panose="05000000000000000000" pitchFamily="2" charset="2"/>
              <a:buNone/>
              <a:defRPr/>
            </a:pPr>
            <a:r>
              <a:rPr lang="en-US" sz="2800" dirty="0">
                <a:solidFill>
                  <a:srgbClr val="FFFF00"/>
                </a:solidFill>
              </a:rPr>
              <a:t>	(4) There is less than one-third reserve in either  </a:t>
            </a:r>
          </a:p>
          <a:p>
            <a:pPr marL="609600" indent="-609600" eaLnBrk="1" hangingPunct="1">
              <a:lnSpc>
                <a:spcPct val="80000"/>
              </a:lnSpc>
              <a:buFont typeface="Wingdings" panose="05000000000000000000" pitchFamily="2" charset="2"/>
              <a:buNone/>
              <a:defRPr/>
            </a:pPr>
            <a:r>
              <a:rPr lang="en-US" sz="2800" dirty="0">
                <a:solidFill>
                  <a:srgbClr val="FFFF00"/>
                </a:solidFill>
              </a:rPr>
              <a:t>            footbrake or handbrake total possible travel when  </a:t>
            </a:r>
          </a:p>
          <a:p>
            <a:pPr marL="609600" indent="-609600" eaLnBrk="1" hangingPunct="1">
              <a:lnSpc>
                <a:spcPct val="80000"/>
              </a:lnSpc>
              <a:buFont typeface="Wingdings" panose="05000000000000000000" pitchFamily="2" charset="2"/>
              <a:buNone/>
              <a:defRPr/>
            </a:pPr>
            <a:r>
              <a:rPr lang="en-US" sz="2800" dirty="0">
                <a:solidFill>
                  <a:srgbClr val="FFFF00"/>
                </a:solidFill>
              </a:rPr>
              <a:t>            the brakes are fully applied.</a:t>
            </a:r>
          </a:p>
          <a:p>
            <a:pPr marL="609600" indent="-609600" eaLnBrk="1" hangingPunct="1">
              <a:lnSpc>
                <a:spcPct val="80000"/>
              </a:lnSpc>
              <a:buFont typeface="Wingdings" panose="05000000000000000000" pitchFamily="2" charset="2"/>
              <a:buNone/>
              <a:defRPr/>
            </a:pPr>
            <a:endParaRPr lang="en-US" sz="2800" b="1" dirty="0">
              <a:solidFill>
                <a:srgbClr val="FFFF00"/>
              </a:solidFill>
            </a:endParaRPr>
          </a:p>
        </p:txBody>
      </p:sp>
      <p:pic>
        <p:nvPicPr>
          <p:cNvPr id="110596" name="Picture 5">
            <a:extLst>
              <a:ext uri="{FF2B5EF4-FFF2-40B4-BE49-F238E27FC236}">
                <a16:creationId xmlns:a16="http://schemas.microsoft.com/office/drawing/2014/main" id="{2F9B2EAB-BE43-457D-AF8C-E6B3CE86C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811" y="5479256"/>
            <a:ext cx="1866900" cy="117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726DDC65-8264-467A-9151-B364917460C6}"/>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07875" name="Rectangle 3">
            <a:extLst>
              <a:ext uri="{FF2B5EF4-FFF2-40B4-BE49-F238E27FC236}">
                <a16:creationId xmlns:a16="http://schemas.microsoft.com/office/drawing/2014/main" id="{B0FC03B9-89A8-4CC3-B9E1-78B2550365DD}"/>
              </a:ext>
            </a:extLst>
          </p:cNvPr>
          <p:cNvSpPr>
            <a:spLocks noGrp="1" noChangeArrowheads="1"/>
          </p:cNvSpPr>
          <p:nvPr>
            <p:ph type="body" idx="1"/>
          </p:nvPr>
        </p:nvSpPr>
        <p:spPr/>
        <p:txBody>
          <a:bodyPr/>
          <a:lstStyle/>
          <a:p>
            <a:pPr marL="609600" indent="-609600" eaLnBrk="1" hangingPunct="1">
              <a:lnSpc>
                <a:spcPct val="80000"/>
              </a:lnSpc>
              <a:buClr>
                <a:srgbClr val="FFCC00"/>
              </a:buClr>
              <a:buFont typeface="Wingdings" panose="05000000000000000000" pitchFamily="2" charset="2"/>
              <a:buNone/>
              <a:defRPr/>
            </a:pPr>
            <a:r>
              <a:rPr lang="en-US" sz="2000" b="1" dirty="0">
                <a:solidFill>
                  <a:srgbClr val="FFFF00"/>
                </a:solidFill>
              </a:rPr>
              <a:t>Continued: Motorcycle Brakes shall fail inspection if:</a:t>
            </a: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r>
              <a:rPr lang="en-US" sz="2800" dirty="0">
                <a:solidFill>
                  <a:srgbClr val="FFFF00"/>
                </a:solidFill>
              </a:rPr>
              <a:t>(5) Reservoirs of braking cylinders are not full.</a:t>
            </a:r>
          </a:p>
          <a:p>
            <a:pPr eaLnBrk="1" hangingPunct="1">
              <a:lnSpc>
                <a:spcPct val="80000"/>
              </a:lnSpc>
              <a:buFont typeface="Wingdings" panose="05000000000000000000" pitchFamily="2" charset="2"/>
              <a:buNone/>
              <a:defRPr/>
            </a:pPr>
            <a:r>
              <a:rPr lang="en-US" sz="2800" dirty="0">
                <a:solidFill>
                  <a:srgbClr val="FFFF00"/>
                </a:solidFill>
              </a:rPr>
              <a:t>	</a:t>
            </a:r>
            <a:r>
              <a:rPr lang="en-US" sz="2800" b="1" dirty="0">
                <a:solidFill>
                  <a:srgbClr val="66FF33"/>
                </a:solidFill>
              </a:rPr>
              <a:t>[The Inspection Mechanic is required to remove the master cylinder cap to verify brake fluid level if the level is not visible from the containers outside. </a:t>
            </a: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r>
              <a:rPr lang="en-US" sz="2800" dirty="0">
                <a:solidFill>
                  <a:srgbClr val="FFFF00"/>
                </a:solidFill>
              </a:rPr>
              <a:t>(6) There is a visible leakage of fluid from any brake line    </a:t>
            </a:r>
          </a:p>
          <a:p>
            <a:pPr eaLnBrk="1" hangingPunct="1">
              <a:lnSpc>
                <a:spcPct val="80000"/>
              </a:lnSpc>
              <a:buFont typeface="Wingdings" panose="05000000000000000000" pitchFamily="2" charset="2"/>
              <a:buNone/>
              <a:defRPr/>
            </a:pPr>
            <a:r>
              <a:rPr lang="en-US" sz="2800" dirty="0">
                <a:solidFill>
                  <a:srgbClr val="FFFF00"/>
                </a:solidFill>
              </a:rPr>
              <a:t>     or brake component.</a:t>
            </a:r>
          </a:p>
          <a:p>
            <a:pPr eaLnBrk="1" hangingPunct="1">
              <a:lnSpc>
                <a:spcPct val="80000"/>
              </a:lnSpc>
              <a:buFont typeface="Wingdings" panose="05000000000000000000" pitchFamily="2" charset="2"/>
              <a:buNone/>
              <a:defRPr/>
            </a:pPr>
            <a:r>
              <a:rPr lang="en-US" sz="2800" dirty="0">
                <a:solidFill>
                  <a:srgbClr val="FFFF00"/>
                </a:solidFill>
              </a:rPr>
              <a:t>(7) Handbrake cables are frayed, broken, or frozen or </a:t>
            </a:r>
          </a:p>
          <a:p>
            <a:pPr eaLnBrk="1" hangingPunct="1">
              <a:lnSpc>
                <a:spcPct val="80000"/>
              </a:lnSpc>
              <a:buFont typeface="Wingdings" panose="05000000000000000000" pitchFamily="2" charset="2"/>
              <a:buNone/>
              <a:defRPr/>
            </a:pPr>
            <a:r>
              <a:rPr lang="en-US" sz="2800" dirty="0">
                <a:solidFill>
                  <a:srgbClr val="FFFF00"/>
                </a:solidFill>
              </a:rPr>
              <a:t>     linkage is defective.</a:t>
            </a:r>
          </a:p>
          <a:p>
            <a:pPr eaLnBrk="1" hangingPunct="1">
              <a:lnSpc>
                <a:spcPct val="80000"/>
              </a:lnSpc>
              <a:buFont typeface="Wingdings" panose="05000000000000000000" pitchFamily="2" charset="2"/>
              <a:buNone/>
              <a:defRPr/>
            </a:pPr>
            <a:endParaRPr lang="en-US" sz="800" dirty="0">
              <a:solidFill>
                <a:srgbClr val="FFFF00"/>
              </a:solidFill>
            </a:endParaRPr>
          </a:p>
          <a:p>
            <a:pPr marL="0" indent="0" eaLnBrk="1" hangingPunct="1">
              <a:lnSpc>
                <a:spcPct val="80000"/>
              </a:lnSpc>
              <a:buNone/>
              <a:defRPr/>
            </a:pPr>
            <a:r>
              <a:rPr lang="en-US" sz="2800" b="1" dirty="0">
                <a:solidFill>
                  <a:srgbClr val="66FF33"/>
                </a:solidFill>
              </a:rPr>
              <a:t>Motorcycles are required to be equipped with one brake. (Hand or foot brake).</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BC8C309-2F0B-4133-840B-152775EDBCD6}"/>
              </a:ext>
            </a:extLst>
          </p:cNvPr>
          <p:cNvSpPr>
            <a:spLocks noGrp="1" noRot="1" noChangeArrowheads="1"/>
          </p:cNvSpPr>
          <p:nvPr>
            <p:ph type="title"/>
          </p:nvPr>
        </p:nvSpPr>
        <p:spPr>
          <a:xfrm>
            <a:off x="457200" y="152400"/>
            <a:ext cx="8229600" cy="1066800"/>
          </a:xfrm>
        </p:spPr>
        <p:txBody>
          <a:bodyPr/>
          <a:lstStyle/>
          <a:p>
            <a:pPr eaLnBrk="1" hangingPunct="1">
              <a:defRPr/>
            </a:pPr>
            <a:r>
              <a:rPr lang="en-US" sz="3600" dirty="0">
                <a:solidFill>
                  <a:srgbClr val="FFFF00"/>
                </a:solidFill>
              </a:rPr>
              <a:t>.0544 Safety Inspection of Motorcycles</a:t>
            </a:r>
          </a:p>
        </p:txBody>
      </p:sp>
      <p:sp>
        <p:nvSpPr>
          <p:cNvPr id="14339" name="Rectangle 3">
            <a:extLst>
              <a:ext uri="{FF2B5EF4-FFF2-40B4-BE49-F238E27FC236}">
                <a16:creationId xmlns:a16="http://schemas.microsoft.com/office/drawing/2014/main" id="{644DA1CB-C397-4E9C-A74E-C0D12A4E163C}"/>
              </a:ext>
            </a:extLst>
          </p:cNvPr>
          <p:cNvSpPr>
            <a:spLocks noGrp="1" noChangeArrowheads="1"/>
          </p:cNvSpPr>
          <p:nvPr>
            <p:ph type="body" idx="1"/>
          </p:nvPr>
        </p:nvSpPr>
        <p:spPr>
          <a:xfrm>
            <a:off x="381000" y="1066800"/>
            <a:ext cx="8305800" cy="4953000"/>
          </a:xfrm>
        </p:spPr>
        <p:txBody>
          <a:bodyPr/>
          <a:lstStyle/>
          <a:p>
            <a:pPr marL="0" indent="0" eaLnBrk="1" hangingPunct="1">
              <a:buClr>
                <a:srgbClr val="66FF33"/>
              </a:buClr>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General Statute 20-124 - Brakes</a:t>
            </a:r>
          </a:p>
          <a:p>
            <a:pPr marL="0" indent="0" eaLnBrk="1" hangingPunct="1">
              <a:buClr>
                <a:srgbClr val="66FF33"/>
              </a:buClr>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Every motorcycle and every motor‑driven cycle when operated upon a highway shall be equipped with </a:t>
            </a:r>
            <a:r>
              <a:rPr lang="en-US" sz="2400" b="1" u="sng" dirty="0">
                <a:solidFill>
                  <a:srgbClr val="66FF33"/>
                </a:solidFill>
                <a:effectLst>
                  <a:outerShdw blurRad="38100" dist="38100" dir="2700000" algn="tl">
                    <a:srgbClr val="000000">
                      <a:alpha val="43137"/>
                    </a:srgbClr>
                  </a:outerShdw>
                </a:effectLst>
              </a:rPr>
              <a:t>at least one brake </a:t>
            </a:r>
            <a:r>
              <a:rPr lang="en-US" sz="2400" dirty="0">
                <a:solidFill>
                  <a:srgbClr val="FFFF00"/>
                </a:solidFill>
                <a:effectLst>
                  <a:outerShdw blurRad="38100" dist="38100" dir="2700000" algn="tl">
                    <a:srgbClr val="000000">
                      <a:alpha val="43137"/>
                    </a:srgbClr>
                  </a:outerShdw>
                </a:effectLst>
              </a:rPr>
              <a:t>which may be operated by hand or foot.</a:t>
            </a:r>
          </a:p>
          <a:p>
            <a:pPr marL="0" indent="0" eaLnBrk="1" hangingPunct="1">
              <a:buClr>
                <a:srgbClr val="66FF33"/>
              </a:buClr>
              <a:buFont typeface="Wingdings" panose="05000000000000000000" pitchFamily="2" charset="2"/>
              <a:buNone/>
              <a:defRPr/>
            </a:pPr>
            <a:endParaRPr lang="en-US" sz="2400" b="1" dirty="0">
              <a:solidFill>
                <a:srgbClr val="FFFF00"/>
              </a:solidFill>
              <a:effectLst>
                <a:outerShdw blurRad="38100" dist="38100" dir="2700000" algn="tl">
                  <a:srgbClr val="000000">
                    <a:alpha val="43137"/>
                  </a:srgbClr>
                </a:outerShdw>
              </a:effectLst>
            </a:endParaRPr>
          </a:p>
        </p:txBody>
      </p:sp>
      <p:pic>
        <p:nvPicPr>
          <p:cNvPr id="109572" name="Picture 1">
            <a:extLst>
              <a:ext uri="{FF2B5EF4-FFF2-40B4-BE49-F238E27FC236}">
                <a16:creationId xmlns:a16="http://schemas.microsoft.com/office/drawing/2014/main" id="{9FEECA65-42B7-432B-A22B-4AF6E5B98A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513" y="2819400"/>
            <a:ext cx="80549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1643FFE-FB17-4BEA-9A14-AE11D8787EA0}"/>
              </a:ext>
            </a:extLst>
          </p:cNvPr>
          <p:cNvSpPr>
            <a:spLocks noGrp="1" noRot="1" noChangeArrowheads="1"/>
          </p:cNvSpPr>
          <p:nvPr>
            <p:ph type="title"/>
          </p:nvPr>
        </p:nvSpPr>
        <p:spPr>
          <a:xfrm>
            <a:off x="381000" y="228600"/>
            <a:ext cx="8305800" cy="990600"/>
          </a:xfrm>
        </p:spPr>
        <p:txBody>
          <a:bodyPr/>
          <a:lstStyle/>
          <a:p>
            <a:pPr eaLnBrk="1" hangingPunct="1">
              <a:defRPr/>
            </a:pPr>
            <a:r>
              <a:rPr lang="en-US" sz="3600" dirty="0">
                <a:solidFill>
                  <a:srgbClr val="FFFF00"/>
                </a:solidFill>
              </a:rPr>
              <a:t>.0544 Safety Inspection of Motorcycles</a:t>
            </a:r>
          </a:p>
        </p:txBody>
      </p:sp>
      <p:sp>
        <p:nvSpPr>
          <p:cNvPr id="209923" name="Rectangle 3">
            <a:extLst>
              <a:ext uri="{FF2B5EF4-FFF2-40B4-BE49-F238E27FC236}">
                <a16:creationId xmlns:a16="http://schemas.microsoft.com/office/drawing/2014/main" id="{2C7984C3-9B3C-4E59-B119-F57B61E40FEF}"/>
              </a:ext>
            </a:extLst>
          </p:cNvPr>
          <p:cNvSpPr>
            <a:spLocks noGrp="1" noChangeArrowheads="1"/>
          </p:cNvSpPr>
          <p:nvPr>
            <p:ph type="body" idx="1"/>
          </p:nvPr>
        </p:nvSpPr>
        <p:spPr>
          <a:xfrm>
            <a:off x="457200" y="1066800"/>
            <a:ext cx="8229600" cy="5059363"/>
          </a:xfrm>
        </p:spPr>
        <p:txBody>
          <a:bodyPr/>
          <a:lstStyle/>
          <a:p>
            <a:pPr eaLnBrk="1" hangingPunct="1">
              <a:lnSpc>
                <a:spcPct val="80000"/>
              </a:lnSpc>
              <a:buFont typeface="Wingdings" panose="05000000000000000000" pitchFamily="2" charset="2"/>
              <a:buNone/>
              <a:defRPr/>
            </a:pPr>
            <a:r>
              <a:rPr lang="en-US" sz="2800" dirty="0">
                <a:solidFill>
                  <a:srgbClr val="FFFF00"/>
                </a:solidFill>
              </a:rPr>
              <a:t>(b) </a:t>
            </a:r>
            <a:r>
              <a:rPr lang="en-US" sz="2800" b="1" dirty="0">
                <a:solidFill>
                  <a:srgbClr val="FFFF00"/>
                </a:solidFill>
              </a:rPr>
              <a:t>Motorcycle </a:t>
            </a:r>
            <a:r>
              <a:rPr lang="en-US" sz="2800" b="1" dirty="0">
                <a:solidFill>
                  <a:srgbClr val="66FF33"/>
                </a:solidFill>
              </a:rPr>
              <a:t>headlamps</a:t>
            </a:r>
            <a:r>
              <a:rPr lang="en-US" sz="2800" b="1" dirty="0">
                <a:solidFill>
                  <a:srgbClr val="FFFF00"/>
                </a:solidFill>
              </a:rPr>
              <a:t> shall fail safety inspection if:</a:t>
            </a:r>
          </a:p>
          <a:p>
            <a:pPr eaLnBrk="1" hangingPunct="1">
              <a:lnSpc>
                <a:spcPct val="80000"/>
              </a:lnSpc>
              <a:buFont typeface="Wingdings" panose="05000000000000000000" pitchFamily="2" charset="2"/>
              <a:buNone/>
              <a:defRPr/>
            </a:pPr>
            <a:endParaRPr lang="en-US" sz="2800" b="1" dirty="0">
              <a:solidFill>
                <a:srgbClr val="FFFF00"/>
              </a:solidFill>
            </a:endParaRPr>
          </a:p>
          <a:p>
            <a:pPr eaLnBrk="1" hangingPunct="1">
              <a:lnSpc>
                <a:spcPct val="80000"/>
              </a:lnSpc>
              <a:buFont typeface="Wingdings" panose="05000000000000000000" pitchFamily="2" charset="2"/>
              <a:buNone/>
              <a:defRPr/>
            </a:pPr>
            <a:r>
              <a:rPr lang="en-US" sz="2800" dirty="0">
                <a:solidFill>
                  <a:srgbClr val="FFFF00"/>
                </a:solidFill>
              </a:rPr>
              <a:t>	</a:t>
            </a:r>
            <a:r>
              <a:rPr lang="en-US" sz="2400" dirty="0">
                <a:solidFill>
                  <a:srgbClr val="FFFF00"/>
                </a:solidFill>
              </a:rPr>
              <a:t>(1) Headlamp does not operate or is a color other than white.</a:t>
            </a:r>
          </a:p>
          <a:p>
            <a:pPr eaLnBrk="1" hangingPunct="1">
              <a:lnSpc>
                <a:spcPct val="80000"/>
              </a:lnSpc>
              <a:buFont typeface="Wingdings" panose="05000000000000000000" pitchFamily="2" charset="2"/>
              <a:buNone/>
              <a:defRPr/>
            </a:pPr>
            <a:endParaRPr lang="en-US" sz="8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	(2) There is more than two headlamps connected on a single  </a:t>
            </a:r>
          </a:p>
          <a:p>
            <a:pPr eaLnBrk="1" hangingPunct="1">
              <a:lnSpc>
                <a:spcPct val="80000"/>
              </a:lnSpc>
              <a:buFont typeface="Wingdings" panose="05000000000000000000" pitchFamily="2" charset="2"/>
              <a:buNone/>
              <a:defRPr/>
            </a:pPr>
            <a:r>
              <a:rPr lang="en-US" sz="2400" dirty="0">
                <a:solidFill>
                  <a:srgbClr val="FFFF00"/>
                </a:solidFill>
              </a:rPr>
              <a:t>          switch.</a:t>
            </a:r>
          </a:p>
          <a:p>
            <a:pPr eaLnBrk="1" hangingPunct="1">
              <a:lnSpc>
                <a:spcPct val="80000"/>
              </a:lnSpc>
              <a:buFont typeface="Wingdings" panose="05000000000000000000" pitchFamily="2" charset="2"/>
              <a:buNone/>
              <a:defRPr/>
            </a:pPr>
            <a:endParaRPr lang="en-US" sz="8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	(3) Headlamps is cracked or has holes which allows entry of  </a:t>
            </a:r>
          </a:p>
          <a:p>
            <a:pPr eaLnBrk="1" hangingPunct="1">
              <a:lnSpc>
                <a:spcPct val="80000"/>
              </a:lnSpc>
              <a:buFont typeface="Wingdings" panose="05000000000000000000" pitchFamily="2" charset="2"/>
              <a:buNone/>
              <a:defRPr/>
            </a:pPr>
            <a:r>
              <a:rPr lang="en-US" sz="2400" dirty="0">
                <a:solidFill>
                  <a:srgbClr val="FFFF00"/>
                </a:solidFill>
              </a:rPr>
              <a:t>          water.</a:t>
            </a:r>
          </a:p>
          <a:p>
            <a:pPr eaLnBrk="1" hangingPunct="1">
              <a:lnSpc>
                <a:spcPct val="80000"/>
              </a:lnSpc>
              <a:buFont typeface="Wingdings" panose="05000000000000000000" pitchFamily="2" charset="2"/>
              <a:buNone/>
              <a:defRPr/>
            </a:pPr>
            <a:endParaRPr lang="en-US" sz="8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	(4) There is standing water in the headlamp.</a:t>
            </a:r>
          </a:p>
          <a:p>
            <a:pPr eaLnBrk="1" hangingPunct="1">
              <a:lnSpc>
                <a:spcPct val="80000"/>
              </a:lnSpc>
              <a:buFont typeface="Wingdings" panose="05000000000000000000" pitchFamily="2" charset="2"/>
              <a:buNone/>
              <a:defRPr/>
            </a:pPr>
            <a:endParaRPr lang="en-US" sz="8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	(5) Headlamp is out of aim.</a:t>
            </a:r>
          </a:p>
          <a:p>
            <a:pPr eaLnBrk="1" hangingPunct="1">
              <a:lnSpc>
                <a:spcPct val="80000"/>
              </a:lnSpc>
              <a:buFont typeface="Wingdings" panose="05000000000000000000" pitchFamily="2" charset="2"/>
              <a:buNone/>
              <a:defRPr/>
            </a:pPr>
            <a:endParaRPr lang="en-US" sz="2400" dirty="0">
              <a:solidFill>
                <a:srgbClr val="FFFF00"/>
              </a:solidFill>
            </a:endParaRP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Clr>
                <a:srgbClr val="66FF33"/>
              </a:buClr>
              <a:defRPr/>
            </a:pPr>
            <a:endParaRPr lang="en-US" sz="1000" b="1" dirty="0">
              <a:solidFill>
                <a:srgbClr val="66FF33"/>
              </a:solidFill>
            </a:endParaRPr>
          </a:p>
          <a:p>
            <a:pPr marL="0" indent="0" eaLnBrk="1" hangingPunct="1">
              <a:lnSpc>
                <a:spcPct val="80000"/>
              </a:lnSpc>
              <a:buClr>
                <a:srgbClr val="66FF33"/>
              </a:buClr>
              <a:buFont typeface="Wingdings" panose="05000000000000000000" pitchFamily="2" charset="2"/>
              <a:buNone/>
              <a:defRPr/>
            </a:pPr>
            <a:r>
              <a:rPr lang="en-US" sz="2400" b="1" dirty="0">
                <a:solidFill>
                  <a:srgbClr val="66FF33"/>
                </a:solidFill>
              </a:rPr>
              <a:t>Motorcycle headlamp modulators are allowed by Federal Code 49 CFR 571.108 </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606DC16-080D-4489-95DD-6E1C29CBA4DC}"/>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0947" name="Rectangle 3">
            <a:extLst>
              <a:ext uri="{FF2B5EF4-FFF2-40B4-BE49-F238E27FC236}">
                <a16:creationId xmlns:a16="http://schemas.microsoft.com/office/drawing/2014/main" id="{266ECF49-08C3-43F9-83FB-6538730961BB}"/>
              </a:ext>
            </a:extLst>
          </p:cNvPr>
          <p:cNvSpPr>
            <a:spLocks noGrp="1" noChangeArrowheads="1"/>
          </p:cNvSpPr>
          <p:nvPr>
            <p:ph type="body" idx="1"/>
          </p:nvPr>
        </p:nvSpPr>
        <p:spPr/>
        <p:txBody>
          <a:bodyPr/>
          <a:lstStyle/>
          <a:p>
            <a:pPr eaLnBrk="1" hangingPunct="1">
              <a:buClr>
                <a:srgbClr val="66FF33"/>
              </a:buClr>
              <a:defRPr/>
            </a:pPr>
            <a:r>
              <a:rPr lang="en-US" sz="2800" b="1" dirty="0">
                <a:solidFill>
                  <a:srgbClr val="66FF33"/>
                </a:solidFill>
              </a:rPr>
              <a:t>Harleys, Hondas, and some Kawasaki’s have what appears to be 3 or 4 headlamps. The 2 outer lamps are not headlamps; they are driving lamps and do not constitute a failure.</a:t>
            </a:r>
          </a:p>
          <a:p>
            <a:pPr eaLnBrk="1" hangingPunct="1">
              <a:buClr>
                <a:srgbClr val="66FF33"/>
              </a:buClr>
              <a:defRPr/>
            </a:pPr>
            <a:r>
              <a:rPr lang="en-US" sz="2800" b="1" dirty="0">
                <a:solidFill>
                  <a:srgbClr val="66FF33"/>
                </a:solidFill>
              </a:rPr>
              <a:t>Motorcycles are not required to have high beam headlamps or high beam indicators.</a:t>
            </a:r>
          </a:p>
        </p:txBody>
      </p:sp>
      <p:pic>
        <p:nvPicPr>
          <p:cNvPr id="114692" name="Picture 4">
            <a:extLst>
              <a:ext uri="{FF2B5EF4-FFF2-40B4-BE49-F238E27FC236}">
                <a16:creationId xmlns:a16="http://schemas.microsoft.com/office/drawing/2014/main" id="{9881F364-DE73-4936-AD5C-1C769C977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343400"/>
            <a:ext cx="38862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3" name="Picture 5">
            <a:extLst>
              <a:ext uri="{FF2B5EF4-FFF2-40B4-BE49-F238E27FC236}">
                <a16:creationId xmlns:a16="http://schemas.microsoft.com/office/drawing/2014/main" id="{BC4045D8-F984-4C3E-9E03-FAD89D8F2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343400"/>
            <a:ext cx="40386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5A9D-428D-4423-B9E1-C6E4C10EA046}"/>
              </a:ext>
            </a:extLst>
          </p:cNvPr>
          <p:cNvSpPr>
            <a:spLocks noGrp="1"/>
          </p:cNvSpPr>
          <p:nvPr>
            <p:ph type="title"/>
          </p:nvPr>
        </p:nvSpPr>
        <p:spPr/>
        <p:txBody>
          <a:bodyPr/>
          <a:lstStyle/>
          <a:p>
            <a:pPr>
              <a:defRPr/>
            </a:pPr>
            <a:r>
              <a:rPr lang="en-US" sz="3600" dirty="0">
                <a:solidFill>
                  <a:srgbClr val="FFFF00"/>
                </a:solidFill>
              </a:rPr>
              <a:t>.0544 Safety Inspection of Motorcycles</a:t>
            </a:r>
          </a:p>
        </p:txBody>
      </p:sp>
      <p:sp>
        <p:nvSpPr>
          <p:cNvPr id="3" name="Content Placeholder 2">
            <a:extLst>
              <a:ext uri="{FF2B5EF4-FFF2-40B4-BE49-F238E27FC236}">
                <a16:creationId xmlns:a16="http://schemas.microsoft.com/office/drawing/2014/main" id="{9FC9BDC5-A292-4BA6-AEC3-01B6CD1B3A09}"/>
              </a:ext>
            </a:extLst>
          </p:cNvPr>
          <p:cNvSpPr>
            <a:spLocks noGrp="1"/>
          </p:cNvSpPr>
          <p:nvPr>
            <p:ph idx="1"/>
          </p:nvPr>
        </p:nvSpPr>
        <p:spPr/>
        <p:txBody>
          <a:bodyPr/>
          <a:lstStyle/>
          <a:p>
            <a:pPr marL="0" indent="0">
              <a:buFont typeface="Wingdings" panose="05000000000000000000" pitchFamily="2" charset="2"/>
              <a:buNone/>
              <a:defRPr/>
            </a:pPr>
            <a:r>
              <a:rPr lang="en-US" sz="2800" dirty="0">
                <a:solidFill>
                  <a:srgbClr val="FFFF00"/>
                </a:solidFill>
                <a:effectLst>
                  <a:outerShdw blurRad="38100" dist="38100" dir="2700000" algn="tl">
                    <a:srgbClr val="000000">
                      <a:alpha val="43137"/>
                    </a:srgbClr>
                  </a:outerShdw>
                </a:effectLst>
              </a:rPr>
              <a:t>General Statute 20-129(c) </a:t>
            </a:r>
            <a:r>
              <a:rPr lang="en-US" sz="2800" b="1" dirty="0">
                <a:solidFill>
                  <a:srgbClr val="FFFF00"/>
                </a:solidFill>
                <a:effectLst>
                  <a:outerShdw blurRad="38100" dist="38100" dir="2700000" algn="tl">
                    <a:srgbClr val="000000">
                      <a:alpha val="43137"/>
                    </a:srgbClr>
                  </a:outerShdw>
                </a:effectLst>
              </a:rPr>
              <a:t>Headlamps on Motorcycles</a:t>
            </a:r>
            <a:r>
              <a:rPr lang="en-US" sz="2800" dirty="0">
                <a:solidFill>
                  <a:srgbClr val="FFFF00"/>
                </a:solidFill>
                <a:effectLst>
                  <a:outerShdw blurRad="38100" dist="38100" dir="2700000" algn="tl">
                    <a:srgbClr val="000000">
                      <a:alpha val="43137"/>
                    </a:srgbClr>
                  </a:outerShdw>
                </a:effectLst>
              </a:rPr>
              <a:t>.</a:t>
            </a:r>
          </a:p>
          <a:p>
            <a:pPr marL="0" indent="0">
              <a:buFont typeface="Wingdings" panose="05000000000000000000" pitchFamily="2" charset="2"/>
              <a:buNone/>
              <a:defRPr/>
            </a:pPr>
            <a:r>
              <a:rPr lang="en-US" sz="2800" dirty="0">
                <a:solidFill>
                  <a:srgbClr val="FFFF00"/>
                </a:solidFill>
                <a:effectLst>
                  <a:outerShdw blurRad="38100" dist="38100" dir="2700000" algn="tl">
                    <a:srgbClr val="000000">
                      <a:alpha val="43137"/>
                    </a:srgbClr>
                  </a:outerShdw>
                </a:effectLst>
              </a:rPr>
              <a:t> Every motorcycle shall be equipped with at least one and not more than two headlamps which shall comply with the requirements and limitations set forth in G.S. 20‑131 or 20‑132. The headlamps on a motorcycle shall be lighted at all times while the motorcycle is in operation on highways or public vehicular areas.</a:t>
            </a:r>
          </a:p>
          <a:p>
            <a:pPr marL="0" indent="0">
              <a:buFont typeface="Wingdings" panose="05000000000000000000" pitchFamily="2" charset="2"/>
              <a:buNone/>
              <a:defRPr/>
            </a:pPr>
            <a:endParaRPr lang="en-US" sz="2800" b="1"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endParaRPr lang="en-US" sz="2800" b="1" dirty="0">
              <a:solidFill>
                <a:srgbClr val="FFFF00"/>
              </a:solidFill>
              <a:effectLst>
                <a:outerShdw blurRad="38100" dist="38100" dir="2700000" algn="tl">
                  <a:srgbClr val="000000">
                    <a:alpha val="43137"/>
                  </a:srgbClr>
                </a:outerShdw>
              </a:effectLst>
            </a:endParaRPr>
          </a:p>
        </p:txBody>
      </p:sp>
      <p:pic>
        <p:nvPicPr>
          <p:cNvPr id="112644" name="Picture 4">
            <a:extLst>
              <a:ext uri="{FF2B5EF4-FFF2-40B4-BE49-F238E27FC236}">
                <a16:creationId xmlns:a16="http://schemas.microsoft.com/office/drawing/2014/main" id="{35C5330C-794F-4813-9F05-6FDC0AA1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57700"/>
            <a:ext cx="363547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C6E5136-D423-4322-B5CA-CFA64F1C9033}"/>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2995" name="Rectangle 3">
            <a:extLst>
              <a:ext uri="{FF2B5EF4-FFF2-40B4-BE49-F238E27FC236}">
                <a16:creationId xmlns:a16="http://schemas.microsoft.com/office/drawing/2014/main" id="{F97A3C27-97CD-498B-AC3E-7A6B125CB2E7}"/>
              </a:ext>
            </a:extLst>
          </p:cNvPr>
          <p:cNvSpPr>
            <a:spLocks noGrp="1" noChangeArrowheads="1"/>
          </p:cNvSpPr>
          <p:nvPr>
            <p:ph type="body" idx="1"/>
          </p:nvPr>
        </p:nvSpPr>
        <p:spPr>
          <a:xfrm>
            <a:off x="457200" y="1600200"/>
            <a:ext cx="8534400" cy="4525963"/>
          </a:xfrm>
        </p:spPr>
        <p:txBody>
          <a:bodyPr/>
          <a:lstStyle/>
          <a:p>
            <a:pPr eaLnBrk="1" hangingPunct="1">
              <a:buFont typeface="Wingdings" panose="05000000000000000000" pitchFamily="2" charset="2"/>
              <a:buNone/>
              <a:defRPr/>
            </a:pPr>
            <a:r>
              <a:rPr lang="en-US" sz="2800" dirty="0">
                <a:solidFill>
                  <a:srgbClr val="FFFF00"/>
                </a:solidFill>
              </a:rPr>
              <a:t>(c) </a:t>
            </a:r>
            <a:r>
              <a:rPr lang="en-US" sz="2800" b="1" dirty="0">
                <a:solidFill>
                  <a:srgbClr val="FFFF00"/>
                </a:solidFill>
              </a:rPr>
              <a:t>Motorcycle </a:t>
            </a:r>
            <a:r>
              <a:rPr lang="en-US" sz="2800" b="1" dirty="0">
                <a:solidFill>
                  <a:srgbClr val="66FF33"/>
                </a:solidFill>
              </a:rPr>
              <a:t>rear lamps</a:t>
            </a:r>
            <a:r>
              <a:rPr lang="en-US" sz="2800" b="1" dirty="0">
                <a:solidFill>
                  <a:srgbClr val="FFFF00"/>
                </a:solidFill>
              </a:rPr>
              <a:t> shall fail safety inspection if</a:t>
            </a:r>
            <a:r>
              <a:rPr lang="en-US" sz="2800" dirty="0">
                <a:solidFill>
                  <a:srgbClr val="FFFF00"/>
                </a:solidFill>
              </a:rPr>
              <a:t>:</a:t>
            </a:r>
          </a:p>
          <a:p>
            <a:pPr eaLnBrk="1" hangingPunct="1">
              <a:buFont typeface="Wingdings" panose="05000000000000000000" pitchFamily="2" charset="2"/>
              <a:buNone/>
              <a:defRPr/>
            </a:pPr>
            <a:r>
              <a:rPr lang="en-US" sz="2800" dirty="0">
                <a:solidFill>
                  <a:srgbClr val="FFFF00"/>
                </a:solidFill>
              </a:rPr>
              <a:t>	(</a:t>
            </a:r>
            <a:r>
              <a:rPr lang="en-US" sz="2400" dirty="0">
                <a:solidFill>
                  <a:srgbClr val="FFFF00"/>
                </a:solidFill>
              </a:rPr>
              <a:t>1) They do not operate.</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(2) Light is a color other than red.</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(3) Light is cracked or broken and allows entry of water.</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(4) There is standing water in the lens.</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(5) Lamp is not securely mounted.</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(6) Wiring is broken or frayed.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D4C5-64FA-45EB-BF41-1B802650A34B}"/>
              </a:ext>
            </a:extLst>
          </p:cNvPr>
          <p:cNvSpPr>
            <a:spLocks noGrp="1"/>
          </p:cNvSpPr>
          <p:nvPr>
            <p:ph type="title"/>
          </p:nvPr>
        </p:nvSpPr>
        <p:spPr>
          <a:xfrm>
            <a:off x="457200" y="274638"/>
            <a:ext cx="8229600" cy="792162"/>
          </a:xfrm>
        </p:spPr>
        <p:txBody>
          <a:bodyPr/>
          <a:lstStyle/>
          <a:p>
            <a:pPr eaLnBrk="1" hangingPunct="1">
              <a:defRPr/>
            </a:pPr>
            <a:r>
              <a:rPr lang="en-US" sz="2800" dirty="0">
                <a:solidFill>
                  <a:srgbClr val="FFFF00"/>
                </a:solidFill>
              </a:rPr>
              <a:t>.0525 PRE-INSPECTION REQUIREMENTS</a:t>
            </a:r>
          </a:p>
        </p:txBody>
      </p:sp>
      <p:sp>
        <p:nvSpPr>
          <p:cNvPr id="3" name="Content Placeholder 2">
            <a:extLst>
              <a:ext uri="{FF2B5EF4-FFF2-40B4-BE49-F238E27FC236}">
                <a16:creationId xmlns:a16="http://schemas.microsoft.com/office/drawing/2014/main" id="{43C36700-A803-422A-B6B9-F3403B75AD1E}"/>
              </a:ext>
            </a:extLst>
          </p:cNvPr>
          <p:cNvSpPr>
            <a:spLocks noGrp="1"/>
          </p:cNvSpPr>
          <p:nvPr>
            <p:ph idx="1"/>
          </p:nvPr>
        </p:nvSpPr>
        <p:spPr>
          <a:xfrm>
            <a:off x="304800" y="1066800"/>
            <a:ext cx="8610600" cy="5059363"/>
          </a:xfrm>
        </p:spPr>
        <p:txBody>
          <a:bodyPr/>
          <a:lstStyle/>
          <a:p>
            <a:pPr marL="0" indent="0" eaLnBrk="1" hangingPunct="1">
              <a:buNone/>
              <a:defRPr/>
            </a:pPr>
            <a:r>
              <a:rPr lang="en-US" sz="2400" dirty="0">
                <a:solidFill>
                  <a:srgbClr val="FFFF00"/>
                </a:solidFill>
                <a:effectLst>
                  <a:outerShdw blurRad="38100" dist="38100" dir="2700000" algn="tl">
                    <a:srgbClr val="000000">
                      <a:alpha val="43137"/>
                    </a:srgbClr>
                  </a:outerShdw>
                </a:effectLst>
              </a:rPr>
              <a:t>Prior to performing an inspection, the inspection mechanic shall:</a:t>
            </a:r>
          </a:p>
          <a:p>
            <a:pPr marL="0" indent="0" eaLnBrk="1" hangingPunct="1">
              <a:buNone/>
              <a:defRPr/>
            </a:pPr>
            <a:r>
              <a:rPr lang="en-US" sz="2400" dirty="0">
                <a:solidFill>
                  <a:srgbClr val="FFFF00"/>
                </a:solidFill>
                <a:effectLst>
                  <a:outerShdw blurRad="38100" dist="38100" dir="2700000" algn="tl">
                    <a:srgbClr val="000000">
                      <a:alpha val="43137"/>
                    </a:srgbClr>
                  </a:outerShdw>
                </a:effectLst>
              </a:rPr>
              <a:t>(1)  Have all occupants leave the vehicle</a:t>
            </a:r>
          </a:p>
          <a:p>
            <a:pPr marL="0" indent="0" eaLnBrk="1" hangingPunct="1">
              <a:buNone/>
              <a:defRPr/>
            </a:pPr>
            <a:r>
              <a:rPr lang="en-US" sz="2400" dirty="0">
                <a:solidFill>
                  <a:srgbClr val="FFFF00"/>
                </a:solidFill>
                <a:effectLst>
                  <a:outerShdw blurRad="38100" dist="38100" dir="2700000" algn="tl">
                    <a:srgbClr val="000000">
                      <a:alpha val="43137"/>
                    </a:srgbClr>
                  </a:outerShdw>
                </a:effectLst>
              </a:rPr>
              <a:t>(2)  Request that the operator produce the current registration card for </a:t>
            </a:r>
          </a:p>
          <a:p>
            <a:pPr marL="0" indent="0" eaLnBrk="1" hangingPunct="1">
              <a:buNone/>
              <a:defRPr/>
            </a:pPr>
            <a:r>
              <a:rPr lang="en-US" sz="2400" dirty="0">
                <a:solidFill>
                  <a:srgbClr val="FFFF00"/>
                </a:solidFill>
                <a:effectLst>
                  <a:outerShdw blurRad="38100" dist="38100" dir="2700000" algn="tl">
                    <a:srgbClr val="000000">
                      <a:alpha val="43137"/>
                    </a:srgbClr>
                  </a:outerShdw>
                </a:effectLst>
              </a:rPr>
              <a:t>      the vehicle. </a:t>
            </a:r>
            <a:r>
              <a:rPr lang="en-US" sz="1800" b="1" u="sng" dirty="0">
                <a:solidFill>
                  <a:srgbClr val="66FF33"/>
                </a:solidFill>
                <a:effectLst>
                  <a:outerShdw blurRad="38100" dist="38100" dir="2700000" algn="tl">
                    <a:srgbClr val="000000">
                      <a:alpha val="43137"/>
                    </a:srgbClr>
                  </a:outerShdw>
                </a:effectLst>
              </a:rPr>
              <a:t>IF a registration is provided </a:t>
            </a:r>
            <a:r>
              <a:rPr lang="en-US" sz="1800" u="sng" dirty="0">
                <a:solidFill>
                  <a:srgbClr val="66FF33"/>
                </a:solidFill>
                <a:effectLst>
                  <a:outerShdw blurRad="38100" dist="38100" dir="2700000" algn="tl">
                    <a:srgbClr val="000000">
                      <a:alpha val="43137"/>
                    </a:srgbClr>
                  </a:outerShdw>
                </a:effectLst>
              </a:rPr>
              <a:t>c</a:t>
            </a:r>
            <a:r>
              <a:rPr lang="en-US" sz="1800" b="1" u="sng" dirty="0">
                <a:solidFill>
                  <a:srgbClr val="66FF33"/>
                </a:solidFill>
                <a:effectLst>
                  <a:outerShdw blurRad="38100" dist="38100" dir="2700000" algn="tl">
                    <a:srgbClr val="000000">
                      <a:alpha val="43137"/>
                    </a:srgbClr>
                  </a:outerShdw>
                </a:effectLst>
              </a:rPr>
              <a:t>onfirm the VIN matches the vehicle   </a:t>
            </a:r>
          </a:p>
          <a:p>
            <a:pPr marL="0" indent="0" eaLnBrk="1" hangingPunct="1">
              <a:buNone/>
              <a:defRPr/>
            </a:pPr>
            <a:r>
              <a:rPr lang="en-US" sz="1800" b="1" dirty="0">
                <a:solidFill>
                  <a:srgbClr val="66FF33"/>
                </a:solidFill>
                <a:effectLst>
                  <a:outerShdw blurRad="38100" dist="38100" dir="2700000" algn="tl">
                    <a:srgbClr val="000000">
                      <a:alpha val="43137"/>
                    </a:srgbClr>
                  </a:outerShdw>
                </a:effectLst>
              </a:rPr>
              <a:t>        </a:t>
            </a:r>
            <a:r>
              <a:rPr lang="en-US" sz="1800" b="1" u="sng" dirty="0">
                <a:solidFill>
                  <a:srgbClr val="66FF33"/>
                </a:solidFill>
                <a:effectLst>
                  <a:outerShdw blurRad="38100" dist="38100" dir="2700000" algn="tl">
                    <a:srgbClr val="000000">
                      <a:alpha val="43137"/>
                    </a:srgbClr>
                  </a:outerShdw>
                </a:effectLst>
              </a:rPr>
              <a:t>being inspected, if no card continue with information from the vehicle</a:t>
            </a:r>
            <a:r>
              <a:rPr lang="en-US" sz="2000" b="1" u="sng" dirty="0">
                <a:solidFill>
                  <a:srgbClr val="66FF33"/>
                </a:solidFill>
                <a:effectLst>
                  <a:outerShdw blurRad="38100" dist="38100" dir="2700000" algn="tl">
                    <a:srgbClr val="000000">
                      <a:alpha val="43137"/>
                    </a:srgbClr>
                  </a:outerShdw>
                </a:effectLst>
              </a:rPr>
              <a:t>.</a:t>
            </a:r>
          </a:p>
          <a:p>
            <a:pPr marL="0" indent="0" eaLnBrk="1" hangingPunct="1">
              <a:buNone/>
              <a:defRPr/>
            </a:pPr>
            <a:r>
              <a:rPr lang="en-US" sz="2400" dirty="0">
                <a:solidFill>
                  <a:srgbClr val="FFFF00"/>
                </a:solidFill>
              </a:rPr>
              <a:t>(3)  Enter applicable information in all data fields prompted by the  </a:t>
            </a:r>
          </a:p>
          <a:p>
            <a:pPr marL="0" indent="0" eaLnBrk="1" hangingPunct="1">
              <a:buNone/>
              <a:defRPr/>
            </a:pPr>
            <a:r>
              <a:rPr lang="en-US" sz="2400" dirty="0">
                <a:solidFill>
                  <a:srgbClr val="FFFF00"/>
                </a:solidFill>
              </a:rPr>
              <a:t>      analyzer. (</a:t>
            </a:r>
            <a:r>
              <a:rPr lang="en-US" sz="2200" dirty="0">
                <a:solidFill>
                  <a:srgbClr val="FFFF00"/>
                </a:solidFill>
                <a:effectLst>
                  <a:outerShdw blurRad="38100" dist="38100" dir="2700000" algn="tl">
                    <a:srgbClr val="000000">
                      <a:alpha val="43137"/>
                    </a:srgbClr>
                  </a:outerShdw>
                </a:effectLst>
              </a:rPr>
              <a:t>If the vehicle does not have a license plate, </a:t>
            </a:r>
            <a:r>
              <a:rPr lang="en-US" sz="2200" u="sng" dirty="0">
                <a:solidFill>
                  <a:srgbClr val="66FF33"/>
                </a:solidFill>
                <a:effectLst>
                  <a:outerShdw blurRad="38100" dist="38100" dir="2700000" algn="tl">
                    <a:srgbClr val="000000">
                      <a:alpha val="43137"/>
                    </a:srgbClr>
                  </a:outerShdw>
                </a:effectLst>
              </a:rPr>
              <a:t>"NONE” </a:t>
            </a:r>
            <a:r>
              <a:rPr lang="en-US" sz="2200" dirty="0">
                <a:solidFill>
                  <a:srgbClr val="FFFF00"/>
                </a:solidFill>
                <a:effectLst>
                  <a:outerShdw blurRad="38100" dist="38100" dir="2700000" algn="tl">
                    <a:srgbClr val="000000">
                      <a:alpha val="43137"/>
                    </a:srgbClr>
                  </a:outerShdw>
                </a:effectLst>
              </a:rPr>
              <a:t>shall be   </a:t>
            </a:r>
          </a:p>
          <a:p>
            <a:pPr marL="0" indent="0" eaLnBrk="1" hangingPunct="1">
              <a:buNone/>
              <a:defRPr/>
            </a:pPr>
            <a:r>
              <a:rPr lang="en-US" sz="2200" dirty="0">
                <a:solidFill>
                  <a:srgbClr val="FFFF00"/>
                </a:solidFill>
                <a:effectLst>
                  <a:outerShdw blurRad="38100" dist="38100" dir="2700000" algn="tl">
                    <a:srgbClr val="000000">
                      <a:alpha val="43137"/>
                    </a:srgbClr>
                  </a:outerShdw>
                </a:effectLst>
              </a:rPr>
              <a:t>       indicated. If inspected for a dealership, the dealer license number shall be  </a:t>
            </a:r>
          </a:p>
          <a:p>
            <a:pPr marL="0" indent="0" eaLnBrk="1" hangingPunct="1">
              <a:buNone/>
              <a:defRPr/>
            </a:pPr>
            <a:r>
              <a:rPr lang="en-US" sz="2200" dirty="0">
                <a:solidFill>
                  <a:srgbClr val="FFFF00"/>
                </a:solidFill>
                <a:effectLst>
                  <a:outerShdw blurRad="38100" dist="38100" dir="2700000" algn="tl">
                    <a:srgbClr val="000000">
                      <a:alpha val="43137"/>
                    </a:srgbClr>
                  </a:outerShdw>
                </a:effectLst>
              </a:rPr>
              <a:t>       indicated. </a:t>
            </a:r>
            <a:r>
              <a:rPr lang="en-US" sz="2200" u="sng" dirty="0">
                <a:solidFill>
                  <a:srgbClr val="66FF33"/>
                </a:solidFill>
                <a:effectLst>
                  <a:outerShdw blurRad="38100" dist="38100" dir="2700000" algn="tl">
                    <a:srgbClr val="000000">
                      <a:alpha val="43137"/>
                    </a:srgbClr>
                  </a:outerShdw>
                </a:effectLst>
              </a:rPr>
              <a:t>Enter Dealer # followed by “D</a:t>
            </a:r>
            <a:r>
              <a:rPr lang="en-US" sz="2300" u="sng" dirty="0">
                <a:solidFill>
                  <a:srgbClr val="66FF33"/>
                </a:solidFill>
                <a:effectLst>
                  <a:outerShdw blurRad="38100" dist="38100" dir="2700000" algn="tl">
                    <a:srgbClr val="000000">
                      <a:alpha val="43137"/>
                    </a:srgbClr>
                  </a:outerShdw>
                </a:effectLst>
              </a:rPr>
              <a:t>” )</a:t>
            </a:r>
          </a:p>
          <a:p>
            <a:pPr eaLnBrk="1" hangingPunct="1">
              <a:defRPr/>
            </a:pPr>
            <a:endParaRPr lang="en-US" sz="800" b="1" dirty="0">
              <a:solidFill>
                <a:srgbClr val="66FF33"/>
              </a:solidFill>
              <a:effectLst>
                <a:outerShdw blurRad="38100" dist="38100" dir="2700000" algn="tl">
                  <a:srgbClr val="000000">
                    <a:alpha val="43137"/>
                  </a:srgbClr>
                </a:outerShdw>
              </a:effectLst>
            </a:endParaRPr>
          </a:p>
          <a:p>
            <a:pPr marL="0" indent="0" eaLnBrk="1" hangingPunct="1">
              <a:buNone/>
              <a:defRPr/>
            </a:pPr>
            <a:r>
              <a:rPr lang="en-US" sz="1800" b="1" dirty="0">
                <a:solidFill>
                  <a:srgbClr val="66FF33"/>
                </a:solidFill>
                <a:effectLst>
                  <a:outerShdw blurRad="38100" dist="38100" dir="2700000" algn="tl">
                    <a:srgbClr val="000000">
                      <a:alpha val="43137"/>
                    </a:srgbClr>
                  </a:outerShdw>
                </a:effectLst>
              </a:rPr>
              <a:t>Note: Vehicles may be inspected up to 90 days but not to exceed 90 days prior to the registration expiration. </a:t>
            </a:r>
          </a:p>
          <a:p>
            <a:pPr eaLnBrk="1" hangingPunct="1">
              <a:defRPr/>
            </a:pPr>
            <a:endParaRPr lang="en-US" sz="800" b="1" dirty="0">
              <a:solidFill>
                <a:srgbClr val="66FF33"/>
              </a:solidFill>
              <a:effectLst>
                <a:outerShdw blurRad="38100" dist="38100" dir="2700000" algn="tl">
                  <a:srgbClr val="000000">
                    <a:alpha val="43137"/>
                  </a:srgbClr>
                </a:outerShdw>
              </a:effectLst>
            </a:endParaRPr>
          </a:p>
          <a:p>
            <a:pPr marL="0" indent="0" eaLnBrk="1" hangingPunct="1">
              <a:buNone/>
              <a:defRPr/>
            </a:pPr>
            <a:r>
              <a:rPr lang="en-US" sz="1800" b="1" dirty="0">
                <a:solidFill>
                  <a:srgbClr val="66FF33"/>
                </a:solidFill>
                <a:effectLst>
                  <a:outerShdw blurRad="38100" dist="38100" dir="2700000" algn="tl">
                    <a:srgbClr val="000000">
                      <a:alpha val="43137"/>
                    </a:srgbClr>
                  </a:outerShdw>
                </a:effectLst>
              </a:rPr>
              <a:t>Note: Low Speed Vehicles registered for highway use require a safety only inspection. A low-speed vehicle is a four wheeled vehicle that the top speed is greater than 20 mph but less than 25 mph.  (Gas or Electric)  </a:t>
            </a:r>
          </a:p>
          <a:p>
            <a:pPr eaLnBrk="1" hangingPunct="1">
              <a:defRPr/>
            </a:pPr>
            <a:endParaRPr lang="en-US" sz="800" b="1" dirty="0">
              <a:solidFill>
                <a:srgbClr val="66FF33"/>
              </a:solidFill>
              <a:effectLst>
                <a:outerShdw blurRad="38100" dist="38100" dir="2700000" algn="tl">
                  <a:srgbClr val="000000">
                    <a:alpha val="43137"/>
                  </a:srgbClr>
                </a:outerShdw>
              </a:effectLs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264A348-B925-423F-9008-129265524966}"/>
              </a:ext>
            </a:extLst>
          </p:cNvPr>
          <p:cNvSpPr>
            <a:spLocks noGrp="1" noRot="1" noChangeArrowheads="1"/>
          </p:cNvSpPr>
          <p:nvPr>
            <p:ph type="title"/>
          </p:nvPr>
        </p:nvSpPr>
        <p:spPr>
          <a:xfrm>
            <a:off x="457200" y="152400"/>
            <a:ext cx="8229600" cy="838200"/>
          </a:xfrm>
        </p:spPr>
        <p:txBody>
          <a:bodyPr/>
          <a:lstStyle/>
          <a:p>
            <a:pPr eaLnBrk="1" hangingPunct="1">
              <a:defRPr/>
            </a:pPr>
            <a:r>
              <a:rPr lang="en-US" sz="3600" dirty="0">
                <a:solidFill>
                  <a:srgbClr val="FFFF00"/>
                </a:solidFill>
              </a:rPr>
              <a:t>.0544 Safety Inspection of Motorcycles</a:t>
            </a:r>
          </a:p>
        </p:txBody>
      </p:sp>
      <p:sp>
        <p:nvSpPr>
          <p:cNvPr id="214019" name="Rectangle 3">
            <a:extLst>
              <a:ext uri="{FF2B5EF4-FFF2-40B4-BE49-F238E27FC236}">
                <a16:creationId xmlns:a16="http://schemas.microsoft.com/office/drawing/2014/main" id="{B4DF3AFE-26A3-4EF4-9DB7-0B07BAA65745}"/>
              </a:ext>
            </a:extLst>
          </p:cNvPr>
          <p:cNvSpPr>
            <a:spLocks noGrp="1" noChangeArrowheads="1"/>
          </p:cNvSpPr>
          <p:nvPr>
            <p:ph type="body" idx="1"/>
          </p:nvPr>
        </p:nvSpPr>
        <p:spPr>
          <a:xfrm>
            <a:off x="457200" y="990600"/>
            <a:ext cx="8229600" cy="5135563"/>
          </a:xfrm>
        </p:spPr>
        <p:txBody>
          <a:bodyPr/>
          <a:lstStyle/>
          <a:p>
            <a:pPr eaLnBrk="1" hangingPunct="1">
              <a:buClr>
                <a:srgbClr val="66FF33"/>
              </a:buClr>
              <a:defRPr/>
            </a:pPr>
            <a:r>
              <a:rPr lang="en-US" b="1" dirty="0">
                <a:solidFill>
                  <a:srgbClr val="66FF33"/>
                </a:solidFill>
              </a:rPr>
              <a:t>The use of rear light integrators is allowed (signal on while brake is applied, one side flashes).</a:t>
            </a:r>
          </a:p>
          <a:p>
            <a:pPr eaLnBrk="1" hangingPunct="1">
              <a:buClr>
                <a:srgbClr val="66FF33"/>
              </a:buClr>
              <a:defRPr/>
            </a:pPr>
            <a:r>
              <a:rPr lang="en-US" b="1" dirty="0">
                <a:solidFill>
                  <a:srgbClr val="66FF33"/>
                </a:solidFill>
              </a:rPr>
              <a:t>Imported Yamaha’s may be equipped with clear lenses and colored bulbs, as a “Rule of Thumb” if the light was installed by the manufacturer it meets the Commissioner’s requirements.</a:t>
            </a:r>
          </a:p>
          <a:p>
            <a:pPr marL="0" indent="0" eaLnBrk="1" hangingPunct="1">
              <a:buClr>
                <a:srgbClr val="66FF33"/>
              </a:buClr>
              <a:buFont typeface="Wingdings" panose="05000000000000000000" pitchFamily="2" charset="2"/>
              <a:buNone/>
              <a:defRPr/>
            </a:pPr>
            <a:endParaRPr lang="en-US" sz="2400" dirty="0">
              <a:solidFill>
                <a:srgbClr val="FFFF00"/>
              </a:solidFill>
            </a:endParaRPr>
          </a:p>
          <a:p>
            <a:pPr marL="0" indent="0" eaLnBrk="1" hangingPunct="1">
              <a:buClr>
                <a:srgbClr val="66FF33"/>
              </a:buClr>
              <a:buFont typeface="Wingdings" panose="05000000000000000000" pitchFamily="2" charset="2"/>
              <a:buNone/>
              <a:defRPr/>
            </a:pPr>
            <a:r>
              <a:rPr lang="en-US" sz="2400" b="1" u="sng" dirty="0">
                <a:solidFill>
                  <a:srgbClr val="FFFF00"/>
                </a:solidFill>
              </a:rPr>
              <a:t>.0537 Directional Signals</a:t>
            </a:r>
          </a:p>
          <a:p>
            <a:pPr marL="0" indent="0" eaLnBrk="1" hangingPunct="1">
              <a:buClr>
                <a:srgbClr val="66FF33"/>
              </a:buClr>
              <a:buFont typeface="Wingdings" panose="05000000000000000000" pitchFamily="2" charset="2"/>
              <a:buNone/>
              <a:defRPr/>
            </a:pPr>
            <a:r>
              <a:rPr lang="en-US" sz="2400" b="1" u="sng" dirty="0">
                <a:solidFill>
                  <a:srgbClr val="FFFF00"/>
                </a:solidFill>
              </a:rPr>
              <a:t>(a) All vehicles, </a:t>
            </a:r>
            <a:r>
              <a:rPr lang="en-US" sz="2400" b="1" i="1" u="sng" dirty="0">
                <a:solidFill>
                  <a:srgbClr val="FFFF00"/>
                </a:solidFill>
              </a:rPr>
              <a:t>except</a:t>
            </a:r>
            <a:r>
              <a:rPr lang="en-US" sz="2400" b="1" u="sng" dirty="0">
                <a:solidFill>
                  <a:srgbClr val="FFFF00"/>
                </a:solidFill>
              </a:rPr>
              <a:t> motorcycles, </a:t>
            </a:r>
          </a:p>
          <a:p>
            <a:pPr marL="0" indent="0" eaLnBrk="1" hangingPunct="1">
              <a:buClr>
                <a:srgbClr val="66FF33"/>
              </a:buClr>
              <a:buFont typeface="Wingdings" panose="05000000000000000000" pitchFamily="2" charset="2"/>
              <a:buNone/>
              <a:defRPr/>
            </a:pPr>
            <a:r>
              <a:rPr lang="en-US" sz="2400" b="1" u="sng" dirty="0">
                <a:solidFill>
                  <a:srgbClr val="FFFF00"/>
                </a:solidFill>
              </a:rPr>
              <a:t>must be equipped with turn signals.</a:t>
            </a:r>
            <a:endParaRPr lang="en-US" sz="2400" b="1" u="sng" dirty="0">
              <a:solidFill>
                <a:srgbClr val="66FF33"/>
              </a:solidFill>
            </a:endParaRPr>
          </a:p>
        </p:txBody>
      </p:sp>
      <p:pic>
        <p:nvPicPr>
          <p:cNvPr id="116740" name="Picture 4">
            <a:extLst>
              <a:ext uri="{FF2B5EF4-FFF2-40B4-BE49-F238E27FC236}">
                <a16:creationId xmlns:a16="http://schemas.microsoft.com/office/drawing/2014/main" id="{0851D288-83E8-46E1-BEB8-A0301F66C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572000"/>
            <a:ext cx="35623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C958-2B16-448F-8F57-489F215A2EC7}"/>
              </a:ext>
            </a:extLst>
          </p:cNvPr>
          <p:cNvSpPr>
            <a:spLocks noGrp="1"/>
          </p:cNvSpPr>
          <p:nvPr>
            <p:ph type="title"/>
          </p:nvPr>
        </p:nvSpPr>
        <p:spPr>
          <a:xfrm>
            <a:off x="457200" y="152400"/>
            <a:ext cx="8229600" cy="990600"/>
          </a:xfrm>
        </p:spPr>
        <p:txBody>
          <a:bodyPr/>
          <a:lstStyle/>
          <a:p>
            <a:pPr>
              <a:defRPr/>
            </a:pPr>
            <a:r>
              <a:rPr lang="en-US" sz="3600" dirty="0">
                <a:solidFill>
                  <a:srgbClr val="FFFF00"/>
                </a:solidFill>
              </a:rPr>
              <a:t>.0544 Safety Inspection of Motorcycles</a:t>
            </a:r>
            <a:endParaRPr lang="en-US" dirty="0"/>
          </a:p>
        </p:txBody>
      </p:sp>
      <p:sp>
        <p:nvSpPr>
          <p:cNvPr id="3" name="Content Placeholder 2">
            <a:extLst>
              <a:ext uri="{FF2B5EF4-FFF2-40B4-BE49-F238E27FC236}">
                <a16:creationId xmlns:a16="http://schemas.microsoft.com/office/drawing/2014/main" id="{926C456B-90C6-4B14-A051-E4BCC539C0C7}"/>
              </a:ext>
            </a:extLst>
          </p:cNvPr>
          <p:cNvSpPr>
            <a:spLocks noGrp="1"/>
          </p:cNvSpPr>
          <p:nvPr>
            <p:ph idx="1"/>
          </p:nvPr>
        </p:nvSpPr>
        <p:spPr>
          <a:xfrm>
            <a:off x="152400" y="1066800"/>
            <a:ext cx="8839200" cy="5059363"/>
          </a:xfrm>
        </p:spPr>
        <p:txBody>
          <a:bodyPr/>
          <a:lstStyle/>
          <a:p>
            <a:pPr marL="0" indent="0">
              <a:buFont typeface="Wingdings" panose="05000000000000000000" pitchFamily="2" charset="2"/>
              <a:buNone/>
              <a:defRPr/>
            </a:pPr>
            <a:r>
              <a:rPr lang="en-US" sz="2400" b="1" dirty="0">
                <a:solidFill>
                  <a:srgbClr val="FFFF00"/>
                </a:solidFill>
                <a:effectLst/>
              </a:rPr>
              <a:t>(d)  </a:t>
            </a:r>
            <a:r>
              <a:rPr lang="en-US" sz="2800" b="1" dirty="0">
                <a:solidFill>
                  <a:srgbClr val="FFFF00"/>
                </a:solidFill>
                <a:effectLst/>
              </a:rPr>
              <a:t>A motorcycle </a:t>
            </a:r>
            <a:r>
              <a:rPr lang="en-US" sz="2800" b="1" dirty="0">
                <a:solidFill>
                  <a:srgbClr val="66FF33"/>
                </a:solidFill>
                <a:effectLst/>
              </a:rPr>
              <a:t>stop lamp </a:t>
            </a:r>
            <a:r>
              <a:rPr lang="en-US" sz="2800" b="1" dirty="0">
                <a:solidFill>
                  <a:srgbClr val="FFFF00"/>
                </a:solidFill>
                <a:effectLst/>
              </a:rPr>
              <a:t>shall fail safety inspection if :            </a:t>
            </a:r>
            <a:endParaRPr lang="en-US" sz="2400" b="1" dirty="0">
              <a:solidFill>
                <a:srgbClr val="FFFF00"/>
              </a:solidFill>
              <a:effectLst/>
            </a:endParaRPr>
          </a:p>
          <a:p>
            <a:pPr marL="0" indent="0">
              <a:buFont typeface="Wingdings" panose="05000000000000000000" pitchFamily="2" charset="2"/>
              <a:buNone/>
              <a:defRPr/>
            </a:pPr>
            <a:r>
              <a:rPr lang="en-US" sz="1000" dirty="0">
                <a:solidFill>
                  <a:srgbClr val="FFFF00"/>
                </a:solidFill>
              </a:rPr>
              <a:t>       </a:t>
            </a: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1)  Lamp does not operate when brakes are applied.</a:t>
            </a:r>
          </a:p>
          <a:p>
            <a:pPr>
              <a:defRPr/>
            </a:pPr>
            <a:endParaRPr lang="en-US" sz="1000" dirty="0">
              <a:solidFill>
                <a:srgbClr val="FFFF00"/>
              </a:solidFill>
            </a:endParaRP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2) Light is a color other than red or amber.</a:t>
            </a:r>
          </a:p>
          <a:p>
            <a:pPr>
              <a:defRPr/>
            </a:pPr>
            <a:endParaRPr lang="en-US" sz="1000" dirty="0">
              <a:solidFill>
                <a:srgbClr val="FFFF00"/>
              </a:solidFill>
            </a:endParaRP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3) Lens is cracked or broken or allows entry of water.</a:t>
            </a:r>
          </a:p>
          <a:p>
            <a:pPr>
              <a:defRPr/>
            </a:pPr>
            <a:endParaRPr lang="en-US" sz="1000" dirty="0">
              <a:solidFill>
                <a:srgbClr val="FFFF00"/>
              </a:solidFill>
            </a:endParaRP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4) There is standing water in the lens.</a:t>
            </a:r>
          </a:p>
          <a:p>
            <a:pPr>
              <a:defRPr/>
            </a:pPr>
            <a:endParaRPr lang="en-US" sz="1000" dirty="0">
              <a:solidFill>
                <a:srgbClr val="FFFF00"/>
              </a:solidFill>
            </a:endParaRP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5) Lamp is not mounted.</a:t>
            </a:r>
          </a:p>
          <a:p>
            <a:pPr>
              <a:defRPr/>
            </a:pPr>
            <a:endParaRPr lang="en-US" sz="1000" dirty="0">
              <a:solidFill>
                <a:srgbClr val="FFFF00"/>
              </a:solidFill>
            </a:endParaRPr>
          </a:p>
          <a:p>
            <a:pPr marL="0" indent="0">
              <a:buFont typeface="Wingdings" panose="05000000000000000000" pitchFamily="2" charset="2"/>
              <a:buNone/>
              <a:defRPr/>
            </a:pPr>
            <a:r>
              <a:rPr lang="en-US" sz="2400" dirty="0">
                <a:solidFill>
                  <a:srgbClr val="FFFF00"/>
                </a:solidFill>
              </a:rPr>
              <a:t>       (</a:t>
            </a:r>
            <a:r>
              <a:rPr lang="en-US" sz="2800" dirty="0">
                <a:solidFill>
                  <a:srgbClr val="FFFF00"/>
                </a:solidFill>
              </a:rPr>
              <a:t>6) Wiring is broken or frayed.</a:t>
            </a:r>
          </a:p>
          <a:p>
            <a:pPr>
              <a:defRPr/>
            </a:pP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0C734D1-7C70-4E27-BFDE-4B4FC52769B1}"/>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6067" name="Rectangle 3">
            <a:extLst>
              <a:ext uri="{FF2B5EF4-FFF2-40B4-BE49-F238E27FC236}">
                <a16:creationId xmlns:a16="http://schemas.microsoft.com/office/drawing/2014/main" id="{2090AB0F-C249-4B60-BB1A-88D138632B45}"/>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800" dirty="0">
                <a:solidFill>
                  <a:srgbClr val="FFFF00"/>
                </a:solidFill>
              </a:rPr>
              <a:t>(e) </a:t>
            </a:r>
            <a:r>
              <a:rPr lang="en-US" sz="2800" b="1" dirty="0">
                <a:solidFill>
                  <a:srgbClr val="FFFF00"/>
                </a:solidFill>
              </a:rPr>
              <a:t>A motorcycle </a:t>
            </a:r>
            <a:r>
              <a:rPr lang="en-US" sz="2800" b="1" dirty="0">
                <a:solidFill>
                  <a:srgbClr val="66FF33"/>
                </a:solidFill>
                <a:effectLst/>
              </a:rPr>
              <a:t>license plate </a:t>
            </a:r>
            <a:r>
              <a:rPr lang="en-US" sz="2800" b="1" dirty="0">
                <a:solidFill>
                  <a:srgbClr val="FFFF00"/>
                </a:solidFill>
              </a:rPr>
              <a:t>light shall fail safety inspection if:</a:t>
            </a:r>
          </a:p>
          <a:p>
            <a:pPr eaLnBrk="1" hangingPunct="1">
              <a:buFont typeface="Wingdings" panose="05000000000000000000" pitchFamily="2" charset="2"/>
              <a:buNone/>
              <a:defRPr/>
            </a:pPr>
            <a:r>
              <a:rPr lang="en-US" dirty="0">
                <a:solidFill>
                  <a:srgbClr val="FFFF00"/>
                </a:solidFill>
              </a:rPr>
              <a:t>	</a:t>
            </a:r>
            <a:r>
              <a:rPr lang="en-US" sz="2400" dirty="0">
                <a:solidFill>
                  <a:srgbClr val="FFFF00"/>
                </a:solidFill>
              </a:rPr>
              <a:t>(1) Light does not operate.</a:t>
            </a:r>
          </a:p>
          <a:p>
            <a:pPr eaLnBrk="1" hangingPunct="1">
              <a:buFont typeface="Wingdings" panose="05000000000000000000" pitchFamily="2" charset="2"/>
              <a:buNone/>
              <a:defRPr/>
            </a:pPr>
            <a:r>
              <a:rPr lang="en-US" sz="2400" dirty="0">
                <a:solidFill>
                  <a:srgbClr val="FFFF00"/>
                </a:solidFill>
              </a:rPr>
              <a:t>	(2) Light does not illuminate the license plate.</a:t>
            </a:r>
          </a:p>
          <a:p>
            <a:pPr eaLnBrk="1" hangingPunct="1">
              <a:buFont typeface="Wingdings" panose="05000000000000000000" pitchFamily="2" charset="2"/>
              <a:buNone/>
              <a:defRPr/>
            </a:pPr>
            <a:r>
              <a:rPr lang="en-US" sz="2400" dirty="0">
                <a:solidFill>
                  <a:srgbClr val="FFFF00"/>
                </a:solidFill>
              </a:rPr>
              <a:t>	(3) Light is a color other than white.</a:t>
            </a:r>
          </a:p>
          <a:p>
            <a:pPr eaLnBrk="1" hangingPunct="1">
              <a:buClr>
                <a:srgbClr val="66FF33"/>
              </a:buClr>
              <a:defRPr/>
            </a:pPr>
            <a:endParaRPr lang="en-US" sz="800" dirty="0">
              <a:solidFill>
                <a:srgbClr val="66FF33"/>
              </a:solidFill>
            </a:endParaRPr>
          </a:p>
          <a:p>
            <a:pPr eaLnBrk="1" hangingPunct="1">
              <a:buClr>
                <a:srgbClr val="66FF33"/>
              </a:buClr>
              <a:defRPr/>
            </a:pPr>
            <a:endParaRPr lang="en-US" sz="2400" b="1" dirty="0">
              <a:solidFill>
                <a:srgbClr val="66FF33"/>
              </a:solidFill>
            </a:endParaRPr>
          </a:p>
          <a:p>
            <a:pPr eaLnBrk="1" hangingPunct="1">
              <a:buClr>
                <a:srgbClr val="66FF33"/>
              </a:buClr>
              <a:defRPr/>
            </a:pPr>
            <a:r>
              <a:rPr lang="en-US" sz="2400" b="1" dirty="0">
                <a:solidFill>
                  <a:srgbClr val="66FF33"/>
                </a:solidFill>
              </a:rPr>
              <a:t>License Plates that have been </a:t>
            </a:r>
          </a:p>
          <a:p>
            <a:pPr marL="0" indent="0" eaLnBrk="1" hangingPunct="1">
              <a:buClr>
                <a:srgbClr val="66FF33"/>
              </a:buClr>
              <a:buFont typeface="Wingdings" panose="05000000000000000000" pitchFamily="2" charset="2"/>
              <a:buNone/>
              <a:defRPr/>
            </a:pPr>
            <a:r>
              <a:rPr lang="en-US" sz="2400" b="1" dirty="0">
                <a:solidFill>
                  <a:srgbClr val="66FF33"/>
                </a:solidFill>
              </a:rPr>
              <a:t>   relocated still must illuminate </a:t>
            </a:r>
          </a:p>
          <a:p>
            <a:pPr marL="0" indent="0" eaLnBrk="1" hangingPunct="1">
              <a:buClr>
                <a:srgbClr val="66FF33"/>
              </a:buClr>
              <a:buFont typeface="Wingdings" panose="05000000000000000000" pitchFamily="2" charset="2"/>
              <a:buNone/>
              <a:defRPr/>
            </a:pPr>
            <a:r>
              <a:rPr lang="en-US" sz="2400" b="1" dirty="0">
                <a:solidFill>
                  <a:srgbClr val="66FF33"/>
                </a:solidFill>
              </a:rPr>
              <a:t>   the license plate. </a:t>
            </a:r>
          </a:p>
        </p:txBody>
      </p:sp>
      <p:pic>
        <p:nvPicPr>
          <p:cNvPr id="118788" name="Picture 1">
            <a:extLst>
              <a:ext uri="{FF2B5EF4-FFF2-40B4-BE49-F238E27FC236}">
                <a16:creationId xmlns:a16="http://schemas.microsoft.com/office/drawing/2014/main" id="{4EA0A590-4BF2-40A4-90AA-DDED5FDD9C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733800"/>
            <a:ext cx="33242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0FF7604-3984-4D79-B370-7AAB4D531194}"/>
              </a:ext>
            </a:extLst>
          </p:cNvPr>
          <p:cNvSpPr>
            <a:spLocks noGrp="1" noRot="1" noChangeArrowheads="1"/>
          </p:cNvSpPr>
          <p:nvPr>
            <p:ph type="title"/>
          </p:nvPr>
        </p:nvSpPr>
        <p:spPr>
          <a:xfrm>
            <a:off x="457200" y="274638"/>
            <a:ext cx="8229600" cy="944562"/>
          </a:xfrm>
        </p:spPr>
        <p:txBody>
          <a:bodyPr/>
          <a:lstStyle/>
          <a:p>
            <a:pPr eaLnBrk="1" hangingPunct="1">
              <a:defRPr/>
            </a:pPr>
            <a:r>
              <a:rPr lang="en-US" sz="3600" dirty="0">
                <a:solidFill>
                  <a:srgbClr val="FFFF00"/>
                </a:solidFill>
              </a:rPr>
              <a:t>.0544 Safety Inspection of Motorcycles</a:t>
            </a:r>
          </a:p>
        </p:txBody>
      </p:sp>
      <p:sp>
        <p:nvSpPr>
          <p:cNvPr id="211971" name="Rectangle 3">
            <a:extLst>
              <a:ext uri="{FF2B5EF4-FFF2-40B4-BE49-F238E27FC236}">
                <a16:creationId xmlns:a16="http://schemas.microsoft.com/office/drawing/2014/main" id="{0DCAEE95-B09A-472C-B041-0E74A6FCE10B}"/>
              </a:ext>
            </a:extLst>
          </p:cNvPr>
          <p:cNvSpPr>
            <a:spLocks noGrp="1" noChangeArrowheads="1"/>
          </p:cNvSpPr>
          <p:nvPr>
            <p:ph type="body" idx="1"/>
          </p:nvPr>
        </p:nvSpPr>
        <p:spPr>
          <a:xfrm>
            <a:off x="228600" y="1143000"/>
            <a:ext cx="8763000" cy="4983163"/>
          </a:xfrm>
        </p:spPr>
        <p:txBody>
          <a:bodyPr/>
          <a:lstStyle/>
          <a:p>
            <a:pPr eaLnBrk="1" hangingPunct="1">
              <a:buFont typeface="Wingdings" panose="05000000000000000000" pitchFamily="2" charset="2"/>
              <a:buNone/>
              <a:defRPr/>
            </a:pPr>
            <a:r>
              <a:rPr lang="en-US" sz="2400" dirty="0">
                <a:solidFill>
                  <a:srgbClr val="FFFF00"/>
                </a:solidFill>
              </a:rPr>
              <a:t>(</a:t>
            </a:r>
            <a:r>
              <a:rPr lang="en-US" sz="2800" dirty="0">
                <a:solidFill>
                  <a:srgbClr val="FFFF00"/>
                </a:solidFill>
              </a:rPr>
              <a:t>f) </a:t>
            </a:r>
            <a:r>
              <a:rPr lang="en-US" sz="2800" b="1" dirty="0">
                <a:solidFill>
                  <a:srgbClr val="FFFF00"/>
                </a:solidFill>
              </a:rPr>
              <a:t>A motorcycle </a:t>
            </a:r>
            <a:r>
              <a:rPr lang="en-US" sz="2800" b="1" dirty="0">
                <a:solidFill>
                  <a:srgbClr val="66FF33"/>
                </a:solidFill>
              </a:rPr>
              <a:t>horn</a:t>
            </a:r>
            <a:r>
              <a:rPr lang="en-US" sz="2800" b="1" dirty="0">
                <a:solidFill>
                  <a:srgbClr val="FFFF00"/>
                </a:solidFill>
              </a:rPr>
              <a:t> shall fail safety inspection if:</a:t>
            </a:r>
          </a:p>
          <a:p>
            <a:pPr eaLnBrk="1" hangingPunct="1">
              <a:buFont typeface="Wingdings" panose="05000000000000000000" pitchFamily="2" charset="2"/>
              <a:buNone/>
              <a:defRPr/>
            </a:pPr>
            <a:r>
              <a:rPr lang="en-US" dirty="0">
                <a:solidFill>
                  <a:srgbClr val="FFFF00"/>
                </a:solidFill>
              </a:rPr>
              <a:t>	</a:t>
            </a:r>
            <a:r>
              <a:rPr lang="en-US" sz="2400" dirty="0">
                <a:solidFill>
                  <a:srgbClr val="FFFF00"/>
                </a:solidFill>
              </a:rPr>
              <a:t>(1) The horn does not operate.</a:t>
            </a:r>
          </a:p>
          <a:p>
            <a:pPr eaLnBrk="1" hangingPunct="1">
              <a:buFont typeface="Wingdings" panose="05000000000000000000" pitchFamily="2" charset="2"/>
              <a:buNone/>
              <a:defRPr/>
            </a:pPr>
            <a:r>
              <a:rPr lang="en-US" sz="2400" dirty="0">
                <a:solidFill>
                  <a:srgbClr val="FFFF00"/>
                </a:solidFill>
              </a:rPr>
              <a:t>	(2) The sound emitted is not audible at </a:t>
            </a:r>
            <a:r>
              <a:rPr lang="en-US" sz="2400" b="1" u="sng" dirty="0">
                <a:solidFill>
                  <a:srgbClr val="66FF33"/>
                </a:solidFill>
              </a:rPr>
              <a:t>200 feet</a:t>
            </a:r>
            <a:r>
              <a:rPr lang="en-US" sz="2400" dirty="0">
                <a:solidFill>
                  <a:srgbClr val="FFFF00"/>
                </a:solidFill>
              </a:rPr>
              <a:t>.</a:t>
            </a:r>
          </a:p>
          <a:p>
            <a:pPr eaLnBrk="1" hangingPunct="1">
              <a:buFont typeface="Wingdings" panose="05000000000000000000" pitchFamily="2" charset="2"/>
              <a:buNone/>
              <a:defRPr/>
            </a:pPr>
            <a:r>
              <a:rPr lang="en-US" sz="2400" dirty="0">
                <a:solidFill>
                  <a:srgbClr val="FFFF00"/>
                </a:solidFill>
              </a:rPr>
              <a:t>	(3) The horn is not mounted.</a:t>
            </a:r>
          </a:p>
          <a:p>
            <a:pPr eaLnBrk="1" hangingPunct="1">
              <a:buFont typeface="Wingdings" panose="05000000000000000000" pitchFamily="2" charset="2"/>
              <a:buNone/>
              <a:defRPr/>
            </a:pPr>
            <a:r>
              <a:rPr lang="en-US" sz="2400" dirty="0">
                <a:solidFill>
                  <a:srgbClr val="FFFF00"/>
                </a:solidFill>
              </a:rPr>
              <a:t>	(4) The button is mounted so that it cannot be easily operated by the  </a:t>
            </a:r>
          </a:p>
          <a:p>
            <a:pPr eaLnBrk="1" hangingPunct="1">
              <a:buFont typeface="Wingdings" panose="05000000000000000000" pitchFamily="2" charset="2"/>
              <a:buNone/>
              <a:defRPr/>
            </a:pPr>
            <a:r>
              <a:rPr lang="en-US" sz="2400" dirty="0">
                <a:solidFill>
                  <a:srgbClr val="FFFF00"/>
                </a:solidFill>
              </a:rPr>
              <a:t>         driver.</a:t>
            </a:r>
          </a:p>
        </p:txBody>
      </p:sp>
      <p:pic>
        <p:nvPicPr>
          <p:cNvPr id="119812" name="Picture 4">
            <a:extLst>
              <a:ext uri="{FF2B5EF4-FFF2-40B4-BE49-F238E27FC236}">
                <a16:creationId xmlns:a16="http://schemas.microsoft.com/office/drawing/2014/main" id="{51D2C6EE-A944-4357-84AD-F52EA8991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355" y="4038600"/>
            <a:ext cx="35052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978A92A-701A-490F-A54B-E3F3F153163F}"/>
              </a:ext>
            </a:extLst>
          </p:cNvPr>
          <p:cNvSpPr>
            <a:spLocks noGrp="1" noRot="1" noChangeArrowheads="1"/>
          </p:cNvSpPr>
          <p:nvPr>
            <p:ph type="title"/>
          </p:nvPr>
        </p:nvSpPr>
        <p:spPr>
          <a:xfrm>
            <a:off x="457200" y="0"/>
            <a:ext cx="8229600" cy="914400"/>
          </a:xfrm>
        </p:spPr>
        <p:txBody>
          <a:bodyPr/>
          <a:lstStyle/>
          <a:p>
            <a:pPr eaLnBrk="1" hangingPunct="1">
              <a:defRPr/>
            </a:pPr>
            <a:r>
              <a:rPr lang="en-US" sz="3600" dirty="0">
                <a:solidFill>
                  <a:srgbClr val="FFFF00"/>
                </a:solidFill>
              </a:rPr>
              <a:t>.0544 Safety Inspection of Motorcycles</a:t>
            </a:r>
          </a:p>
        </p:txBody>
      </p:sp>
      <p:sp>
        <p:nvSpPr>
          <p:cNvPr id="217091" name="Rectangle 3">
            <a:extLst>
              <a:ext uri="{FF2B5EF4-FFF2-40B4-BE49-F238E27FC236}">
                <a16:creationId xmlns:a16="http://schemas.microsoft.com/office/drawing/2014/main" id="{05D848FD-ED44-49A9-9BF0-272DB03D0598}"/>
              </a:ext>
            </a:extLst>
          </p:cNvPr>
          <p:cNvSpPr>
            <a:spLocks noGrp="1" noChangeArrowheads="1"/>
          </p:cNvSpPr>
          <p:nvPr>
            <p:ph type="body" idx="1"/>
          </p:nvPr>
        </p:nvSpPr>
        <p:spPr>
          <a:xfrm>
            <a:off x="457200" y="914400"/>
            <a:ext cx="8553450" cy="5211763"/>
          </a:xfrm>
        </p:spPr>
        <p:txBody>
          <a:bodyPr/>
          <a:lstStyle/>
          <a:p>
            <a:pPr eaLnBrk="1" hangingPunct="1">
              <a:lnSpc>
                <a:spcPct val="90000"/>
              </a:lnSpc>
              <a:buFont typeface="Wingdings" panose="05000000000000000000" pitchFamily="2" charset="2"/>
              <a:buNone/>
              <a:defRPr/>
            </a:pPr>
            <a:r>
              <a:rPr lang="en-US" sz="2800" dirty="0">
                <a:solidFill>
                  <a:srgbClr val="FFFF00"/>
                </a:solidFill>
              </a:rPr>
              <a:t>(g) </a:t>
            </a:r>
            <a:r>
              <a:rPr lang="en-US" sz="2800" b="1" dirty="0">
                <a:solidFill>
                  <a:srgbClr val="FFFF00"/>
                </a:solidFill>
              </a:rPr>
              <a:t>Motorcycle </a:t>
            </a:r>
            <a:r>
              <a:rPr lang="en-US" sz="2800" b="1" dirty="0">
                <a:solidFill>
                  <a:srgbClr val="66FF33"/>
                </a:solidFill>
              </a:rPr>
              <a:t>tires</a:t>
            </a:r>
            <a:r>
              <a:rPr lang="en-US" sz="2800" b="1" dirty="0">
                <a:solidFill>
                  <a:srgbClr val="FFFF00"/>
                </a:solidFill>
              </a:rPr>
              <a:t> shall fail safety inspection if:</a:t>
            </a:r>
          </a:p>
          <a:p>
            <a:pPr eaLnBrk="1" hangingPunct="1">
              <a:lnSpc>
                <a:spcPct val="90000"/>
              </a:lnSpc>
              <a:buFont typeface="Wingdings" panose="05000000000000000000" pitchFamily="2" charset="2"/>
              <a:buNone/>
              <a:defRPr/>
            </a:pPr>
            <a:r>
              <a:rPr lang="en-US" sz="2800" dirty="0">
                <a:solidFill>
                  <a:srgbClr val="FFFF00"/>
                </a:solidFill>
              </a:rPr>
              <a:t>	</a:t>
            </a:r>
            <a:r>
              <a:rPr lang="en-US" sz="2400" dirty="0">
                <a:solidFill>
                  <a:srgbClr val="FFFF00"/>
                </a:solidFill>
              </a:rPr>
              <a:t>(1) There is less than </a:t>
            </a:r>
            <a:r>
              <a:rPr lang="en-US" sz="2400" b="1" dirty="0">
                <a:solidFill>
                  <a:srgbClr val="FFFF00"/>
                </a:solidFill>
              </a:rPr>
              <a:t>2/32 inch </a:t>
            </a:r>
            <a:r>
              <a:rPr lang="en-US" sz="2400" dirty="0">
                <a:solidFill>
                  <a:srgbClr val="FFFF00"/>
                </a:solidFill>
              </a:rPr>
              <a:t>of tread at two or more  </a:t>
            </a:r>
          </a:p>
          <a:p>
            <a:pPr eaLnBrk="1" hangingPunct="1">
              <a:lnSpc>
                <a:spcPct val="90000"/>
              </a:lnSpc>
              <a:buFont typeface="Wingdings" panose="05000000000000000000" pitchFamily="2" charset="2"/>
              <a:buNone/>
              <a:defRPr/>
            </a:pPr>
            <a:r>
              <a:rPr lang="en-US" sz="2400" dirty="0">
                <a:solidFill>
                  <a:srgbClr val="FFFF00"/>
                </a:solidFill>
              </a:rPr>
              <a:t>          locations around the circumference of the tire in two adjacent    </a:t>
            </a:r>
          </a:p>
          <a:p>
            <a:pPr eaLnBrk="1" hangingPunct="1">
              <a:lnSpc>
                <a:spcPct val="90000"/>
              </a:lnSpc>
              <a:buFont typeface="Wingdings" panose="05000000000000000000" pitchFamily="2" charset="2"/>
              <a:buNone/>
              <a:defRPr/>
            </a:pPr>
            <a:r>
              <a:rPr lang="en-US" sz="2400" dirty="0">
                <a:solidFill>
                  <a:srgbClr val="FFFF00"/>
                </a:solidFill>
              </a:rPr>
              <a:t>          major tread grooves, or if the tread wear indicators are in  </a:t>
            </a:r>
          </a:p>
          <a:p>
            <a:pPr eaLnBrk="1" hangingPunct="1">
              <a:lnSpc>
                <a:spcPct val="90000"/>
              </a:lnSpc>
              <a:buFont typeface="Wingdings" panose="05000000000000000000" pitchFamily="2" charset="2"/>
              <a:buNone/>
              <a:defRPr/>
            </a:pPr>
            <a:r>
              <a:rPr lang="en-US" sz="2400" dirty="0">
                <a:solidFill>
                  <a:srgbClr val="FFFF00"/>
                </a:solidFill>
              </a:rPr>
              <a:t>          contact with the roadway at two or more locations around the  </a:t>
            </a:r>
          </a:p>
          <a:p>
            <a:pPr eaLnBrk="1" hangingPunct="1">
              <a:lnSpc>
                <a:spcPct val="90000"/>
              </a:lnSpc>
              <a:buFont typeface="Wingdings" panose="05000000000000000000" pitchFamily="2" charset="2"/>
              <a:buNone/>
              <a:defRPr/>
            </a:pPr>
            <a:r>
              <a:rPr lang="en-US" sz="2400" dirty="0">
                <a:solidFill>
                  <a:srgbClr val="FFFF00"/>
                </a:solidFill>
              </a:rPr>
              <a:t>          circumference of the tire.</a:t>
            </a:r>
          </a:p>
          <a:p>
            <a:pPr eaLnBrk="1" hangingPunct="1">
              <a:lnSpc>
                <a:spcPct val="90000"/>
              </a:lnSpc>
              <a:buFont typeface="Wingdings" panose="05000000000000000000" pitchFamily="2" charset="2"/>
              <a:buNone/>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	(2) Cords are exposed at any location on the tire.</a:t>
            </a:r>
          </a:p>
          <a:p>
            <a:pPr eaLnBrk="1" hangingPunct="1">
              <a:lnSpc>
                <a:spcPct val="90000"/>
              </a:lnSpc>
              <a:buFont typeface="Wingdings" panose="05000000000000000000" pitchFamily="2" charset="2"/>
              <a:buNone/>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	(3) Sidewall is cut, bulging, damaged or is cracked due to dry rotting</a:t>
            </a:r>
          </a:p>
          <a:p>
            <a:pPr eaLnBrk="1" hangingPunct="1">
              <a:lnSpc>
                <a:spcPct val="90000"/>
              </a:lnSpc>
              <a:buFont typeface="Wingdings" panose="05000000000000000000" pitchFamily="2" charset="2"/>
              <a:buNone/>
              <a:defRPr/>
            </a:pPr>
            <a:r>
              <a:rPr lang="en-US" sz="2400" dirty="0">
                <a:solidFill>
                  <a:srgbClr val="FFFF00"/>
                </a:solidFill>
              </a:rPr>
              <a:t>          </a:t>
            </a:r>
          </a:p>
        </p:txBody>
      </p:sp>
      <p:pic>
        <p:nvPicPr>
          <p:cNvPr id="120836" name="Picture 4">
            <a:extLst>
              <a:ext uri="{FF2B5EF4-FFF2-40B4-BE49-F238E27FC236}">
                <a16:creationId xmlns:a16="http://schemas.microsoft.com/office/drawing/2014/main" id="{8C4AAA0A-FE1E-46D4-BD59-612B86D0E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4564604"/>
            <a:ext cx="2590800" cy="222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7" name="Picture 5">
            <a:extLst>
              <a:ext uri="{FF2B5EF4-FFF2-40B4-BE49-F238E27FC236}">
                <a16:creationId xmlns:a16="http://schemas.microsoft.com/office/drawing/2014/main" id="{431FF125-2A9F-4658-A296-134F79C17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552950"/>
            <a:ext cx="2333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8" name="Picture 6">
            <a:extLst>
              <a:ext uri="{FF2B5EF4-FFF2-40B4-BE49-F238E27FC236}">
                <a16:creationId xmlns:a16="http://schemas.microsoft.com/office/drawing/2014/main" id="{3956864B-229E-4528-B171-97D06BC72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24375"/>
            <a:ext cx="276225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8576C749-9D90-41C1-833B-26B4225143E0}"/>
              </a:ext>
            </a:extLst>
          </p:cNvPr>
          <p:cNvSpPr>
            <a:spLocks noGrp="1" noRot="1" noChangeArrowheads="1"/>
          </p:cNvSpPr>
          <p:nvPr>
            <p:ph type="title"/>
          </p:nvPr>
        </p:nvSpPr>
        <p:spPr>
          <a:xfrm>
            <a:off x="457200" y="274638"/>
            <a:ext cx="8229600" cy="868362"/>
          </a:xfrm>
        </p:spPr>
        <p:txBody>
          <a:bodyPr/>
          <a:lstStyle/>
          <a:p>
            <a:pPr eaLnBrk="1" hangingPunct="1">
              <a:defRPr/>
            </a:pPr>
            <a:r>
              <a:rPr lang="en-US" sz="3600" dirty="0">
                <a:solidFill>
                  <a:srgbClr val="FFFF00"/>
                </a:solidFill>
              </a:rPr>
              <a:t>.0544 Safety Inspection of Motorcycles</a:t>
            </a:r>
          </a:p>
        </p:txBody>
      </p:sp>
      <p:sp>
        <p:nvSpPr>
          <p:cNvPr id="218115" name="Rectangle 3">
            <a:extLst>
              <a:ext uri="{FF2B5EF4-FFF2-40B4-BE49-F238E27FC236}">
                <a16:creationId xmlns:a16="http://schemas.microsoft.com/office/drawing/2014/main" id="{E9E7A4CA-DB5F-483A-8FB9-1B4AF8FE9B10}"/>
              </a:ext>
            </a:extLst>
          </p:cNvPr>
          <p:cNvSpPr>
            <a:spLocks noGrp="1" noChangeArrowheads="1"/>
          </p:cNvSpPr>
          <p:nvPr>
            <p:ph type="body" idx="1"/>
          </p:nvPr>
        </p:nvSpPr>
        <p:spPr>
          <a:xfrm>
            <a:off x="457200" y="1219200"/>
            <a:ext cx="8229600" cy="5257800"/>
          </a:xfrm>
        </p:spPr>
        <p:txBody>
          <a:bodyPr/>
          <a:lstStyle/>
          <a:p>
            <a:pPr eaLnBrk="1" hangingPunct="1">
              <a:buFont typeface="Wingdings" panose="05000000000000000000" pitchFamily="2" charset="2"/>
              <a:buNone/>
              <a:defRPr/>
            </a:pPr>
            <a:r>
              <a:rPr lang="en-US" sz="2800" dirty="0">
                <a:solidFill>
                  <a:srgbClr val="FFFF00"/>
                </a:solidFill>
              </a:rPr>
              <a:t>(h) </a:t>
            </a:r>
            <a:r>
              <a:rPr lang="en-US" sz="2800" b="1" dirty="0">
                <a:solidFill>
                  <a:srgbClr val="FFFF00"/>
                </a:solidFill>
              </a:rPr>
              <a:t>Motorcycle </a:t>
            </a:r>
            <a:r>
              <a:rPr lang="en-US" sz="2800" b="1" dirty="0">
                <a:solidFill>
                  <a:srgbClr val="66FF33"/>
                </a:solidFill>
              </a:rPr>
              <a:t>rear view mirror</a:t>
            </a:r>
            <a:r>
              <a:rPr lang="en-US" sz="2800" b="1" dirty="0">
                <a:solidFill>
                  <a:srgbClr val="FFFF00"/>
                </a:solidFill>
              </a:rPr>
              <a:t> shall fail safety inspection if:</a:t>
            </a:r>
          </a:p>
          <a:p>
            <a:pPr eaLnBrk="1" hangingPunct="1">
              <a:buFont typeface="Wingdings" panose="05000000000000000000" pitchFamily="2" charset="2"/>
              <a:buNone/>
              <a:defRPr/>
            </a:pPr>
            <a:r>
              <a:rPr lang="en-US" dirty="0">
                <a:solidFill>
                  <a:srgbClr val="FFFF00"/>
                </a:solidFill>
              </a:rPr>
              <a:t>	</a:t>
            </a:r>
            <a:r>
              <a:rPr lang="en-US" sz="2400" dirty="0">
                <a:solidFill>
                  <a:srgbClr val="FFFF00"/>
                </a:solidFill>
              </a:rPr>
              <a:t>(1) The mirror is missing, broken or cracked.</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(2) The mirror is not mounted.</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(3) The mirror will not hold a setting while the vehicle is in </a:t>
            </a:r>
          </a:p>
          <a:p>
            <a:pPr eaLnBrk="1" hangingPunct="1">
              <a:buFont typeface="Wingdings" panose="05000000000000000000" pitchFamily="2" charset="2"/>
              <a:buNone/>
              <a:defRPr/>
            </a:pPr>
            <a:r>
              <a:rPr lang="en-US" sz="2400" dirty="0">
                <a:solidFill>
                  <a:srgbClr val="FFFF00"/>
                </a:solidFill>
              </a:rPr>
              <a:t>          operation.</a:t>
            </a:r>
          </a:p>
          <a:p>
            <a:pPr eaLnBrk="1" hangingPunct="1">
              <a:buFont typeface="Wingdings" panose="05000000000000000000" pitchFamily="2" charset="2"/>
              <a:buNone/>
              <a:defRPr/>
            </a:pPr>
            <a:endParaRPr lang="en-US" dirty="0">
              <a:solidFill>
                <a:srgbClr val="FFFF00"/>
              </a:solidFill>
            </a:endParaRPr>
          </a:p>
          <a:p>
            <a:pPr marL="0" indent="0" eaLnBrk="1" hangingPunct="1">
              <a:buClr>
                <a:srgbClr val="66FF33"/>
              </a:buClr>
              <a:buNone/>
              <a:defRPr/>
            </a:pPr>
            <a:r>
              <a:rPr lang="en-US" sz="2400" b="1" dirty="0">
                <a:solidFill>
                  <a:srgbClr val="66FF33"/>
                </a:solidFill>
              </a:rPr>
              <a:t>Only one mirror is required.</a:t>
            </a:r>
          </a:p>
          <a:p>
            <a:pPr marL="0" indent="0" eaLnBrk="1" hangingPunct="1">
              <a:buClr>
                <a:srgbClr val="66FF33"/>
              </a:buClr>
              <a:buFont typeface="Wingdings" panose="05000000000000000000" pitchFamily="2" charset="2"/>
              <a:buNone/>
              <a:defRPr/>
            </a:pPr>
            <a:r>
              <a:rPr lang="en-US" sz="2400" b="1" dirty="0">
                <a:solidFill>
                  <a:srgbClr val="66FF33"/>
                </a:solidFill>
              </a:rPr>
              <a:t>(There is no requirement on which </a:t>
            </a:r>
          </a:p>
          <a:p>
            <a:pPr marL="0" indent="0" eaLnBrk="1" hangingPunct="1">
              <a:buClr>
                <a:srgbClr val="66FF33"/>
              </a:buClr>
              <a:buFont typeface="Wingdings" panose="05000000000000000000" pitchFamily="2" charset="2"/>
              <a:buNone/>
              <a:defRPr/>
            </a:pPr>
            <a:r>
              <a:rPr lang="en-US" sz="2400" b="1" dirty="0">
                <a:solidFill>
                  <a:srgbClr val="66FF33"/>
                </a:solidFill>
              </a:rPr>
              <a:t>   side it is located.)</a:t>
            </a:r>
          </a:p>
        </p:txBody>
      </p:sp>
      <p:pic>
        <p:nvPicPr>
          <p:cNvPr id="121860" name="Picture 4">
            <a:extLst>
              <a:ext uri="{FF2B5EF4-FFF2-40B4-BE49-F238E27FC236}">
                <a16:creationId xmlns:a16="http://schemas.microsoft.com/office/drawing/2014/main" id="{C8F4D8B3-6DA7-4279-AD19-322AC567C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91000"/>
            <a:ext cx="3749675" cy="255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02790001-F2C5-47D6-9F90-7E8AE4AB0A89}"/>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9139" name="Rectangle 3">
            <a:extLst>
              <a:ext uri="{FF2B5EF4-FFF2-40B4-BE49-F238E27FC236}">
                <a16:creationId xmlns:a16="http://schemas.microsoft.com/office/drawing/2014/main" id="{0C3319ED-0CD1-4A2E-AE10-D719EA58FAB6}"/>
              </a:ext>
            </a:extLst>
          </p:cNvPr>
          <p:cNvSpPr>
            <a:spLocks noGrp="1" noChangeArrowheads="1"/>
          </p:cNvSpPr>
          <p:nvPr>
            <p:ph type="body" idx="1"/>
          </p:nvPr>
        </p:nvSpPr>
        <p:spPr>
          <a:xfrm>
            <a:off x="457200" y="1600200"/>
            <a:ext cx="8458200" cy="4525963"/>
          </a:xfrm>
        </p:spPr>
        <p:txBody>
          <a:bodyPr/>
          <a:lstStyle/>
          <a:p>
            <a:pPr eaLnBrk="1" hangingPunct="1">
              <a:lnSpc>
                <a:spcPct val="90000"/>
              </a:lnSpc>
              <a:buFont typeface="Wingdings" panose="05000000000000000000" pitchFamily="2" charset="2"/>
              <a:buNone/>
              <a:defRPr/>
            </a:pPr>
            <a:r>
              <a:rPr lang="en-US" sz="2800" dirty="0">
                <a:solidFill>
                  <a:srgbClr val="FFFF00"/>
                </a:solidFill>
              </a:rPr>
              <a:t>(i) </a:t>
            </a:r>
            <a:r>
              <a:rPr lang="en-US" sz="2800" b="1" dirty="0">
                <a:solidFill>
                  <a:srgbClr val="FFFF00"/>
                </a:solidFill>
              </a:rPr>
              <a:t>A motorcycle </a:t>
            </a:r>
            <a:r>
              <a:rPr lang="en-US" sz="2800" b="1" dirty="0">
                <a:solidFill>
                  <a:srgbClr val="66FF33"/>
                </a:solidFill>
              </a:rPr>
              <a:t>exhaust</a:t>
            </a:r>
            <a:r>
              <a:rPr lang="en-US" sz="2800" b="1" dirty="0">
                <a:solidFill>
                  <a:srgbClr val="FFFF00"/>
                </a:solidFill>
              </a:rPr>
              <a:t> shall fail safety inspection if:</a:t>
            </a:r>
          </a:p>
          <a:p>
            <a:pPr eaLnBrk="1" hangingPunct="1">
              <a:lnSpc>
                <a:spcPct val="90000"/>
              </a:lnSpc>
              <a:buFont typeface="Wingdings" panose="05000000000000000000" pitchFamily="2" charset="2"/>
              <a:buNone/>
              <a:defRPr/>
            </a:pPr>
            <a:r>
              <a:rPr lang="en-US" sz="1000" dirty="0">
                <a:solidFill>
                  <a:srgbClr val="FFFF00"/>
                </a:solidFill>
              </a:rPr>
              <a:t>	</a:t>
            </a:r>
          </a:p>
          <a:p>
            <a:pPr eaLnBrk="1" hangingPunct="1">
              <a:lnSpc>
                <a:spcPct val="90000"/>
              </a:lnSpc>
              <a:buFont typeface="Wingdings" panose="05000000000000000000" pitchFamily="2" charset="2"/>
              <a:buNone/>
              <a:defRPr/>
            </a:pPr>
            <a:r>
              <a:rPr lang="en-US" sz="2800" dirty="0">
                <a:solidFill>
                  <a:srgbClr val="FFFF00"/>
                </a:solidFill>
              </a:rPr>
              <a:t>    </a:t>
            </a:r>
            <a:r>
              <a:rPr lang="en-US" sz="2400" dirty="0">
                <a:solidFill>
                  <a:srgbClr val="FFFF00"/>
                </a:solidFill>
              </a:rPr>
              <a:t>(1) The motorcycle has no muffler.</a:t>
            </a:r>
          </a:p>
          <a:p>
            <a:pPr eaLnBrk="1" hangingPunct="1">
              <a:lnSpc>
                <a:spcPct val="90000"/>
              </a:lnSpc>
              <a:buFont typeface="Wingdings" panose="05000000000000000000" pitchFamily="2" charset="2"/>
              <a:buNone/>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	</a:t>
            </a:r>
            <a:r>
              <a:rPr lang="en-US" sz="2400" dirty="0">
                <a:solidFill>
                  <a:srgbClr val="FFFF00"/>
                </a:solidFill>
              </a:rPr>
              <a:t>(2) The muffler, exhaust, or tailpipe have holes, leaking joints,  </a:t>
            </a:r>
          </a:p>
          <a:p>
            <a:pPr eaLnBrk="1" hangingPunct="1">
              <a:lnSpc>
                <a:spcPct val="90000"/>
              </a:lnSpc>
              <a:buFont typeface="Wingdings" panose="05000000000000000000" pitchFamily="2" charset="2"/>
              <a:buNone/>
              <a:defRPr/>
            </a:pPr>
            <a:r>
              <a:rPr lang="en-US" sz="2400" dirty="0">
                <a:solidFill>
                  <a:srgbClr val="FFFF00"/>
                </a:solidFill>
              </a:rPr>
              <a:t>          seams or patches.</a:t>
            </a:r>
          </a:p>
          <a:p>
            <a:pPr eaLnBrk="1" hangingPunct="1">
              <a:lnSpc>
                <a:spcPct val="90000"/>
              </a:lnSpc>
              <a:buFont typeface="Wingdings" panose="05000000000000000000" pitchFamily="2" charset="2"/>
              <a:buNone/>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	(3) The tailpipe end is pinched.</a:t>
            </a:r>
          </a:p>
          <a:p>
            <a:pPr eaLnBrk="1" hangingPunct="1">
              <a:lnSpc>
                <a:spcPct val="90000"/>
              </a:lnSpc>
              <a:buFont typeface="Wingdings" panose="05000000000000000000" pitchFamily="2" charset="2"/>
              <a:buNone/>
              <a:defRPr/>
            </a:pPr>
            <a:r>
              <a:rPr lang="en-US" sz="2800" b="1" dirty="0">
                <a:solidFill>
                  <a:srgbClr val="FFFF00"/>
                </a:solidFill>
              </a:rPr>
              <a:t>	</a:t>
            </a:r>
            <a:endParaRPr lang="en-US" sz="2800" b="1" u="sng" dirty="0">
              <a:solidFill>
                <a:srgbClr val="FFFF00"/>
              </a:solidFill>
            </a:endParaRPr>
          </a:p>
        </p:txBody>
      </p:sp>
      <p:pic>
        <p:nvPicPr>
          <p:cNvPr id="122884" name="Picture 1">
            <a:extLst>
              <a:ext uri="{FF2B5EF4-FFF2-40B4-BE49-F238E27FC236}">
                <a16:creationId xmlns:a16="http://schemas.microsoft.com/office/drawing/2014/main" id="{EF55C9BD-27F7-44E7-A19B-3C1B359FF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419600"/>
            <a:ext cx="4648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Box 2">
            <a:extLst>
              <a:ext uri="{FF2B5EF4-FFF2-40B4-BE49-F238E27FC236}">
                <a16:creationId xmlns:a16="http://schemas.microsoft.com/office/drawing/2014/main" id="{776CCC35-F494-4A0F-BFDD-D5CB54AF9E0C}"/>
              </a:ext>
            </a:extLst>
          </p:cNvPr>
          <p:cNvSpPr txBox="1">
            <a:spLocks noChangeArrowheads="1"/>
          </p:cNvSpPr>
          <p:nvPr/>
        </p:nvSpPr>
        <p:spPr bwMode="auto">
          <a:xfrm>
            <a:off x="5562600" y="5085556"/>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1800">
                <a:solidFill>
                  <a:srgbClr val="FFFF00"/>
                </a:solidFill>
                <a:latin typeface="Arial" panose="020B0604020202020204" pitchFamily="34" charset="0"/>
              </a:rPr>
              <a:t>Straight Pipes (no muffler)</a:t>
            </a:r>
          </a:p>
        </p:txBody>
      </p:sp>
      <p:cxnSp>
        <p:nvCxnSpPr>
          <p:cNvPr id="122886" name="Straight Arrow Connector 4">
            <a:extLst>
              <a:ext uri="{FF2B5EF4-FFF2-40B4-BE49-F238E27FC236}">
                <a16:creationId xmlns:a16="http://schemas.microsoft.com/office/drawing/2014/main" id="{BEDF26FB-DF7C-4C0A-9C5C-18EB6D82FC60}"/>
              </a:ext>
            </a:extLst>
          </p:cNvPr>
          <p:cNvCxnSpPr>
            <a:cxnSpLocks noChangeShapeType="1"/>
          </p:cNvCxnSpPr>
          <p:nvPr/>
        </p:nvCxnSpPr>
        <p:spPr bwMode="auto">
          <a:xfrm flipH="1">
            <a:off x="4686300" y="5408613"/>
            <a:ext cx="1066800" cy="219075"/>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5EF252BA-3246-4B11-8684-B6128422A0E6}"/>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9139" name="Rectangle 3">
            <a:extLst>
              <a:ext uri="{FF2B5EF4-FFF2-40B4-BE49-F238E27FC236}">
                <a16:creationId xmlns:a16="http://schemas.microsoft.com/office/drawing/2014/main" id="{64E1BD1B-8D48-41FF-AE49-DCD17E527007}"/>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sz="2800" b="1" dirty="0">
                <a:solidFill>
                  <a:srgbClr val="FFFF00"/>
                </a:solidFill>
              </a:rPr>
              <a:t>A motorcycle </a:t>
            </a:r>
            <a:r>
              <a:rPr lang="en-US" sz="2800" b="1" dirty="0">
                <a:solidFill>
                  <a:srgbClr val="66FF33"/>
                </a:solidFill>
              </a:rPr>
              <a:t>exhaust </a:t>
            </a:r>
            <a:r>
              <a:rPr lang="en-US" sz="2800" b="1" dirty="0">
                <a:solidFill>
                  <a:srgbClr val="FFFF00"/>
                </a:solidFill>
              </a:rPr>
              <a:t>fails if: </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Font typeface="Wingdings" panose="05000000000000000000" pitchFamily="2" charset="2"/>
              <a:buNone/>
              <a:defRPr/>
            </a:pPr>
            <a:r>
              <a:rPr lang="en-US" sz="2400" b="1" dirty="0">
                <a:solidFill>
                  <a:srgbClr val="FFFF00"/>
                </a:solidFill>
              </a:rPr>
              <a:t>	</a:t>
            </a:r>
            <a:r>
              <a:rPr lang="en-US" sz="2400" dirty="0">
                <a:solidFill>
                  <a:srgbClr val="FFFF00"/>
                </a:solidFill>
              </a:rPr>
              <a:t>(4) The exhaust system is equipped with a muffler cut-out or  </a:t>
            </a:r>
          </a:p>
          <a:p>
            <a:pPr eaLnBrk="1" hangingPunct="1">
              <a:lnSpc>
                <a:spcPct val="90000"/>
              </a:lnSpc>
              <a:buFont typeface="Wingdings" panose="05000000000000000000" pitchFamily="2" charset="2"/>
              <a:buNone/>
              <a:defRPr/>
            </a:pPr>
            <a:r>
              <a:rPr lang="en-US" sz="2400" dirty="0">
                <a:solidFill>
                  <a:srgbClr val="FFFF00"/>
                </a:solidFill>
              </a:rPr>
              <a:t>          bypass.</a:t>
            </a:r>
          </a:p>
          <a:p>
            <a:pPr eaLnBrk="1" hangingPunct="1">
              <a:lnSpc>
                <a:spcPct val="90000"/>
              </a:lnSpc>
              <a:buFont typeface="Wingdings" panose="05000000000000000000" pitchFamily="2" charset="2"/>
              <a:buNone/>
              <a:defRPr/>
            </a:pPr>
            <a:endParaRPr lang="en-US" sz="2800" b="1" dirty="0">
              <a:solidFill>
                <a:srgbClr val="FFFF00"/>
              </a:solidFill>
            </a:endParaRPr>
          </a:p>
          <a:p>
            <a:pPr eaLnBrk="1" hangingPunct="1">
              <a:lnSpc>
                <a:spcPct val="90000"/>
              </a:lnSpc>
              <a:buFont typeface="Wingdings" panose="05000000000000000000" pitchFamily="2" charset="2"/>
              <a:buNone/>
              <a:defRPr/>
            </a:pPr>
            <a:endParaRPr lang="en-US" sz="2800" b="1" dirty="0">
              <a:solidFill>
                <a:srgbClr val="FFFF00"/>
              </a:solidFill>
            </a:endParaRPr>
          </a:p>
          <a:p>
            <a:pPr eaLnBrk="1" hangingPunct="1">
              <a:lnSpc>
                <a:spcPct val="90000"/>
              </a:lnSpc>
              <a:buFont typeface="Wingdings" panose="05000000000000000000" pitchFamily="2" charset="2"/>
              <a:buNone/>
              <a:defRPr/>
            </a:pPr>
            <a:endParaRPr lang="en-US" sz="2800" b="1" dirty="0">
              <a:solidFill>
                <a:srgbClr val="FFFF00"/>
              </a:solidFill>
            </a:endParaRPr>
          </a:p>
        </p:txBody>
      </p:sp>
      <p:pic>
        <p:nvPicPr>
          <p:cNvPr id="123908" name="Picture 1">
            <a:extLst>
              <a:ext uri="{FF2B5EF4-FFF2-40B4-BE49-F238E27FC236}">
                <a16:creationId xmlns:a16="http://schemas.microsoft.com/office/drawing/2014/main" id="{20F73F1F-D9FE-4FD1-B1A7-D83991EC07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2488" y="3276600"/>
            <a:ext cx="34909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a:extLst>
              <a:ext uri="{FF2B5EF4-FFF2-40B4-BE49-F238E27FC236}">
                <a16:creationId xmlns:a16="http://schemas.microsoft.com/office/drawing/2014/main" id="{3B90FB10-BC8A-4F5A-8EC9-342878DC15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0713" y="3276600"/>
            <a:ext cx="3943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EA569BA-2438-4425-AF52-D77E38311757}"/>
              </a:ext>
            </a:extLst>
          </p:cNvPr>
          <p:cNvSpPr>
            <a:spLocks noGrp="1" noRot="1" noChangeArrowheads="1"/>
          </p:cNvSpPr>
          <p:nvPr>
            <p:ph type="title"/>
          </p:nvPr>
        </p:nvSpPr>
        <p:spPr/>
        <p:txBody>
          <a:bodyPr/>
          <a:lstStyle/>
          <a:p>
            <a:pPr eaLnBrk="1" hangingPunct="1">
              <a:defRPr/>
            </a:pPr>
            <a:r>
              <a:rPr lang="en-US" sz="3600" dirty="0">
                <a:solidFill>
                  <a:srgbClr val="FFFF00"/>
                </a:solidFill>
              </a:rPr>
              <a:t>.0544 Safety Inspection of Motorcycles</a:t>
            </a:r>
          </a:p>
        </p:txBody>
      </p:sp>
      <p:sp>
        <p:nvSpPr>
          <p:cNvPr id="219139" name="Rectangle 3">
            <a:extLst>
              <a:ext uri="{FF2B5EF4-FFF2-40B4-BE49-F238E27FC236}">
                <a16:creationId xmlns:a16="http://schemas.microsoft.com/office/drawing/2014/main" id="{6A7F0AD1-DF1F-4168-8D34-7177748DAD47}"/>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defRPr/>
            </a:pPr>
            <a:r>
              <a:rPr lang="en-US" sz="2800" b="1" dirty="0">
                <a:solidFill>
                  <a:srgbClr val="FFFF00"/>
                </a:solidFill>
              </a:rPr>
              <a:t>A motorcycle exhaust fails if: </a:t>
            </a:r>
            <a:r>
              <a:rPr lang="en-US" sz="2800" dirty="0">
                <a:solidFill>
                  <a:srgbClr val="FFFF00"/>
                </a:solidFill>
              </a:rPr>
              <a:t>	</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(5) </a:t>
            </a:r>
            <a:r>
              <a:rPr lang="en-US" sz="2800" u="sng" dirty="0">
                <a:solidFill>
                  <a:srgbClr val="FFFF00"/>
                </a:solidFill>
              </a:rPr>
              <a:t>The muffler baffles have been removed or damaged to  create a straight pipe.</a:t>
            </a:r>
          </a:p>
        </p:txBody>
      </p:sp>
      <p:pic>
        <p:nvPicPr>
          <p:cNvPr id="124932" name="Picture 2">
            <a:extLst>
              <a:ext uri="{FF2B5EF4-FFF2-40B4-BE49-F238E27FC236}">
                <a16:creationId xmlns:a16="http://schemas.microsoft.com/office/drawing/2014/main" id="{94A3A177-1654-41EE-9A0A-6EADEDBD5B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4762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3">
            <a:extLst>
              <a:ext uri="{FF2B5EF4-FFF2-40B4-BE49-F238E27FC236}">
                <a16:creationId xmlns:a16="http://schemas.microsoft.com/office/drawing/2014/main" id="{02456575-12DE-4E40-A3F3-3A06D94060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76600"/>
            <a:ext cx="276066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4">
            <a:extLst>
              <a:ext uri="{FF2B5EF4-FFF2-40B4-BE49-F238E27FC236}">
                <a16:creationId xmlns:a16="http://schemas.microsoft.com/office/drawing/2014/main" id="{4274308C-4A32-47A7-9A8F-8D910544B2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440238"/>
            <a:ext cx="24669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68035FB8-C13A-4FDB-8673-E4BD8B5EAAE1}"/>
              </a:ext>
            </a:extLst>
          </p:cNvPr>
          <p:cNvSpPr>
            <a:spLocks noGrp="1" noRot="1" noChangeArrowheads="1"/>
          </p:cNvSpPr>
          <p:nvPr>
            <p:ph type="title"/>
          </p:nvPr>
        </p:nvSpPr>
        <p:spPr>
          <a:xfrm>
            <a:off x="457200" y="274638"/>
            <a:ext cx="8229600" cy="944562"/>
          </a:xfrm>
        </p:spPr>
        <p:txBody>
          <a:bodyPr/>
          <a:lstStyle/>
          <a:p>
            <a:pPr eaLnBrk="1" hangingPunct="1">
              <a:defRPr/>
            </a:pPr>
            <a:r>
              <a:rPr lang="en-US" sz="3600" dirty="0">
                <a:solidFill>
                  <a:srgbClr val="FFFF00"/>
                </a:solidFill>
              </a:rPr>
              <a:t>.0544 Safety Inspection of Motorcycles</a:t>
            </a:r>
          </a:p>
        </p:txBody>
      </p:sp>
      <p:sp>
        <p:nvSpPr>
          <p:cNvPr id="220163" name="Rectangle 3">
            <a:extLst>
              <a:ext uri="{FF2B5EF4-FFF2-40B4-BE49-F238E27FC236}">
                <a16:creationId xmlns:a16="http://schemas.microsoft.com/office/drawing/2014/main" id="{F7EA854F-06F5-4408-BB56-0A835F0E4CD2}"/>
              </a:ext>
            </a:extLst>
          </p:cNvPr>
          <p:cNvSpPr>
            <a:spLocks noGrp="1" noChangeArrowheads="1"/>
          </p:cNvSpPr>
          <p:nvPr>
            <p:ph type="body" idx="1"/>
          </p:nvPr>
        </p:nvSpPr>
        <p:spPr>
          <a:xfrm>
            <a:off x="457200" y="1143000"/>
            <a:ext cx="8229600" cy="5572125"/>
          </a:xfrm>
        </p:spPr>
        <p:txBody>
          <a:bodyPr/>
          <a:lstStyle/>
          <a:p>
            <a:pPr eaLnBrk="1" hangingPunct="1">
              <a:buFont typeface="Wingdings" panose="05000000000000000000" pitchFamily="2" charset="2"/>
              <a:buNone/>
              <a:defRPr/>
            </a:pPr>
            <a:r>
              <a:rPr lang="en-US" sz="2800" dirty="0">
                <a:solidFill>
                  <a:srgbClr val="FFFF00"/>
                </a:solidFill>
              </a:rPr>
              <a:t>(j) </a:t>
            </a:r>
            <a:r>
              <a:rPr lang="en-US" sz="2800" b="1" dirty="0">
                <a:solidFill>
                  <a:srgbClr val="FFFF00"/>
                </a:solidFill>
              </a:rPr>
              <a:t>A motorcycle </a:t>
            </a:r>
            <a:r>
              <a:rPr lang="en-US" sz="2800" b="1" dirty="0">
                <a:solidFill>
                  <a:srgbClr val="66FF33"/>
                </a:solidFill>
              </a:rPr>
              <a:t>steering mechanism</a:t>
            </a:r>
            <a:r>
              <a:rPr lang="en-US" sz="2800" b="1" dirty="0">
                <a:solidFill>
                  <a:srgbClr val="FFFF00"/>
                </a:solidFill>
              </a:rPr>
              <a:t> shall  fail safety inspection if:</a:t>
            </a:r>
          </a:p>
          <a:p>
            <a:pPr eaLnBrk="1" hangingPunct="1">
              <a:buFont typeface="Wingdings" panose="05000000000000000000" pitchFamily="2" charset="2"/>
              <a:buNone/>
              <a:defRPr/>
            </a:pPr>
            <a:r>
              <a:rPr lang="en-US" dirty="0">
                <a:solidFill>
                  <a:srgbClr val="FFFF00"/>
                </a:solidFill>
              </a:rPr>
              <a:t>	</a:t>
            </a:r>
            <a:r>
              <a:rPr lang="en-US" sz="2400" dirty="0">
                <a:solidFill>
                  <a:srgbClr val="FFFF00"/>
                </a:solidFill>
              </a:rPr>
              <a:t>(1) Front shocks are sagging or broken.</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	(2) Front end assembly is loose, bent, or there are damaged or    </a:t>
            </a:r>
          </a:p>
          <a:p>
            <a:pPr eaLnBrk="1" hangingPunct="1">
              <a:buFont typeface="Wingdings" panose="05000000000000000000" pitchFamily="2" charset="2"/>
              <a:buNone/>
              <a:defRPr/>
            </a:pPr>
            <a:r>
              <a:rPr lang="en-US" sz="2400" dirty="0">
                <a:solidFill>
                  <a:srgbClr val="FFFF00"/>
                </a:solidFill>
              </a:rPr>
              <a:t>          twisted bolts</a:t>
            </a:r>
            <a:endParaRPr lang="en-US" sz="800" dirty="0">
              <a:solidFill>
                <a:srgbClr val="FFFF00"/>
              </a:solidFill>
            </a:endParaRPr>
          </a:p>
          <a:p>
            <a:pPr eaLnBrk="1" hangingPunct="1">
              <a:buFont typeface="Wingdings" panose="05000000000000000000" pitchFamily="2" charset="2"/>
              <a:buNone/>
              <a:defRPr/>
            </a:pPr>
            <a:r>
              <a:rPr lang="en-US" sz="800" dirty="0">
                <a:solidFill>
                  <a:srgbClr val="FFFF00"/>
                </a:solidFill>
              </a:rPr>
              <a:t> </a:t>
            </a:r>
          </a:p>
          <a:p>
            <a:pPr eaLnBrk="1" hangingPunct="1">
              <a:buFont typeface="Wingdings" panose="05000000000000000000" pitchFamily="2" charset="2"/>
              <a:buNone/>
              <a:defRPr/>
            </a:pPr>
            <a:r>
              <a:rPr lang="en-US" sz="2400" dirty="0">
                <a:solidFill>
                  <a:srgbClr val="FFFF00"/>
                </a:solidFill>
              </a:rPr>
              <a:t>    (3) Front end nuts, bolts, or rivets are loose or missing.</a:t>
            </a:r>
          </a:p>
          <a:p>
            <a:pPr eaLnBrk="1" hangingPunct="1">
              <a:buFont typeface="Wingdings" panose="05000000000000000000" pitchFamily="2" charset="2"/>
              <a:buNone/>
              <a:defRPr/>
            </a:pPr>
            <a:endParaRPr lang="en-US" sz="2400" dirty="0">
              <a:solidFill>
                <a:srgbClr val="FFFF00"/>
              </a:solidFill>
            </a:endParaRPr>
          </a:p>
          <a:p>
            <a:pPr eaLnBrk="1" hangingPunct="1">
              <a:buFont typeface="Wingdings" panose="05000000000000000000" pitchFamily="2" charset="2"/>
              <a:buNone/>
              <a:defRPr/>
            </a:pPr>
            <a:r>
              <a:rPr lang="en-US" sz="2400" dirty="0">
                <a:solidFill>
                  <a:srgbClr val="66FF33"/>
                </a:solidFill>
              </a:rPr>
              <a:t>The Inspection Inspector-Mechanic </a:t>
            </a:r>
          </a:p>
          <a:p>
            <a:pPr eaLnBrk="1" hangingPunct="1">
              <a:buFont typeface="Wingdings" panose="05000000000000000000" pitchFamily="2" charset="2"/>
              <a:buNone/>
              <a:defRPr/>
            </a:pPr>
            <a:r>
              <a:rPr lang="en-US" sz="2400" dirty="0">
                <a:solidFill>
                  <a:srgbClr val="66FF33"/>
                </a:solidFill>
              </a:rPr>
              <a:t>performing the safety inspection of </a:t>
            </a:r>
          </a:p>
          <a:p>
            <a:pPr eaLnBrk="1" hangingPunct="1">
              <a:buFont typeface="Wingdings" panose="05000000000000000000" pitchFamily="2" charset="2"/>
              <a:buNone/>
              <a:defRPr/>
            </a:pPr>
            <a:r>
              <a:rPr lang="en-US" sz="2400" dirty="0">
                <a:solidFill>
                  <a:srgbClr val="66FF33"/>
                </a:solidFill>
              </a:rPr>
              <a:t>a motorcycle is not required to have </a:t>
            </a:r>
          </a:p>
          <a:p>
            <a:pPr eaLnBrk="1" hangingPunct="1">
              <a:buFont typeface="Wingdings" panose="05000000000000000000" pitchFamily="2" charset="2"/>
              <a:buNone/>
              <a:defRPr/>
            </a:pPr>
            <a:r>
              <a:rPr lang="en-US" sz="2400" dirty="0">
                <a:solidFill>
                  <a:srgbClr val="66FF33"/>
                </a:solidFill>
              </a:rPr>
              <a:t>motorcycle endorsement.</a:t>
            </a:r>
          </a:p>
          <a:p>
            <a:pPr eaLnBrk="1" hangingPunct="1">
              <a:buFont typeface="Wingdings" panose="05000000000000000000" pitchFamily="2" charset="2"/>
              <a:buNone/>
              <a:defRPr/>
            </a:pPr>
            <a:endParaRPr lang="en-US" sz="2400" dirty="0">
              <a:solidFill>
                <a:srgbClr val="FFFF00"/>
              </a:solidFill>
            </a:endParaRPr>
          </a:p>
        </p:txBody>
      </p:sp>
      <p:pic>
        <p:nvPicPr>
          <p:cNvPr id="125957" name="Picture 1">
            <a:extLst>
              <a:ext uri="{FF2B5EF4-FFF2-40B4-BE49-F238E27FC236}">
                <a16:creationId xmlns:a16="http://schemas.microsoft.com/office/drawing/2014/main" id="{0EDAECBD-515B-4EE2-A67E-96F8B20B23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267200"/>
            <a:ext cx="3886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A5AE90-B612-44FD-A4E1-45984A6B51FB}"/>
              </a:ext>
            </a:extLst>
          </p:cNvPr>
          <p:cNvSpPr>
            <a:spLocks noGrp="1" noChangeArrowheads="1"/>
          </p:cNvSpPr>
          <p:nvPr>
            <p:ph type="ctrTitle"/>
          </p:nvPr>
        </p:nvSpPr>
        <p:spPr>
          <a:xfrm>
            <a:off x="685800" y="990600"/>
            <a:ext cx="7772400" cy="990600"/>
          </a:xfrm>
        </p:spPr>
        <p:txBody>
          <a:bodyPr/>
          <a:lstStyle/>
          <a:p>
            <a:pPr eaLnBrk="1" hangingPunct="1">
              <a:defRPr/>
            </a:pPr>
            <a:r>
              <a:rPr lang="en-US" sz="3200" dirty="0">
                <a:solidFill>
                  <a:srgbClr val="FFFF00"/>
                </a:solidFill>
              </a:rPr>
              <a:t>Inspection Procedure for Safety Equipment</a:t>
            </a:r>
          </a:p>
        </p:txBody>
      </p:sp>
      <p:sp>
        <p:nvSpPr>
          <p:cNvPr id="7171" name="Rectangle 3">
            <a:extLst>
              <a:ext uri="{FF2B5EF4-FFF2-40B4-BE49-F238E27FC236}">
                <a16:creationId xmlns:a16="http://schemas.microsoft.com/office/drawing/2014/main" id="{BCD516E6-A2C4-449F-ACBA-4F023309AE29}"/>
              </a:ext>
            </a:extLst>
          </p:cNvPr>
          <p:cNvSpPr>
            <a:spLocks noGrp="1" noChangeArrowheads="1"/>
          </p:cNvSpPr>
          <p:nvPr>
            <p:ph type="subTitle" idx="1"/>
          </p:nvPr>
        </p:nvSpPr>
        <p:spPr>
          <a:xfrm>
            <a:off x="1028700" y="2743200"/>
            <a:ext cx="7086600" cy="2971800"/>
          </a:xfrm>
        </p:spPr>
        <p:txBody>
          <a:bodyPr/>
          <a:lstStyle/>
          <a:p>
            <a:pPr algn="l" eaLnBrk="1" hangingPunct="1">
              <a:lnSpc>
                <a:spcPct val="90000"/>
              </a:lnSpc>
              <a:defRPr/>
            </a:pPr>
            <a:r>
              <a:rPr lang="en-US" dirty="0">
                <a:solidFill>
                  <a:srgbClr val="FFFF00"/>
                </a:solidFill>
              </a:rPr>
              <a:t>Driving the vehicle forward into the inspection area is required </a:t>
            </a:r>
            <a:r>
              <a:rPr lang="en-US" sz="3600" b="1" dirty="0">
                <a:solidFill>
                  <a:srgbClr val="66FF33"/>
                </a:solidFill>
              </a:rPr>
              <a:t>by the  Inspection Mechanic</a:t>
            </a:r>
            <a:r>
              <a:rPr lang="en-US" dirty="0">
                <a:solidFill>
                  <a:srgbClr val="FFFF00"/>
                </a:solidFill>
              </a:rPr>
              <a:t> conducting the inspection for a complete and proper inspection to be performed.</a:t>
            </a:r>
          </a:p>
          <a:p>
            <a:pPr algn="l" eaLnBrk="1" hangingPunct="1">
              <a:lnSpc>
                <a:spcPct val="90000"/>
              </a:lnSpc>
              <a:defRPr/>
            </a:pPr>
            <a:endParaRPr lang="en-US" dirty="0">
              <a:solidFill>
                <a:srgbClr val="FFFF00"/>
              </a:solidFill>
            </a:endParaRPr>
          </a:p>
          <a:p>
            <a:pPr algn="l" eaLnBrk="1" hangingPunct="1">
              <a:lnSpc>
                <a:spcPct val="90000"/>
              </a:lnSpc>
              <a:defRPr/>
            </a:pPr>
            <a:endParaRPr lang="en-US" dirty="0">
              <a:solidFill>
                <a:srgbClr val="FFFF00"/>
              </a:solidFill>
            </a:endParaRPr>
          </a:p>
          <a:p>
            <a:pPr algn="l" eaLnBrk="1" hangingPunct="1">
              <a:lnSpc>
                <a:spcPct val="90000"/>
              </a:lnSpc>
              <a:defRPr/>
            </a:pPr>
            <a:endParaRPr lang="en-US" dirty="0">
              <a:solidFill>
                <a:srgbClr val="FFFF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28E90E47-F8FB-441C-A7FC-3C3CFF4925F9}"/>
              </a:ext>
            </a:extLst>
          </p:cNvPr>
          <p:cNvSpPr>
            <a:spLocks noGrp="1" noRot="1" noChangeArrowheads="1"/>
          </p:cNvSpPr>
          <p:nvPr>
            <p:ph type="title"/>
          </p:nvPr>
        </p:nvSpPr>
        <p:spPr/>
        <p:txBody>
          <a:bodyPr/>
          <a:lstStyle/>
          <a:p>
            <a:pPr eaLnBrk="1" hangingPunct="1">
              <a:defRPr/>
            </a:pPr>
            <a:r>
              <a:rPr lang="en-US" sz="4000" dirty="0">
                <a:solidFill>
                  <a:srgbClr val="FFFF00"/>
                </a:solidFill>
              </a:rPr>
              <a:t>.0549 Approval and Disapproval of Vehicles</a:t>
            </a:r>
          </a:p>
        </p:txBody>
      </p:sp>
      <p:sp>
        <p:nvSpPr>
          <p:cNvPr id="232451" name="Rectangle 3">
            <a:extLst>
              <a:ext uri="{FF2B5EF4-FFF2-40B4-BE49-F238E27FC236}">
                <a16:creationId xmlns:a16="http://schemas.microsoft.com/office/drawing/2014/main" id="{2AA2FD86-E0D7-41C3-B36D-43428A449032}"/>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800" dirty="0">
                <a:solidFill>
                  <a:srgbClr val="FFFF00"/>
                </a:solidFill>
              </a:rPr>
              <a:t>    </a:t>
            </a:r>
            <a:r>
              <a:rPr lang="en-US" sz="3600" b="1" u="sng" dirty="0">
                <a:solidFill>
                  <a:srgbClr val="66FF33"/>
                </a:solidFill>
              </a:rPr>
              <a:t>Vehicles shall not be disapproved for any reason other than those specified in General Statute or NCAC.</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86D43BB5-8B37-49B9-AA8F-B8F84FD7DC83}"/>
              </a:ext>
            </a:extLst>
          </p:cNvPr>
          <p:cNvSpPr>
            <a:spLocks noGrp="1" noRot="1" noChangeArrowheads="1"/>
          </p:cNvSpPr>
          <p:nvPr>
            <p:ph type="title"/>
          </p:nvPr>
        </p:nvSpPr>
        <p:spPr>
          <a:xfrm>
            <a:off x="457200" y="152400"/>
            <a:ext cx="8229600" cy="1265238"/>
          </a:xfrm>
        </p:spPr>
        <p:txBody>
          <a:bodyPr/>
          <a:lstStyle/>
          <a:p>
            <a:pPr eaLnBrk="1" hangingPunct="1">
              <a:defRPr/>
            </a:pPr>
            <a:r>
              <a:rPr lang="en-US" sz="4000" dirty="0">
                <a:solidFill>
                  <a:srgbClr val="FFFF00"/>
                </a:solidFill>
              </a:rPr>
              <a:t>Exemptions From Safety Test Requirements</a:t>
            </a:r>
          </a:p>
        </p:txBody>
      </p:sp>
      <p:sp>
        <p:nvSpPr>
          <p:cNvPr id="234499" name="Rectangle 3">
            <a:extLst>
              <a:ext uri="{FF2B5EF4-FFF2-40B4-BE49-F238E27FC236}">
                <a16:creationId xmlns:a16="http://schemas.microsoft.com/office/drawing/2014/main" id="{6D45711C-B0C3-408A-8658-C337C39271BA}"/>
              </a:ext>
            </a:extLst>
          </p:cNvPr>
          <p:cNvSpPr>
            <a:spLocks noGrp="1" noChangeArrowheads="1"/>
          </p:cNvSpPr>
          <p:nvPr>
            <p:ph type="body" idx="1"/>
          </p:nvPr>
        </p:nvSpPr>
        <p:spPr>
          <a:xfrm>
            <a:off x="457200" y="1447800"/>
            <a:ext cx="8229600" cy="4678363"/>
          </a:xfrm>
        </p:spPr>
        <p:txBody>
          <a:bodyPr/>
          <a:lstStyle/>
          <a:p>
            <a:pPr eaLnBrk="1" hangingPunct="1">
              <a:buFont typeface="Wingdings" panose="05000000000000000000" pitchFamily="2" charset="2"/>
              <a:buNone/>
              <a:defRPr/>
            </a:pPr>
            <a:r>
              <a:rPr lang="en-US" dirty="0">
                <a:solidFill>
                  <a:srgbClr val="FFFF00"/>
                </a:solidFill>
              </a:rPr>
              <a:t>	</a:t>
            </a:r>
            <a:r>
              <a:rPr lang="en-US" sz="2400" dirty="0">
                <a:solidFill>
                  <a:srgbClr val="FFFF00"/>
                </a:solidFill>
              </a:rPr>
              <a:t>An Exemption may be obtained when a vehicle fails a safety inspection because of </a:t>
            </a:r>
            <a:r>
              <a:rPr lang="en-US" sz="2400" b="1" u="sng" dirty="0">
                <a:solidFill>
                  <a:srgbClr val="FFFF00"/>
                </a:solidFill>
              </a:rPr>
              <a:t>missing emission control </a:t>
            </a:r>
            <a:r>
              <a:rPr lang="en-US" sz="2400" dirty="0">
                <a:solidFill>
                  <a:srgbClr val="FFFF00"/>
                </a:solidFill>
              </a:rPr>
              <a:t>devices by contacting a local DMV Inspector.</a:t>
            </a:r>
          </a:p>
          <a:p>
            <a:pPr eaLnBrk="1" hangingPunct="1">
              <a:buFont typeface="Wingdings" panose="05000000000000000000" pitchFamily="2" charset="2"/>
              <a:buNone/>
              <a:defRPr/>
            </a:pPr>
            <a:endParaRPr lang="en-US" sz="800" dirty="0">
              <a:solidFill>
                <a:srgbClr val="FFFF00"/>
              </a:solidFill>
            </a:endParaRPr>
          </a:p>
          <a:p>
            <a:pPr>
              <a:buClr>
                <a:srgbClr val="66FF33"/>
              </a:buClr>
              <a:defRPr/>
            </a:pPr>
            <a:r>
              <a:rPr lang="en-US" sz="2400" b="1" dirty="0">
                <a:solidFill>
                  <a:srgbClr val="66FF33"/>
                </a:solidFill>
              </a:rPr>
              <a:t>Vehicle fails the tamper portion of a vehicle inspection because it does not have one or more emission control devices as required by the vehicle manufacturer.</a:t>
            </a:r>
          </a:p>
          <a:p>
            <a:pPr>
              <a:buClr>
                <a:srgbClr val="66FF33"/>
              </a:buClr>
              <a:defRPr/>
            </a:pPr>
            <a:endParaRPr lang="en-US" sz="800" b="1" dirty="0">
              <a:solidFill>
                <a:srgbClr val="66FF33"/>
              </a:solidFill>
            </a:endParaRPr>
          </a:p>
          <a:p>
            <a:pPr>
              <a:buClr>
                <a:srgbClr val="66FF33"/>
              </a:buClr>
              <a:defRPr/>
            </a:pPr>
            <a:r>
              <a:rPr lang="en-US" sz="2400" b="1" dirty="0">
                <a:solidFill>
                  <a:srgbClr val="66FF33"/>
                </a:solidFill>
              </a:rPr>
              <a:t>The consumer will have to show proof that the part needed to pass inspection is no longer manufactured. At least (3) three sources stating that the components are no longer manufactured or available, one of which must be from a dealership, must be provided. The License and Theft Bureau will confirm the availability of the part. </a:t>
            </a:r>
          </a:p>
          <a:p>
            <a:pPr eaLnBrk="1" hangingPunct="1">
              <a:buClr>
                <a:srgbClr val="66FF33"/>
              </a:buClr>
              <a:defRPr/>
            </a:pPr>
            <a:endParaRPr lang="en-US" b="1" dirty="0">
              <a:solidFill>
                <a:srgbClr val="66FF33"/>
              </a:solidFill>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a:extLst>
              <a:ext uri="{FF2B5EF4-FFF2-40B4-BE49-F238E27FC236}">
                <a16:creationId xmlns:a16="http://schemas.microsoft.com/office/drawing/2014/main" id="{EF02E66C-8B13-431F-A094-2C970F8094B6}"/>
              </a:ext>
            </a:extLst>
          </p:cNvPr>
          <p:cNvSpPr>
            <a:spLocks noGrp="1" noChangeArrowheads="1"/>
          </p:cNvSpPr>
          <p:nvPr>
            <p:ph type="body" idx="1"/>
          </p:nvPr>
        </p:nvSpPr>
        <p:spPr/>
        <p:txBody>
          <a:bodyPr/>
          <a:lstStyle/>
          <a:p>
            <a:pPr eaLnBrk="1" hangingPunct="1">
              <a:buFont typeface="Wingdings" panose="05000000000000000000" pitchFamily="2" charset="2"/>
              <a:buNone/>
              <a:defRPr/>
            </a:pPr>
            <a:endParaRPr lang="en-US" dirty="0"/>
          </a:p>
        </p:txBody>
      </p:sp>
      <p:sp>
        <p:nvSpPr>
          <p:cNvPr id="130051" name="WordArt 4">
            <a:extLst>
              <a:ext uri="{FF2B5EF4-FFF2-40B4-BE49-F238E27FC236}">
                <a16:creationId xmlns:a16="http://schemas.microsoft.com/office/drawing/2014/main" id="{01CCE09F-758E-4CD2-B5D7-A1E803467820}"/>
              </a:ext>
            </a:extLst>
          </p:cNvPr>
          <p:cNvSpPr>
            <a:spLocks noChangeArrowheads="1" noChangeShapeType="1" noTextEdit="1"/>
          </p:cNvSpPr>
          <p:nvPr/>
        </p:nvSpPr>
        <p:spPr bwMode="auto">
          <a:xfrm>
            <a:off x="914400" y="2438400"/>
            <a:ext cx="7010400" cy="1600200"/>
          </a:xfrm>
          <a:prstGeom prst="rect">
            <a:avLst/>
          </a:prstGeom>
        </p:spPr>
        <p:txBody>
          <a:bodyPr wrap="none" fromWordArt="1">
            <a:prstTxWarp prst="textCascadeUp">
              <a:avLst>
                <a:gd name="adj" fmla="val 61662"/>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endParaRPr lang="en-US" sz="3600" kern="10">
              <a:ln w="9525">
                <a:round/>
                <a:headEnd/>
                <a:tailEnd/>
              </a:ln>
              <a:gradFill rotWithShape="1">
                <a:gsLst>
                  <a:gs pos="0">
                    <a:srgbClr val="FFE701"/>
                  </a:gs>
                  <a:gs pos="100000">
                    <a:srgbClr val="FE3E02"/>
                  </a:gs>
                </a:gsLst>
                <a:lin ang="5400000" scaled="1"/>
              </a:gradFill>
              <a:latin typeface="Georgia" panose="02040502050405020303" pitchFamily="18" charset="0"/>
            </a:endParaRPr>
          </a:p>
        </p:txBody>
      </p:sp>
      <p:sp>
        <p:nvSpPr>
          <p:cNvPr id="2" name="Rectangle 1">
            <a:extLst>
              <a:ext uri="{FF2B5EF4-FFF2-40B4-BE49-F238E27FC236}">
                <a16:creationId xmlns:a16="http://schemas.microsoft.com/office/drawing/2014/main" id="{C7005A84-A3B5-431C-86CD-3B7ECE4DCDC5}"/>
              </a:ext>
            </a:extLst>
          </p:cNvPr>
          <p:cNvSpPr/>
          <p:nvPr/>
        </p:nvSpPr>
        <p:spPr>
          <a:xfrm>
            <a:off x="946652" y="2967335"/>
            <a:ext cx="7250704" cy="132343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8000" b="1" cap="all" dirty="0">
                <a:ln w="0"/>
                <a:solidFill>
                  <a:srgbClr val="66FF33"/>
                </a:solidFill>
                <a:effectLst>
                  <a:reflection blurRad="12700" stA="50000" endPos="50000" dist="5000" dir="5400000" sy="-100000" rotWithShape="0"/>
                </a:effectLst>
              </a:rPr>
              <a:t>Window tint</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6187B15A-0A7B-4246-963A-F991F05A8359}"/>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36547" name="Rectangle 3">
            <a:extLst>
              <a:ext uri="{FF2B5EF4-FFF2-40B4-BE49-F238E27FC236}">
                <a16:creationId xmlns:a16="http://schemas.microsoft.com/office/drawing/2014/main" id="{75A2136B-B206-423E-A153-601C41EE9F9C}"/>
              </a:ext>
            </a:extLst>
          </p:cNvPr>
          <p:cNvSpPr>
            <a:spLocks noGrp="1" noChangeArrowheads="1"/>
          </p:cNvSpPr>
          <p:nvPr>
            <p:ph type="body" idx="1"/>
          </p:nvPr>
        </p:nvSpPr>
        <p:spPr>
          <a:xfrm>
            <a:off x="484188" y="1295400"/>
            <a:ext cx="8278812" cy="4495800"/>
          </a:xfrm>
        </p:spPr>
        <p:txBody>
          <a:bodyPr/>
          <a:lstStyle/>
          <a:p>
            <a:pPr marL="0" indent="0" eaLnBrk="1" hangingPunct="1">
              <a:buNone/>
              <a:defRPr/>
            </a:pPr>
            <a:r>
              <a:rPr lang="en-US" sz="2800" dirty="0">
                <a:solidFill>
                  <a:srgbClr val="FFFF00"/>
                </a:solidFill>
              </a:rPr>
              <a:t>(a)  All stations performing window tinting inspections  </a:t>
            </a:r>
          </a:p>
          <a:p>
            <a:pPr marL="0" indent="0" eaLnBrk="1" hangingPunct="1">
              <a:buNone/>
              <a:defRPr/>
            </a:pPr>
            <a:r>
              <a:rPr lang="en-US" sz="2800" dirty="0">
                <a:solidFill>
                  <a:srgbClr val="FFFF00"/>
                </a:solidFill>
              </a:rPr>
              <a:t>     shall have a photometer which has been properly   </a:t>
            </a:r>
          </a:p>
          <a:p>
            <a:pPr marL="0" indent="0" eaLnBrk="1" hangingPunct="1">
              <a:buNone/>
              <a:defRPr/>
            </a:pPr>
            <a:r>
              <a:rPr lang="en-US" sz="2800" dirty="0">
                <a:solidFill>
                  <a:srgbClr val="FFFF00"/>
                </a:solidFill>
              </a:rPr>
              <a:t>     tested and approved by the Commissioner of Motor  </a:t>
            </a:r>
          </a:p>
          <a:p>
            <a:pPr marL="0" indent="0" eaLnBrk="1" hangingPunct="1">
              <a:buNone/>
              <a:defRPr/>
            </a:pPr>
            <a:r>
              <a:rPr lang="en-US" sz="2800" dirty="0">
                <a:solidFill>
                  <a:srgbClr val="FFFF00"/>
                </a:solidFill>
              </a:rPr>
              <a:t>     Vehicles and that complies with Rule .0552 of this  </a:t>
            </a:r>
          </a:p>
          <a:p>
            <a:pPr marL="0" indent="0" eaLnBrk="1" hangingPunct="1">
              <a:buNone/>
              <a:defRPr/>
            </a:pPr>
            <a:r>
              <a:rPr lang="en-US" sz="2800" dirty="0">
                <a:solidFill>
                  <a:srgbClr val="FFFF00"/>
                </a:solidFill>
              </a:rPr>
              <a:t>     section.  </a:t>
            </a:r>
            <a:r>
              <a:rPr lang="en-US" sz="2800" b="1" u="sng" dirty="0">
                <a:solidFill>
                  <a:srgbClr val="FFFF00"/>
                </a:solidFill>
              </a:rPr>
              <a:t>Stations that do not have an approved tint  </a:t>
            </a:r>
          </a:p>
          <a:p>
            <a:pPr marL="0" indent="0" eaLnBrk="1" hangingPunct="1">
              <a:buNone/>
              <a:defRPr/>
            </a:pPr>
            <a:r>
              <a:rPr lang="en-US" sz="2800" b="1" dirty="0">
                <a:solidFill>
                  <a:srgbClr val="FFFF00"/>
                </a:solidFill>
              </a:rPr>
              <a:t>     </a:t>
            </a:r>
            <a:r>
              <a:rPr lang="en-US" sz="2800" b="1" u="sng" dirty="0">
                <a:solidFill>
                  <a:srgbClr val="FFFF00"/>
                </a:solidFill>
              </a:rPr>
              <a:t>meter shall not inspect vehicles with after-factory  </a:t>
            </a:r>
          </a:p>
          <a:p>
            <a:pPr marL="0" indent="0" eaLnBrk="1" hangingPunct="1">
              <a:buNone/>
              <a:defRPr/>
            </a:pPr>
            <a:r>
              <a:rPr lang="en-US" sz="2800" dirty="0">
                <a:solidFill>
                  <a:srgbClr val="FFFF00"/>
                </a:solidFill>
              </a:rPr>
              <a:t>    </a:t>
            </a:r>
            <a:r>
              <a:rPr lang="en-US" sz="2800" b="1" dirty="0">
                <a:solidFill>
                  <a:srgbClr val="FFFF00"/>
                </a:solidFill>
              </a:rPr>
              <a:t> </a:t>
            </a:r>
            <a:r>
              <a:rPr lang="en-US" sz="2800" b="1" u="sng" dirty="0">
                <a:solidFill>
                  <a:srgbClr val="FFFF00"/>
                </a:solidFill>
              </a:rPr>
              <a:t>window tinting</a:t>
            </a:r>
            <a:r>
              <a:rPr lang="en-US" sz="2800" dirty="0">
                <a:solidFill>
                  <a:srgbClr val="FFFF00"/>
                </a:solidFill>
              </a:rPr>
              <a:t>.  Stations are not required to purchase  </a:t>
            </a:r>
          </a:p>
          <a:p>
            <a:pPr marL="0" indent="0" eaLnBrk="1" hangingPunct="1">
              <a:buNone/>
              <a:defRPr/>
            </a:pPr>
            <a:r>
              <a:rPr lang="en-US" sz="2800" dirty="0">
                <a:solidFill>
                  <a:srgbClr val="FFFF00"/>
                </a:solidFill>
              </a:rPr>
              <a:t>     a photometer in order to perform safety inspections on  </a:t>
            </a:r>
          </a:p>
          <a:p>
            <a:pPr marL="0" indent="0" eaLnBrk="1" hangingPunct="1">
              <a:buNone/>
              <a:defRPr/>
            </a:pPr>
            <a:r>
              <a:rPr lang="en-US" sz="2800" dirty="0">
                <a:solidFill>
                  <a:srgbClr val="FFFF00"/>
                </a:solidFill>
              </a:rPr>
              <a:t>     vehicles without after-factory window tinting.</a:t>
            </a:r>
          </a:p>
          <a:p>
            <a:pPr marL="0" indent="0" eaLnBrk="1" hangingPunct="1">
              <a:buNone/>
              <a:defRPr/>
            </a:pPr>
            <a:r>
              <a:rPr lang="en-US" sz="2400" dirty="0">
                <a:solidFill>
                  <a:srgbClr val="FFFF00"/>
                </a:solidFill>
              </a:rPr>
              <a:t>Approved window tint meters and headlight aimers can be found at </a:t>
            </a:r>
          </a:p>
          <a:p>
            <a:pPr marL="0" indent="0" eaLnBrk="1" hangingPunct="1">
              <a:buFont typeface="Wingdings" panose="05000000000000000000" pitchFamily="2" charset="2"/>
              <a:buNone/>
              <a:defRPr/>
            </a:pPr>
            <a:r>
              <a:rPr lang="en-US" sz="2100" u="sng" dirty="0">
                <a:solidFill>
                  <a:srgbClr val="66FF33"/>
                </a:solidFill>
              </a:rPr>
              <a:t>https://connect.ncdot.gov/business/DMV/pages/inspection-stations.aspx</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2E0C7EC4-2BD2-47C5-A36D-BB6F2A269696}"/>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37572" name="Rectangle 4">
            <a:extLst>
              <a:ext uri="{FF2B5EF4-FFF2-40B4-BE49-F238E27FC236}">
                <a16:creationId xmlns:a16="http://schemas.microsoft.com/office/drawing/2014/main" id="{F93CE042-3909-4FA3-9900-0D204ECEF14F}"/>
              </a:ext>
            </a:extLst>
          </p:cNvPr>
          <p:cNvSpPr>
            <a:spLocks noGrp="1" noChangeArrowheads="1"/>
          </p:cNvSpPr>
          <p:nvPr>
            <p:ph type="body" sz="half" idx="1"/>
          </p:nvPr>
        </p:nvSpPr>
        <p:spPr/>
        <p:txBody>
          <a:bodyPr/>
          <a:lstStyle/>
          <a:p>
            <a:pPr eaLnBrk="1" hangingPunct="1">
              <a:lnSpc>
                <a:spcPct val="90000"/>
              </a:lnSpc>
              <a:buFont typeface="Wingdings" panose="05000000000000000000" pitchFamily="2" charset="2"/>
              <a:buNone/>
              <a:defRPr/>
            </a:pPr>
            <a:r>
              <a:rPr lang="en-US" sz="2600" dirty="0">
                <a:solidFill>
                  <a:srgbClr val="FFFF00"/>
                </a:solidFill>
              </a:rPr>
              <a:t>(b) </a:t>
            </a:r>
            <a:r>
              <a:rPr lang="en-US" sz="2800" dirty="0">
                <a:solidFill>
                  <a:srgbClr val="FFFF00"/>
                </a:solidFill>
              </a:rPr>
              <a:t>Prior to initiating the inspection process, the inspection mechanic shall determine if the vehicle has after-factory window tinting by using an automotive film check card or knowledge of window tinting techniques. </a:t>
            </a:r>
          </a:p>
        </p:txBody>
      </p:sp>
      <p:pic>
        <p:nvPicPr>
          <p:cNvPr id="132100" name="Picture 5">
            <a:extLst>
              <a:ext uri="{FF2B5EF4-FFF2-40B4-BE49-F238E27FC236}">
                <a16:creationId xmlns:a16="http://schemas.microsoft.com/office/drawing/2014/main" id="{762C55CB-3116-40BE-B317-F3E2E32A6AAB}"/>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8200" y="2743200"/>
            <a:ext cx="4267200" cy="2667000"/>
          </a:xfrm>
          <a:noFill/>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00B5BA66-8036-4EB3-85F4-F94B6049C763}"/>
              </a:ext>
            </a:extLst>
          </p:cNvPr>
          <p:cNvSpPr txBox="1"/>
          <p:nvPr/>
        </p:nvSpPr>
        <p:spPr>
          <a:xfrm>
            <a:off x="4495800" y="5562600"/>
            <a:ext cx="4572000" cy="707886"/>
          </a:xfrm>
          <a:prstGeom prst="rect">
            <a:avLst/>
          </a:prstGeom>
          <a:noFill/>
        </p:spPr>
        <p:txBody>
          <a:bodyPr wrap="square">
            <a:spAutoFit/>
          </a:bodyPr>
          <a:lstStyle/>
          <a:p>
            <a:r>
              <a:rPr lang="en-US" sz="2000" b="1" u="sng" dirty="0">
                <a:solidFill>
                  <a:srgbClr val="66FF33"/>
                </a:solidFill>
              </a:rPr>
              <a:t>Prior to initiating the inspection process on each vehicle.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182960FF-D180-41A5-A742-4151E5BE288D}"/>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39619" name="Rectangle 3">
            <a:extLst>
              <a:ext uri="{FF2B5EF4-FFF2-40B4-BE49-F238E27FC236}">
                <a16:creationId xmlns:a16="http://schemas.microsoft.com/office/drawing/2014/main" id="{BDA4597D-CC6D-4629-836F-F862239B0D93}"/>
              </a:ext>
            </a:extLst>
          </p:cNvPr>
          <p:cNvSpPr>
            <a:spLocks noGrp="1" noChangeArrowheads="1"/>
          </p:cNvSpPr>
          <p:nvPr>
            <p:ph type="body" idx="1"/>
          </p:nvPr>
        </p:nvSpPr>
        <p:spPr>
          <a:xfrm>
            <a:off x="457200" y="1371600"/>
            <a:ext cx="8229600" cy="4754563"/>
          </a:xfrm>
        </p:spPr>
        <p:txBody>
          <a:bodyPr/>
          <a:lstStyle/>
          <a:p>
            <a:pPr eaLnBrk="1" hangingPunct="1">
              <a:buFont typeface="Wingdings" panose="05000000000000000000" pitchFamily="2" charset="2"/>
              <a:buNone/>
              <a:defRPr/>
            </a:pPr>
            <a:r>
              <a:rPr lang="en-US" sz="2800" dirty="0">
                <a:solidFill>
                  <a:srgbClr val="FFFF00"/>
                </a:solidFill>
              </a:rPr>
              <a:t>(b) Continued - If the vehicle has after-factory window 	tinting but the station does not have a light meter 	approved by the Division, the mechanic must 	inform the customer he or she is unable to perform 	the inspection. The station may not charge for any 	portion of the inspection. </a:t>
            </a:r>
          </a:p>
        </p:txBody>
      </p:sp>
      <p:pic>
        <p:nvPicPr>
          <p:cNvPr id="133124" name="Picture 4">
            <a:extLst>
              <a:ext uri="{FF2B5EF4-FFF2-40B4-BE49-F238E27FC236}">
                <a16:creationId xmlns:a16="http://schemas.microsoft.com/office/drawing/2014/main" id="{B24CDB68-6139-4899-B170-4FB858160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00550"/>
            <a:ext cx="18288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quot;No&quot; Symbol 1">
            <a:extLst>
              <a:ext uri="{FF2B5EF4-FFF2-40B4-BE49-F238E27FC236}">
                <a16:creationId xmlns:a16="http://schemas.microsoft.com/office/drawing/2014/main" id="{31C2B71D-2360-4871-A116-B457BF177671}"/>
              </a:ext>
            </a:extLst>
          </p:cNvPr>
          <p:cNvSpPr/>
          <p:nvPr/>
        </p:nvSpPr>
        <p:spPr bwMode="auto">
          <a:xfrm>
            <a:off x="685800" y="4651375"/>
            <a:ext cx="1524000" cy="1828800"/>
          </a:xfrm>
          <a:prstGeom prst="noSmoking">
            <a:avLst>
              <a:gd name="adj" fmla="val 6725"/>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endParaRPr lang="en-US">
              <a:solidFill>
                <a:srgbClr val="FF0000"/>
              </a:solidFill>
              <a:latin typeface="Arial" charset="0"/>
            </a:endParaRPr>
          </a:p>
        </p:txBody>
      </p:sp>
      <p:pic>
        <p:nvPicPr>
          <p:cNvPr id="133126" name="Picture 5">
            <a:extLst>
              <a:ext uri="{FF2B5EF4-FFF2-40B4-BE49-F238E27FC236}">
                <a16:creationId xmlns:a16="http://schemas.microsoft.com/office/drawing/2014/main" id="{FA2C2480-441A-4197-9F2B-B9130035D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413250"/>
            <a:ext cx="48768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quot;No&quot; Symbol 7">
            <a:extLst>
              <a:ext uri="{FF2B5EF4-FFF2-40B4-BE49-F238E27FC236}">
                <a16:creationId xmlns:a16="http://schemas.microsoft.com/office/drawing/2014/main" id="{0B43A536-C5AD-4FFD-AC7C-1CA036716E7B}"/>
              </a:ext>
            </a:extLst>
          </p:cNvPr>
          <p:cNvSpPr/>
          <p:nvPr/>
        </p:nvSpPr>
        <p:spPr bwMode="auto">
          <a:xfrm>
            <a:off x="5410200" y="4638675"/>
            <a:ext cx="1524000" cy="1828800"/>
          </a:xfrm>
          <a:prstGeom prst="noSmoking">
            <a:avLst>
              <a:gd name="adj" fmla="val 6725"/>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endParaRPr lang="en-US">
              <a:solidFill>
                <a:srgbClr val="FF0000"/>
              </a:solidFill>
              <a:latin typeface="Arial" charset="0"/>
            </a:endParaRPr>
          </a:p>
        </p:txBody>
      </p:sp>
      <p:sp>
        <p:nvSpPr>
          <p:cNvPr id="3" name="Equal 2">
            <a:extLst>
              <a:ext uri="{FF2B5EF4-FFF2-40B4-BE49-F238E27FC236}">
                <a16:creationId xmlns:a16="http://schemas.microsoft.com/office/drawing/2014/main" id="{E88084A8-172A-40F3-966C-145B6190D2C0}"/>
              </a:ext>
            </a:extLst>
          </p:cNvPr>
          <p:cNvSpPr/>
          <p:nvPr/>
        </p:nvSpPr>
        <p:spPr bwMode="auto">
          <a:xfrm>
            <a:off x="2590800" y="5108575"/>
            <a:ext cx="1219200" cy="914400"/>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endParaRPr lang="en-US">
              <a:latin typeface="Arial"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92CB968-588B-42AA-AF0D-B55CC7D9FBEF}"/>
              </a:ext>
            </a:extLst>
          </p:cNvPr>
          <p:cNvSpPr>
            <a:spLocks noGrp="1" noRot="1" noChangeArrowheads="1"/>
          </p:cNvSpPr>
          <p:nvPr>
            <p:ph type="title"/>
          </p:nvPr>
        </p:nvSpPr>
        <p:spPr>
          <a:xfrm>
            <a:off x="457200" y="152400"/>
            <a:ext cx="8229600" cy="914400"/>
          </a:xfrm>
        </p:spPr>
        <p:txBody>
          <a:bodyPr/>
          <a:lstStyle/>
          <a:p>
            <a:pPr eaLnBrk="1" hangingPunct="1">
              <a:defRPr/>
            </a:pPr>
            <a:r>
              <a:rPr lang="en-US" dirty="0">
                <a:solidFill>
                  <a:srgbClr val="FFFF00"/>
                </a:solidFill>
              </a:rPr>
              <a:t>.0551 Window Tinting</a:t>
            </a:r>
          </a:p>
        </p:txBody>
      </p:sp>
      <p:sp>
        <p:nvSpPr>
          <p:cNvPr id="242691" name="Rectangle 3">
            <a:extLst>
              <a:ext uri="{FF2B5EF4-FFF2-40B4-BE49-F238E27FC236}">
                <a16:creationId xmlns:a16="http://schemas.microsoft.com/office/drawing/2014/main" id="{EB68AD5A-D5EB-4D52-95DA-5C2238D2366F}"/>
              </a:ext>
            </a:extLst>
          </p:cNvPr>
          <p:cNvSpPr>
            <a:spLocks noGrp="1" noChangeArrowheads="1"/>
          </p:cNvSpPr>
          <p:nvPr>
            <p:ph type="body" idx="1"/>
          </p:nvPr>
        </p:nvSpPr>
        <p:spPr>
          <a:xfrm>
            <a:off x="342900" y="990600"/>
            <a:ext cx="8458200" cy="5211763"/>
          </a:xfrm>
        </p:spPr>
        <p:txBody>
          <a:bodyPr/>
          <a:lstStyle/>
          <a:p>
            <a:pPr eaLnBrk="1" hangingPunct="1">
              <a:buFont typeface="Wingdings" panose="05000000000000000000" pitchFamily="2" charset="2"/>
              <a:buNone/>
              <a:defRPr/>
            </a:pPr>
            <a:r>
              <a:rPr lang="en-US" sz="2400" dirty="0">
                <a:solidFill>
                  <a:srgbClr val="FFFF00"/>
                </a:solidFill>
              </a:rPr>
              <a:t>(c) The inspector mechanic shall test the photometer calibration against a reference sample of glass provided by the manufacturer </a:t>
            </a:r>
            <a:r>
              <a:rPr lang="en-US" sz="2400" b="1" u="sng" dirty="0">
                <a:solidFill>
                  <a:srgbClr val="66FF33"/>
                </a:solidFill>
              </a:rPr>
              <a:t>prior to testing </a:t>
            </a:r>
            <a:r>
              <a:rPr lang="en-US" sz="2400" dirty="0">
                <a:solidFill>
                  <a:srgbClr val="FFFF00"/>
                </a:solidFill>
              </a:rPr>
              <a:t>the after-factory window tinting. If the photometer's display is not functioning as designed by the manufacturer or the device exceeds the net light transmission calibration test by plus or minus three percentage points, the unit shall not be used until repaired. Guidelines for photometer calibration tests are as follows:</a:t>
            </a:r>
          </a:p>
          <a:p>
            <a:pPr eaLnBrk="1" hangingPunct="1">
              <a:buFont typeface="Wingdings" panose="05000000000000000000" pitchFamily="2" charset="2"/>
              <a:buNone/>
              <a:defRPr/>
            </a:pPr>
            <a:endParaRPr lang="en-US" sz="1600" dirty="0">
              <a:solidFill>
                <a:srgbClr val="FFFF00"/>
              </a:solidFill>
            </a:endParaRPr>
          </a:p>
          <a:p>
            <a:pPr eaLnBrk="1" hangingPunct="1">
              <a:buFont typeface="Wingdings" panose="05000000000000000000" pitchFamily="2" charset="2"/>
              <a:buNone/>
              <a:defRPr/>
            </a:pPr>
            <a:r>
              <a:rPr lang="en-US" sz="2400" dirty="0">
                <a:solidFill>
                  <a:srgbClr val="FFFF00"/>
                </a:solidFill>
              </a:rPr>
              <a:t>       (1) The reference sample must be clean and free of dirt prior to  </a:t>
            </a:r>
          </a:p>
          <a:p>
            <a:pPr eaLnBrk="1" hangingPunct="1">
              <a:buFont typeface="Wingdings" panose="05000000000000000000" pitchFamily="2" charset="2"/>
              <a:buNone/>
              <a:defRPr/>
            </a:pPr>
            <a:r>
              <a:rPr lang="en-US" sz="2400" dirty="0">
                <a:solidFill>
                  <a:srgbClr val="FFFF00"/>
                </a:solidFill>
              </a:rPr>
              <a:t>            performing the calibration check.</a:t>
            </a:r>
          </a:p>
          <a:p>
            <a:pPr eaLnBrk="1" hangingPunct="1">
              <a:buFont typeface="Wingdings" panose="05000000000000000000" pitchFamily="2" charset="2"/>
              <a:buNone/>
              <a:defRPr/>
            </a:pPr>
            <a:r>
              <a:rPr lang="en-US" sz="2400" dirty="0">
                <a:solidFill>
                  <a:srgbClr val="FFFF00"/>
                </a:solidFill>
              </a:rPr>
              <a:t>	   </a:t>
            </a:r>
            <a:r>
              <a:rPr lang="en-US" sz="2400" dirty="0">
                <a:solidFill>
                  <a:srgbClr val="66FF33"/>
                </a:solidFill>
              </a:rPr>
              <a:t>(2) </a:t>
            </a:r>
            <a:r>
              <a:rPr lang="en-US" sz="2400" u="sng" dirty="0">
                <a:solidFill>
                  <a:srgbClr val="66FF33"/>
                </a:solidFill>
              </a:rPr>
              <a:t>If the reference sample has been broken or is missing, the  </a:t>
            </a:r>
          </a:p>
          <a:p>
            <a:pPr eaLnBrk="1" hangingPunct="1">
              <a:buFont typeface="Wingdings" panose="05000000000000000000" pitchFamily="2" charset="2"/>
              <a:buNone/>
              <a:defRPr/>
            </a:pPr>
            <a:r>
              <a:rPr lang="en-US" sz="2400" dirty="0">
                <a:solidFill>
                  <a:srgbClr val="66FF33"/>
                </a:solidFill>
              </a:rPr>
              <a:t>             </a:t>
            </a:r>
            <a:r>
              <a:rPr lang="en-US" sz="2400" u="sng" dirty="0">
                <a:solidFill>
                  <a:srgbClr val="66FF33"/>
                </a:solidFill>
              </a:rPr>
              <a:t>test shall not be performed, and the mechanic shall inform </a:t>
            </a:r>
          </a:p>
          <a:p>
            <a:pPr eaLnBrk="1" hangingPunct="1">
              <a:buFont typeface="Wingdings" panose="05000000000000000000" pitchFamily="2" charset="2"/>
              <a:buNone/>
              <a:defRPr/>
            </a:pPr>
            <a:r>
              <a:rPr lang="en-US" sz="2400" dirty="0">
                <a:solidFill>
                  <a:srgbClr val="66FF33"/>
                </a:solidFill>
              </a:rPr>
              <a:t>             </a:t>
            </a:r>
            <a:r>
              <a:rPr lang="en-US" sz="2400" u="sng" dirty="0">
                <a:solidFill>
                  <a:srgbClr val="66FF33"/>
                </a:solidFill>
              </a:rPr>
              <a:t>the customer he is unable to perform the inspection.</a:t>
            </a:r>
          </a:p>
          <a:p>
            <a:pPr eaLnBrk="1" hangingPunct="1">
              <a:buFont typeface="Wingdings" panose="05000000000000000000" pitchFamily="2" charset="2"/>
              <a:buNone/>
              <a:defRPr/>
            </a:pPr>
            <a:r>
              <a:rPr lang="en-US" sz="2400" dirty="0">
                <a:solidFill>
                  <a:srgbClr val="FFFF00"/>
                </a:solidFill>
              </a:rPr>
              <a:t>	</a:t>
            </a:r>
            <a:endParaRPr lang="en-US" sz="2600" dirty="0">
              <a:solidFill>
                <a:srgbClr val="FFFF00"/>
              </a:solidFill>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B37565D4-088D-44DE-80EE-42F4EF4DA54E}"/>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44740" name="Rectangle 4">
            <a:extLst>
              <a:ext uri="{FF2B5EF4-FFF2-40B4-BE49-F238E27FC236}">
                <a16:creationId xmlns:a16="http://schemas.microsoft.com/office/drawing/2014/main" id="{67A1E5DB-4B63-4688-9879-769A7BB95495}"/>
              </a:ext>
            </a:extLst>
          </p:cNvPr>
          <p:cNvSpPr>
            <a:spLocks noGrp="1" noChangeArrowheads="1"/>
          </p:cNvSpPr>
          <p:nvPr>
            <p:ph type="body" sz="half" idx="1"/>
          </p:nvPr>
        </p:nvSpPr>
        <p:spPr>
          <a:xfrm>
            <a:off x="457200" y="1600200"/>
            <a:ext cx="5105400" cy="4525963"/>
          </a:xfrm>
        </p:spPr>
        <p:txBody>
          <a:bodyPr/>
          <a:lstStyle/>
          <a:p>
            <a:pPr eaLnBrk="1" hangingPunct="1">
              <a:buFont typeface="Wingdings" panose="05000000000000000000" pitchFamily="2" charset="2"/>
              <a:buNone/>
              <a:defRPr/>
            </a:pPr>
            <a:endParaRPr lang="en-US" sz="2800" dirty="0">
              <a:solidFill>
                <a:srgbClr val="FFFF00"/>
              </a:solidFill>
            </a:endParaRPr>
          </a:p>
          <a:p>
            <a:pPr eaLnBrk="1" hangingPunct="1">
              <a:buFont typeface="Wingdings" panose="05000000000000000000" pitchFamily="2" charset="2"/>
              <a:buNone/>
              <a:defRPr/>
            </a:pPr>
            <a:r>
              <a:rPr lang="en-US" sz="2800" dirty="0">
                <a:solidFill>
                  <a:srgbClr val="FFFF00"/>
                </a:solidFill>
              </a:rPr>
              <a:t>(d) The inspection mechanic shall perform all tests according to the photometer manufacturer's recommendations. </a:t>
            </a:r>
          </a:p>
          <a:p>
            <a:pPr eaLnBrk="1" hangingPunct="1">
              <a:buFont typeface="Wingdings" panose="05000000000000000000" pitchFamily="2" charset="2"/>
              <a:buNone/>
              <a:defRPr/>
            </a:pPr>
            <a:endParaRPr lang="en-US" sz="2800" dirty="0">
              <a:solidFill>
                <a:srgbClr val="FFFF00"/>
              </a:solidFill>
            </a:endParaRPr>
          </a:p>
          <a:p>
            <a:pPr eaLnBrk="1" hangingPunct="1">
              <a:buFont typeface="Wingdings" panose="05000000000000000000" pitchFamily="2" charset="2"/>
              <a:buNone/>
              <a:defRPr/>
            </a:pPr>
            <a:r>
              <a:rPr lang="en-US" sz="2800" dirty="0">
                <a:solidFill>
                  <a:srgbClr val="FFFF00"/>
                </a:solidFill>
              </a:rPr>
              <a:t>Window tint shall fail safety </a:t>
            </a:r>
          </a:p>
          <a:p>
            <a:pPr eaLnBrk="1" hangingPunct="1">
              <a:buFont typeface="Wingdings" panose="05000000000000000000" pitchFamily="2" charset="2"/>
              <a:buNone/>
              <a:defRPr/>
            </a:pPr>
            <a:r>
              <a:rPr lang="en-US" sz="2800" dirty="0">
                <a:solidFill>
                  <a:srgbClr val="FFFF00"/>
                </a:solidFill>
              </a:rPr>
              <a:t>inspection if: </a:t>
            </a:r>
          </a:p>
        </p:txBody>
      </p:sp>
      <p:pic>
        <p:nvPicPr>
          <p:cNvPr id="136196" name="Picture 6">
            <a:extLst>
              <a:ext uri="{FF2B5EF4-FFF2-40B4-BE49-F238E27FC236}">
                <a16:creationId xmlns:a16="http://schemas.microsoft.com/office/drawing/2014/main" id="{F233175F-7D88-4F15-8C5A-D731808E6ED3}"/>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99043" y="2209800"/>
            <a:ext cx="3200400" cy="34036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58C1D7E7-46D4-4CA7-9EFA-03E0220862DC}"/>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46787" name="Rectangle 3">
            <a:extLst>
              <a:ext uri="{FF2B5EF4-FFF2-40B4-BE49-F238E27FC236}">
                <a16:creationId xmlns:a16="http://schemas.microsoft.com/office/drawing/2014/main" id="{EA764BAE-D242-40AB-B180-275A53E8B909}"/>
              </a:ext>
            </a:extLst>
          </p:cNvPr>
          <p:cNvSpPr>
            <a:spLocks noGrp="1" noChangeArrowheads="1"/>
          </p:cNvSpPr>
          <p:nvPr>
            <p:ph type="body" idx="1"/>
          </p:nvPr>
        </p:nvSpPr>
        <p:spPr>
          <a:xfrm>
            <a:off x="457200" y="1417638"/>
            <a:ext cx="8229600" cy="4708525"/>
          </a:xfrm>
        </p:spPr>
        <p:txBody>
          <a:bodyPr/>
          <a:lstStyle/>
          <a:p>
            <a:pPr marL="342900" marR="0" lvl="0" indent="-342900" algn="l" defTabSz="914400" rtl="0" eaLnBrk="1" fontAlgn="base" latinLnBrk="0" hangingPunct="1">
              <a:lnSpc>
                <a:spcPct val="90000"/>
              </a:lnSpc>
              <a:spcBef>
                <a:spcPct val="20000"/>
              </a:spcBef>
              <a:spcAft>
                <a:spcPct val="0"/>
              </a:spcAft>
              <a:buClr>
                <a:srgbClr val="FFCC00"/>
              </a:buClr>
              <a:buSzPct val="70000"/>
              <a:buFont typeface="Wingdings" panose="05000000000000000000" pitchFamily="2" charset="2"/>
              <a:buNone/>
              <a:tabLst/>
              <a:defRPr/>
            </a:pPr>
            <a:r>
              <a:rPr kumimoji="0" lang="en-US" sz="2000" b="1"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ea typeface="+mn-ea"/>
                <a:cs typeface="+mn-cs"/>
              </a:rPr>
              <a:t>Window tint shall fail safety inspection if:</a:t>
            </a:r>
          </a:p>
          <a:p>
            <a:pPr marL="342900" marR="0" lvl="0" indent="-342900" algn="l" defTabSz="914400" rtl="0" eaLnBrk="1" fontAlgn="base" latinLnBrk="0" hangingPunct="1">
              <a:lnSpc>
                <a:spcPct val="90000"/>
              </a:lnSpc>
              <a:spcBef>
                <a:spcPct val="20000"/>
              </a:spcBef>
              <a:spcAft>
                <a:spcPct val="0"/>
              </a:spcAft>
              <a:buClr>
                <a:srgbClr val="FFCC00"/>
              </a:buClr>
              <a:buSzPct val="70000"/>
              <a:buFont typeface="Wingdings" panose="05000000000000000000" pitchFamily="2" charset="2"/>
              <a:buNone/>
              <a:tabLst/>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(1) Any </a:t>
            </a:r>
            <a:r>
              <a:rPr lang="en-US" sz="2400" u="sng" dirty="0">
                <a:solidFill>
                  <a:srgbClr val="FFFF00"/>
                </a:solidFill>
              </a:rPr>
              <a:t>window</a:t>
            </a:r>
            <a:r>
              <a:rPr lang="en-US" sz="2400" dirty="0">
                <a:solidFill>
                  <a:srgbClr val="FFFF00"/>
                </a:solidFill>
              </a:rPr>
              <a:t> on the vehicle with after-factory tint has a light transmission of less than thirty-two percent (32%). </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(2) The tint on any window is red, yellow, or amber</a:t>
            </a:r>
          </a:p>
        </p:txBody>
      </p:sp>
      <p:pic>
        <p:nvPicPr>
          <p:cNvPr id="3" name="Picture 2">
            <a:extLst>
              <a:ext uri="{FF2B5EF4-FFF2-40B4-BE49-F238E27FC236}">
                <a16:creationId xmlns:a16="http://schemas.microsoft.com/office/drawing/2014/main" id="{1A271B40-9037-4A32-8164-88CFD6F4759B}"/>
              </a:ext>
            </a:extLst>
          </p:cNvPr>
          <p:cNvPicPr>
            <a:picLocks noChangeAspect="1"/>
          </p:cNvPicPr>
          <p:nvPr/>
        </p:nvPicPr>
        <p:blipFill>
          <a:blip r:embed="rId2"/>
          <a:stretch>
            <a:fillRect/>
          </a:stretch>
        </p:blipFill>
        <p:spPr>
          <a:xfrm>
            <a:off x="4495800" y="3429000"/>
            <a:ext cx="3995737" cy="2958035"/>
          </a:xfrm>
          <a:prstGeom prst="rect">
            <a:avLst/>
          </a:prstGeom>
        </p:spPr>
      </p:pic>
      <p:pic>
        <p:nvPicPr>
          <p:cNvPr id="5" name="Picture 4">
            <a:extLst>
              <a:ext uri="{FF2B5EF4-FFF2-40B4-BE49-F238E27FC236}">
                <a16:creationId xmlns:a16="http://schemas.microsoft.com/office/drawing/2014/main" id="{A99164DA-2CC6-4C33-B73D-8E40B3FB66BA}"/>
              </a:ext>
            </a:extLst>
          </p:cNvPr>
          <p:cNvPicPr>
            <a:picLocks noChangeAspect="1"/>
          </p:cNvPicPr>
          <p:nvPr/>
        </p:nvPicPr>
        <p:blipFill>
          <a:blip r:embed="rId3"/>
          <a:stretch>
            <a:fillRect/>
          </a:stretch>
        </p:blipFill>
        <p:spPr>
          <a:xfrm>
            <a:off x="457200" y="3429000"/>
            <a:ext cx="3719512" cy="2958034"/>
          </a:xfrm>
          <a:prstGeom prst="rect">
            <a:avLst/>
          </a:prstGeom>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9B91F509-A956-4326-A152-4762B514FA70}"/>
              </a:ext>
            </a:extLst>
          </p:cNvPr>
          <p:cNvSpPr>
            <a:spLocks noGrp="1" noRot="1" noChangeArrowheads="1"/>
          </p:cNvSpPr>
          <p:nvPr>
            <p:ph type="title"/>
          </p:nvPr>
        </p:nvSpPr>
        <p:spPr>
          <a:xfrm>
            <a:off x="457200" y="152400"/>
            <a:ext cx="8229600" cy="914400"/>
          </a:xfrm>
        </p:spPr>
        <p:txBody>
          <a:bodyPr/>
          <a:lstStyle/>
          <a:p>
            <a:pPr eaLnBrk="1" hangingPunct="1">
              <a:defRPr/>
            </a:pPr>
            <a:r>
              <a:rPr lang="en-US" dirty="0">
                <a:solidFill>
                  <a:srgbClr val="FFFF00"/>
                </a:solidFill>
              </a:rPr>
              <a:t>.0551 Window Tinting</a:t>
            </a:r>
          </a:p>
        </p:txBody>
      </p:sp>
      <p:sp>
        <p:nvSpPr>
          <p:cNvPr id="247812" name="Rectangle 4">
            <a:extLst>
              <a:ext uri="{FF2B5EF4-FFF2-40B4-BE49-F238E27FC236}">
                <a16:creationId xmlns:a16="http://schemas.microsoft.com/office/drawing/2014/main" id="{5E16C5E2-BEDB-4E36-848F-011576402D7D}"/>
              </a:ext>
            </a:extLst>
          </p:cNvPr>
          <p:cNvSpPr>
            <a:spLocks noGrp="1" noChangeArrowheads="1"/>
          </p:cNvSpPr>
          <p:nvPr>
            <p:ph type="body" sz="half" idx="1"/>
          </p:nvPr>
        </p:nvSpPr>
        <p:spPr>
          <a:xfrm>
            <a:off x="304800" y="1219200"/>
            <a:ext cx="4241800" cy="5334000"/>
          </a:xfrm>
        </p:spPr>
        <p:txBody>
          <a:bodyPr/>
          <a:lstStyle/>
          <a:p>
            <a:pPr eaLnBrk="1" hangingPunct="1">
              <a:lnSpc>
                <a:spcPct val="90000"/>
              </a:lnSpc>
              <a:buClr>
                <a:srgbClr val="FFCC00"/>
              </a:buClr>
              <a:buFont typeface="Wingdings" panose="05000000000000000000" pitchFamily="2" charset="2"/>
              <a:buNone/>
              <a:defRPr/>
            </a:pPr>
            <a:r>
              <a:rPr lang="en-US" sz="2400" b="1" dirty="0">
                <a:solidFill>
                  <a:srgbClr val="FFFF00"/>
                </a:solidFill>
              </a:rPr>
              <a:t>Window tint shall fail safety </a:t>
            </a:r>
          </a:p>
          <a:p>
            <a:pPr eaLnBrk="1" hangingPunct="1">
              <a:lnSpc>
                <a:spcPct val="90000"/>
              </a:lnSpc>
              <a:buClr>
                <a:srgbClr val="FFCC00"/>
              </a:buClr>
              <a:buFont typeface="Wingdings" panose="05000000000000000000" pitchFamily="2" charset="2"/>
              <a:buNone/>
              <a:defRPr/>
            </a:pPr>
            <a:r>
              <a:rPr lang="en-US" sz="2400" b="1" dirty="0">
                <a:solidFill>
                  <a:srgbClr val="FFFF00"/>
                </a:solidFill>
              </a:rPr>
              <a:t> inspection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400" dirty="0">
                <a:solidFill>
                  <a:srgbClr val="FFFF00"/>
                </a:solidFill>
              </a:rPr>
              <a:t>(3) The tint on the windshield extends more than five (5) inches below the top of the windshield or is below the AS1 line of the windshield, which ever measurement is longer. </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400" dirty="0">
                <a:solidFill>
                  <a:srgbClr val="FFFF00"/>
                </a:solidFill>
              </a:rPr>
              <a:t>(4) The light reflectance of a tinted window is not twenty percent (20%) or less.</a:t>
            </a:r>
          </a:p>
          <a:p>
            <a:pPr eaLnBrk="1" hangingPunct="1">
              <a:buFont typeface="Wingdings" panose="05000000000000000000" pitchFamily="2" charset="2"/>
              <a:buNone/>
              <a:defRPr/>
            </a:pPr>
            <a:endParaRPr lang="en-US" sz="2800" dirty="0">
              <a:solidFill>
                <a:srgbClr val="FFFF00"/>
              </a:solidFill>
            </a:endParaRPr>
          </a:p>
        </p:txBody>
      </p:sp>
      <p:sp>
        <p:nvSpPr>
          <p:cNvPr id="138244" name="Text Box 8">
            <a:extLst>
              <a:ext uri="{FF2B5EF4-FFF2-40B4-BE49-F238E27FC236}">
                <a16:creationId xmlns:a16="http://schemas.microsoft.com/office/drawing/2014/main" id="{E25D3728-87DC-44B5-AA81-D23DFBC21EC5}"/>
              </a:ext>
            </a:extLst>
          </p:cNvPr>
          <p:cNvSpPr txBox="1">
            <a:spLocks noChangeArrowheads="1"/>
          </p:cNvSpPr>
          <p:nvPr/>
        </p:nvSpPr>
        <p:spPr bwMode="auto">
          <a:xfrm>
            <a:off x="4860925" y="5370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1800">
              <a:latin typeface="Arial" panose="020B0604020202020204" pitchFamily="34" charset="0"/>
            </a:endParaRPr>
          </a:p>
        </p:txBody>
      </p:sp>
      <p:sp>
        <p:nvSpPr>
          <p:cNvPr id="138245" name="Text Box 9">
            <a:extLst>
              <a:ext uri="{FF2B5EF4-FFF2-40B4-BE49-F238E27FC236}">
                <a16:creationId xmlns:a16="http://schemas.microsoft.com/office/drawing/2014/main" id="{7F8777CC-E51B-446F-ABCE-868D6D8BA3B0}"/>
              </a:ext>
            </a:extLst>
          </p:cNvPr>
          <p:cNvSpPr txBox="1">
            <a:spLocks noChangeArrowheads="1"/>
          </p:cNvSpPr>
          <p:nvPr/>
        </p:nvSpPr>
        <p:spPr bwMode="auto">
          <a:xfrm>
            <a:off x="4724400" y="6175375"/>
            <a:ext cx="41783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1800" b="1">
                <a:solidFill>
                  <a:srgbClr val="66FF33"/>
                </a:solidFill>
                <a:latin typeface="Arial" panose="020B0604020202020204" pitchFamily="34" charset="0"/>
              </a:rPr>
              <a:t>AS1 Line Right or Left Side of Windshield</a:t>
            </a:r>
          </a:p>
        </p:txBody>
      </p:sp>
      <p:pic>
        <p:nvPicPr>
          <p:cNvPr id="138246" name="Picture 10">
            <a:extLst>
              <a:ext uri="{FF2B5EF4-FFF2-40B4-BE49-F238E27FC236}">
                <a16:creationId xmlns:a16="http://schemas.microsoft.com/office/drawing/2014/main" id="{56E35C41-C457-4EAE-A47B-ECD58E5A0FC5}"/>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648200" y="1295400"/>
            <a:ext cx="4103688" cy="2436813"/>
          </a:xfrm>
          <a:noFill/>
          <a:extLst>
            <a:ext uri="{909E8E84-426E-40DD-AFC4-6F175D3DCCD1}">
              <a14:hiddenFill xmlns:a14="http://schemas.microsoft.com/office/drawing/2010/main">
                <a:solidFill>
                  <a:schemeClr val="accent1"/>
                </a:solidFill>
              </a14:hiddenFill>
            </a:ext>
          </a:extLst>
        </p:spPr>
      </p:pic>
      <p:pic>
        <p:nvPicPr>
          <p:cNvPr id="138247" name="Picture 11">
            <a:extLst>
              <a:ext uri="{FF2B5EF4-FFF2-40B4-BE49-F238E27FC236}">
                <a16:creationId xmlns:a16="http://schemas.microsoft.com/office/drawing/2014/main" id="{F3B5198C-8050-47DA-B76C-E2B2F6F15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86200"/>
            <a:ext cx="41529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a:extLst>
              <a:ext uri="{FF2B5EF4-FFF2-40B4-BE49-F238E27FC236}">
                <a16:creationId xmlns:a16="http://schemas.microsoft.com/office/drawing/2014/main" id="{AAB8F1EC-EFA0-47DE-AD7A-06C0610D18DB}"/>
              </a:ext>
            </a:extLst>
          </p:cNvPr>
          <p:cNvCxnSpPr/>
          <p:nvPr/>
        </p:nvCxnSpPr>
        <p:spPr bwMode="auto">
          <a:xfrm flipH="1">
            <a:off x="5962650" y="4572000"/>
            <a:ext cx="16002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a:extLst>
              <a:ext uri="{FF2B5EF4-FFF2-40B4-BE49-F238E27FC236}">
                <a16:creationId xmlns:a16="http://schemas.microsoft.com/office/drawing/2014/main" id="{A4BEF833-BD66-476C-93BB-CC49C5D94CFC}"/>
              </a:ext>
            </a:extLst>
          </p:cNvPr>
          <p:cNvSpPr>
            <a:spLocks noGrp="1" noRot="1" noChangeArrowheads="1"/>
          </p:cNvSpPr>
          <p:nvPr>
            <p:ph type="title"/>
          </p:nvPr>
        </p:nvSpPr>
        <p:spPr/>
        <p:txBody>
          <a:bodyPr/>
          <a:lstStyle/>
          <a:p>
            <a:pPr eaLnBrk="1" hangingPunct="1">
              <a:defRPr/>
            </a:pPr>
            <a:r>
              <a:rPr lang="en-US" dirty="0">
                <a:solidFill>
                  <a:srgbClr val="FFFF00"/>
                </a:solidFill>
              </a:rPr>
              <a:t>Safety Equipment Items</a:t>
            </a:r>
          </a:p>
        </p:txBody>
      </p:sp>
      <p:sp>
        <p:nvSpPr>
          <p:cNvPr id="9222" name="Rectangle 6">
            <a:extLst>
              <a:ext uri="{FF2B5EF4-FFF2-40B4-BE49-F238E27FC236}">
                <a16:creationId xmlns:a16="http://schemas.microsoft.com/office/drawing/2014/main" id="{23D96009-B891-4027-8739-4095897CA769}"/>
              </a:ext>
            </a:extLst>
          </p:cNvPr>
          <p:cNvSpPr>
            <a:spLocks noGrp="1" noChangeArrowheads="1"/>
          </p:cNvSpPr>
          <p:nvPr>
            <p:ph type="body" idx="1"/>
          </p:nvPr>
        </p:nvSpPr>
        <p:spPr>
          <a:xfrm>
            <a:off x="457200" y="1447800"/>
            <a:ext cx="8229600" cy="4572000"/>
          </a:xfrm>
        </p:spPr>
        <p:txBody>
          <a:bodyPr/>
          <a:lstStyle/>
          <a:p>
            <a:pPr eaLnBrk="1" hangingPunct="1">
              <a:lnSpc>
                <a:spcPct val="90000"/>
              </a:lnSpc>
              <a:defRPr/>
            </a:pPr>
            <a:r>
              <a:rPr lang="en-US" sz="2400" dirty="0">
                <a:solidFill>
                  <a:srgbClr val="FFFF00"/>
                </a:solidFill>
              </a:rPr>
              <a:t>Brakes</a:t>
            </a:r>
          </a:p>
          <a:p>
            <a:pPr eaLnBrk="1" hangingPunct="1">
              <a:lnSpc>
                <a:spcPct val="90000"/>
              </a:lnSpc>
              <a:defRPr/>
            </a:pPr>
            <a:r>
              <a:rPr lang="en-US" sz="2400" dirty="0">
                <a:solidFill>
                  <a:srgbClr val="FFFF00"/>
                </a:solidFill>
              </a:rPr>
              <a:t>Lights</a:t>
            </a:r>
          </a:p>
          <a:p>
            <a:pPr eaLnBrk="1" hangingPunct="1">
              <a:lnSpc>
                <a:spcPct val="90000"/>
              </a:lnSpc>
              <a:defRPr/>
            </a:pPr>
            <a:r>
              <a:rPr lang="en-US" sz="2400" dirty="0">
                <a:solidFill>
                  <a:srgbClr val="FFFF00"/>
                </a:solidFill>
              </a:rPr>
              <a:t>Horn</a:t>
            </a:r>
          </a:p>
          <a:p>
            <a:pPr eaLnBrk="1" hangingPunct="1">
              <a:lnSpc>
                <a:spcPct val="90000"/>
              </a:lnSpc>
              <a:defRPr/>
            </a:pPr>
            <a:r>
              <a:rPr lang="en-US" sz="2400" dirty="0">
                <a:solidFill>
                  <a:srgbClr val="FFFF00"/>
                </a:solidFill>
              </a:rPr>
              <a:t>Steering Mechanism</a:t>
            </a:r>
          </a:p>
          <a:p>
            <a:pPr eaLnBrk="1" hangingPunct="1">
              <a:lnSpc>
                <a:spcPct val="90000"/>
              </a:lnSpc>
              <a:defRPr/>
            </a:pPr>
            <a:r>
              <a:rPr lang="en-US" sz="2400" dirty="0">
                <a:solidFill>
                  <a:srgbClr val="FFFF00"/>
                </a:solidFill>
              </a:rPr>
              <a:t>Windshield Wiper</a:t>
            </a:r>
          </a:p>
          <a:p>
            <a:pPr eaLnBrk="1" hangingPunct="1">
              <a:lnSpc>
                <a:spcPct val="90000"/>
              </a:lnSpc>
              <a:defRPr/>
            </a:pPr>
            <a:r>
              <a:rPr lang="en-US" sz="2400" dirty="0">
                <a:solidFill>
                  <a:srgbClr val="FFFF00"/>
                </a:solidFill>
              </a:rPr>
              <a:t>Directional Signals</a:t>
            </a:r>
          </a:p>
          <a:p>
            <a:pPr eaLnBrk="1" hangingPunct="1">
              <a:lnSpc>
                <a:spcPct val="90000"/>
              </a:lnSpc>
              <a:defRPr/>
            </a:pPr>
            <a:r>
              <a:rPr lang="en-US" sz="2400" dirty="0">
                <a:solidFill>
                  <a:srgbClr val="FFFF00"/>
                </a:solidFill>
              </a:rPr>
              <a:t>Tires</a:t>
            </a:r>
          </a:p>
          <a:p>
            <a:pPr eaLnBrk="1" hangingPunct="1">
              <a:lnSpc>
                <a:spcPct val="90000"/>
              </a:lnSpc>
              <a:defRPr/>
            </a:pPr>
            <a:r>
              <a:rPr lang="en-US" sz="2400" dirty="0">
                <a:solidFill>
                  <a:srgbClr val="FFFF00"/>
                </a:solidFill>
              </a:rPr>
              <a:t>Tire Definitions</a:t>
            </a:r>
          </a:p>
          <a:p>
            <a:pPr eaLnBrk="1" hangingPunct="1">
              <a:lnSpc>
                <a:spcPct val="90000"/>
              </a:lnSpc>
              <a:defRPr/>
            </a:pPr>
            <a:r>
              <a:rPr lang="en-US" sz="2400" dirty="0">
                <a:solidFill>
                  <a:srgbClr val="FFFF00"/>
                </a:solidFill>
              </a:rPr>
              <a:t>Mirrors</a:t>
            </a:r>
          </a:p>
          <a:p>
            <a:pPr eaLnBrk="1" hangingPunct="1">
              <a:lnSpc>
                <a:spcPct val="90000"/>
              </a:lnSpc>
              <a:defRPr/>
            </a:pPr>
            <a:r>
              <a:rPr lang="en-US" sz="2400" dirty="0">
                <a:solidFill>
                  <a:srgbClr val="FFFF00"/>
                </a:solidFill>
              </a:rPr>
              <a:t>Exhaust Emission Controls</a:t>
            </a:r>
          </a:p>
          <a:p>
            <a:pPr eaLnBrk="1" hangingPunct="1">
              <a:lnSpc>
                <a:spcPct val="90000"/>
              </a:lnSpc>
              <a:defRPr/>
            </a:pPr>
            <a:r>
              <a:rPr lang="en-US" sz="2400" dirty="0">
                <a:solidFill>
                  <a:srgbClr val="FFFF00"/>
                </a:solidFill>
              </a:rPr>
              <a:t>Emission Control Devices</a:t>
            </a:r>
          </a:p>
          <a:p>
            <a:pPr eaLnBrk="1" hangingPunct="1">
              <a:lnSpc>
                <a:spcPct val="90000"/>
              </a:lnSpc>
              <a:defRPr/>
            </a:pPr>
            <a:endParaRPr lang="en-US" sz="2400" b="1" dirty="0"/>
          </a:p>
          <a:p>
            <a:pPr eaLnBrk="1" hangingPunct="1">
              <a:lnSpc>
                <a:spcPct val="90000"/>
              </a:lnSpc>
              <a:defRPr/>
            </a:pPr>
            <a:endParaRPr lang="en-US" dirty="0"/>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068A5488-DA5A-45D0-83A9-E071B45300DD}"/>
              </a:ext>
            </a:extLst>
          </p:cNvPr>
          <p:cNvSpPr>
            <a:spLocks noGrp="1" noRot="1" noChangeArrowheads="1"/>
          </p:cNvSpPr>
          <p:nvPr>
            <p:ph type="title"/>
          </p:nvPr>
        </p:nvSpPr>
        <p:spPr>
          <a:xfrm>
            <a:off x="457200" y="152400"/>
            <a:ext cx="8229600" cy="381000"/>
          </a:xfrm>
        </p:spPr>
        <p:txBody>
          <a:bodyPr/>
          <a:lstStyle/>
          <a:p>
            <a:pPr eaLnBrk="1" hangingPunct="1">
              <a:defRPr/>
            </a:pPr>
            <a:r>
              <a:rPr lang="en-US" dirty="0">
                <a:solidFill>
                  <a:srgbClr val="FFFF00"/>
                </a:solidFill>
              </a:rPr>
              <a:t>.0551 Window Tinting</a:t>
            </a:r>
          </a:p>
        </p:txBody>
      </p:sp>
      <p:sp>
        <p:nvSpPr>
          <p:cNvPr id="256003" name="Rectangle 3">
            <a:extLst>
              <a:ext uri="{FF2B5EF4-FFF2-40B4-BE49-F238E27FC236}">
                <a16:creationId xmlns:a16="http://schemas.microsoft.com/office/drawing/2014/main" id="{68E9C62B-C06C-477D-909D-38779B91EE38}"/>
              </a:ext>
            </a:extLst>
          </p:cNvPr>
          <p:cNvSpPr>
            <a:spLocks noGrp="1" noChangeArrowheads="1"/>
          </p:cNvSpPr>
          <p:nvPr>
            <p:ph type="body" idx="1"/>
          </p:nvPr>
        </p:nvSpPr>
        <p:spPr>
          <a:xfrm>
            <a:off x="152400" y="609600"/>
            <a:ext cx="8534400" cy="6096000"/>
          </a:xfrm>
        </p:spPr>
        <p:txBody>
          <a:bodyPr/>
          <a:lstStyle/>
          <a:p>
            <a:pPr eaLnBrk="1" hangingPunct="1">
              <a:lnSpc>
                <a:spcPct val="90000"/>
              </a:lnSpc>
              <a:buClr>
                <a:srgbClr val="FFCC00"/>
              </a:buClr>
              <a:buFont typeface="Wingdings" panose="05000000000000000000" pitchFamily="2" charset="2"/>
              <a:buNone/>
              <a:defRPr/>
            </a:pPr>
            <a:r>
              <a:rPr lang="en-US" sz="2400" b="1" dirty="0">
                <a:solidFill>
                  <a:srgbClr val="FFFF00"/>
                </a:solidFill>
              </a:rPr>
              <a:t>Window tint shall fail safety inspection if: </a:t>
            </a: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(e) Window tinting on vehicles with after-factory window tint shall not be inspected if the vehicle is exempt from the window tinting restrictions under G.S. 20-127(c)</a:t>
            </a:r>
          </a:p>
          <a:p>
            <a:pPr eaLnBrk="1" hangingPunct="1">
              <a:lnSpc>
                <a:spcPct val="80000"/>
              </a:lnSpc>
              <a:buFont typeface="Wingdings" panose="05000000000000000000" pitchFamily="2" charset="2"/>
              <a:buNone/>
              <a:defRPr/>
            </a:pPr>
            <a:endParaRPr lang="en-US" sz="24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(f) The fee as specified in G.S. 20-183.7(a) for inspecting window tinting shall be charged for vehicles with after factory tint</a:t>
            </a:r>
          </a:p>
          <a:p>
            <a:pPr eaLnBrk="1" hangingPunct="1">
              <a:lnSpc>
                <a:spcPct val="80000"/>
              </a:lnSpc>
              <a:buFont typeface="Wingdings" panose="05000000000000000000" pitchFamily="2" charset="2"/>
              <a:buNone/>
              <a:defRPr/>
            </a:pPr>
            <a:endParaRPr lang="en-US" sz="2400" dirty="0">
              <a:solidFill>
                <a:srgbClr val="FFFF00"/>
              </a:solidFill>
            </a:endParaRPr>
          </a:p>
          <a:p>
            <a:pPr eaLnBrk="1" hangingPunct="1">
              <a:lnSpc>
                <a:spcPct val="80000"/>
              </a:lnSpc>
              <a:buFont typeface="Wingdings" panose="05000000000000000000" pitchFamily="2" charset="2"/>
              <a:buNone/>
              <a:defRPr/>
            </a:pPr>
            <a:r>
              <a:rPr lang="en-US" sz="2400" dirty="0">
                <a:solidFill>
                  <a:srgbClr val="66FF33"/>
                </a:solidFill>
              </a:rPr>
              <a:t>NOTE: The $10.00 window tint fee charge during an inspection is </a:t>
            </a:r>
          </a:p>
          <a:p>
            <a:pPr eaLnBrk="1" hangingPunct="1">
              <a:lnSpc>
                <a:spcPct val="80000"/>
              </a:lnSpc>
              <a:buFont typeface="Wingdings" panose="05000000000000000000" pitchFamily="2" charset="2"/>
              <a:buNone/>
              <a:defRPr/>
            </a:pPr>
            <a:r>
              <a:rPr lang="en-US" sz="2400" dirty="0">
                <a:solidFill>
                  <a:srgbClr val="66FF33"/>
                </a:solidFill>
              </a:rPr>
              <a:t>mandatory.</a:t>
            </a:r>
            <a:endParaRPr lang="en-US" sz="2400" dirty="0">
              <a:solidFill>
                <a:srgbClr val="FFFF00"/>
              </a:solidFill>
            </a:endParaRPr>
          </a:p>
          <a:p>
            <a:pPr eaLnBrk="1" hangingPunct="1">
              <a:lnSpc>
                <a:spcPct val="80000"/>
              </a:lnSpc>
              <a:buFont typeface="Wingdings" panose="05000000000000000000" pitchFamily="2" charset="2"/>
              <a:buNone/>
              <a:defRPr/>
            </a:pPr>
            <a:endParaRPr lang="en-US" sz="2400"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G.S. 20-127(c) </a:t>
            </a:r>
            <a:r>
              <a:rPr lang="en-US" sz="2400" b="1" dirty="0">
                <a:solidFill>
                  <a:srgbClr val="66FF33"/>
                </a:solidFill>
              </a:rPr>
              <a:t>Tinting Exceptions</a:t>
            </a:r>
            <a:r>
              <a:rPr lang="en-US" sz="2400" dirty="0">
                <a:solidFill>
                  <a:srgbClr val="FFFF00"/>
                </a:solidFill>
              </a:rPr>
              <a:t>. The window tinting restrictions in subsection (b) of this section (percentage, color and reflectance) </a:t>
            </a:r>
            <a:r>
              <a:rPr lang="en-US" sz="2400" u="sng" dirty="0">
                <a:solidFill>
                  <a:srgbClr val="FFFF00"/>
                </a:solidFill>
              </a:rPr>
              <a:t>apply without exception to the windshield of a vehicle.</a:t>
            </a:r>
            <a:r>
              <a:rPr lang="en-US" sz="2400" dirty="0">
                <a:solidFill>
                  <a:srgbClr val="FFFF00"/>
                </a:solidFill>
              </a:rPr>
              <a:t>  The window tinting restrictions in subdivisions (b)(1) and (b)(2) of this section (percentage and color only) do not apply to any of the following vehicle windows:</a:t>
            </a:r>
          </a:p>
          <a:p>
            <a:pPr eaLnBrk="1" hangingPunct="1">
              <a:lnSpc>
                <a:spcPct val="80000"/>
              </a:lnSpc>
              <a:buFont typeface="Wingdings" panose="05000000000000000000" pitchFamily="2" charset="2"/>
              <a:buNone/>
              <a:defRPr/>
            </a:pPr>
            <a:endParaRPr lang="en-US" sz="800" dirty="0">
              <a:solidFill>
                <a:srgbClr val="FFFF00"/>
              </a:solidFill>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EBC5418B-51C3-44E1-AF4B-7C4B2478BE01}"/>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57027" name="Rectangle 3">
            <a:extLst>
              <a:ext uri="{FF2B5EF4-FFF2-40B4-BE49-F238E27FC236}">
                <a16:creationId xmlns:a16="http://schemas.microsoft.com/office/drawing/2014/main" id="{CFC813F2-3C71-4137-B470-BEB8AA510F84}"/>
              </a:ext>
            </a:extLst>
          </p:cNvPr>
          <p:cNvSpPr>
            <a:spLocks noGrp="1" noChangeArrowheads="1"/>
          </p:cNvSpPr>
          <p:nvPr>
            <p:ph type="body" idx="1"/>
          </p:nvPr>
        </p:nvSpPr>
        <p:spPr>
          <a:xfrm>
            <a:off x="457200" y="1295400"/>
            <a:ext cx="8229600" cy="5257800"/>
          </a:xfrm>
        </p:spPr>
        <p:txBody>
          <a:bodyPr/>
          <a:lstStyle/>
          <a:p>
            <a:pPr marL="0" indent="0" eaLnBrk="1" hangingPunct="1">
              <a:buClr>
                <a:srgbClr val="FFFF00"/>
              </a:buClr>
              <a:buSzPct val="100000"/>
              <a:buFont typeface="Wingdings" panose="05000000000000000000" pitchFamily="2" charset="2"/>
              <a:buNone/>
              <a:defRPr/>
            </a:pPr>
            <a:r>
              <a:rPr lang="en-US" sz="2800" dirty="0">
                <a:solidFill>
                  <a:srgbClr val="FFFF00"/>
                </a:solidFill>
              </a:rPr>
              <a:t>G.S. 20-127(c) </a:t>
            </a:r>
            <a:r>
              <a:rPr lang="en-US" sz="2800" b="1" dirty="0">
                <a:solidFill>
                  <a:srgbClr val="66FF33"/>
                </a:solidFill>
              </a:rPr>
              <a:t>Tinting Exceptions:</a:t>
            </a:r>
          </a:p>
          <a:p>
            <a:pPr marL="0" indent="0" eaLnBrk="1" hangingPunct="1">
              <a:buClr>
                <a:srgbClr val="FFFF00"/>
              </a:buClr>
              <a:buSzPct val="100000"/>
              <a:buFont typeface="Wingdings" panose="05000000000000000000" pitchFamily="2" charset="2"/>
              <a:buNone/>
              <a:defRPr/>
            </a:pPr>
            <a:endParaRPr lang="en-US" sz="1000" dirty="0">
              <a:solidFill>
                <a:srgbClr val="FFFF00"/>
              </a:solidFill>
            </a:endParaRPr>
          </a:p>
          <a:p>
            <a:pPr marL="609600" indent="-609600" eaLnBrk="1" hangingPunct="1">
              <a:buClr>
                <a:srgbClr val="FFFF00"/>
              </a:buClr>
              <a:buSzPct val="100000"/>
              <a:buFontTx/>
              <a:buAutoNum type="arabicParenBoth"/>
              <a:defRPr/>
            </a:pPr>
            <a:r>
              <a:rPr lang="en-US" sz="2800" dirty="0">
                <a:solidFill>
                  <a:srgbClr val="FFFF00"/>
                </a:solidFill>
              </a:rPr>
              <a:t>A window of an excursion passenger vehicle.</a:t>
            </a:r>
          </a:p>
          <a:p>
            <a:pPr marL="0" indent="0" eaLnBrk="1" hangingPunct="1">
              <a:buFont typeface="Wingdings" panose="05000000000000000000" pitchFamily="2" charset="2"/>
              <a:buNone/>
              <a:defRPr/>
            </a:pPr>
            <a:r>
              <a:rPr lang="en-US" sz="2400" dirty="0">
                <a:solidFill>
                  <a:srgbClr val="FFFF00"/>
                </a:solidFill>
              </a:rPr>
              <a:t>       (Vehicles transporting persons on sight-seeing or travel tours)</a:t>
            </a:r>
            <a:endParaRPr lang="en-US" sz="2800" dirty="0">
              <a:solidFill>
                <a:srgbClr val="66FF33"/>
              </a:solidFill>
            </a:endParaRPr>
          </a:p>
          <a:p>
            <a:pPr marL="609600" indent="-609600" eaLnBrk="1" hangingPunct="1">
              <a:buFontTx/>
              <a:buNone/>
              <a:defRPr/>
            </a:pPr>
            <a:endParaRPr lang="en-US" sz="2800" dirty="0">
              <a:solidFill>
                <a:srgbClr val="66FF33"/>
              </a:solidFill>
            </a:endParaRPr>
          </a:p>
          <a:p>
            <a:pPr marL="609600" indent="-609600" eaLnBrk="1" hangingPunct="1">
              <a:buFontTx/>
              <a:buNone/>
              <a:defRPr/>
            </a:pPr>
            <a:endParaRPr lang="en-US" sz="2800" dirty="0">
              <a:solidFill>
                <a:srgbClr val="66FF33"/>
              </a:solidFill>
            </a:endParaRPr>
          </a:p>
          <a:p>
            <a:pPr marL="609600" indent="-609600" eaLnBrk="1" hangingPunct="1">
              <a:buFont typeface="Wingdings" panose="05000000000000000000" pitchFamily="2" charset="2"/>
              <a:buNone/>
              <a:defRPr/>
            </a:pPr>
            <a:endParaRPr lang="en-US" sz="2800" dirty="0">
              <a:solidFill>
                <a:srgbClr val="FFFF00"/>
              </a:solidFill>
            </a:endParaRPr>
          </a:p>
          <a:p>
            <a:pPr marL="609600" indent="-609600" eaLnBrk="1" hangingPunct="1">
              <a:buFont typeface="Wingdings" panose="05000000000000000000" pitchFamily="2" charset="2"/>
              <a:buNone/>
              <a:defRPr/>
            </a:pPr>
            <a:endParaRPr lang="en-US" sz="2800" dirty="0">
              <a:solidFill>
                <a:srgbClr val="FFFF00"/>
              </a:solidFill>
            </a:endParaRPr>
          </a:p>
          <a:p>
            <a:pPr marL="609600" indent="-609600" eaLnBrk="1" hangingPunct="1">
              <a:buFont typeface="Wingdings" panose="05000000000000000000" pitchFamily="2" charset="2"/>
              <a:buNone/>
              <a:defRPr/>
            </a:pPr>
            <a:r>
              <a:rPr lang="en-US" sz="2800" dirty="0">
                <a:solidFill>
                  <a:srgbClr val="FFFF00"/>
                </a:solidFill>
              </a:rPr>
              <a:t>(2) &amp; (3) Repealed by Session Laws 2012-78, s. 8, effective December 1, 2012. </a:t>
            </a:r>
            <a:r>
              <a:rPr lang="en-US" sz="2800" dirty="0">
                <a:solidFill>
                  <a:srgbClr val="66FF33"/>
                </a:solidFill>
              </a:rPr>
              <a:t>(for-hire and buses)</a:t>
            </a:r>
          </a:p>
          <a:p>
            <a:pPr marL="609600" indent="-609600" eaLnBrk="1" hangingPunct="1">
              <a:buFont typeface="Wingdings" panose="05000000000000000000" pitchFamily="2" charset="2"/>
              <a:buNone/>
              <a:defRPr/>
            </a:pPr>
            <a:r>
              <a:rPr lang="en-US" sz="2800" dirty="0">
                <a:solidFill>
                  <a:srgbClr val="FFFF00"/>
                </a:solidFill>
              </a:rPr>
              <a:t>(4) A window of a motor home. </a:t>
            </a:r>
          </a:p>
        </p:txBody>
      </p:sp>
      <p:pic>
        <p:nvPicPr>
          <p:cNvPr id="140292" name="Picture 1">
            <a:extLst>
              <a:ext uri="{FF2B5EF4-FFF2-40B4-BE49-F238E27FC236}">
                <a16:creationId xmlns:a16="http://schemas.microsoft.com/office/drawing/2014/main" id="{02C6DFE1-A643-4E28-8E36-C044480CF1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1127" y="3007519"/>
            <a:ext cx="31242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1">
            <a:extLst>
              <a:ext uri="{FF2B5EF4-FFF2-40B4-BE49-F238E27FC236}">
                <a16:creationId xmlns:a16="http://schemas.microsoft.com/office/drawing/2014/main" id="{62EF97BC-28ED-4327-B74A-2ECC9A87D6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362" y="3023394"/>
            <a:ext cx="357187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EDBC687-81CC-4672-8750-555CBEC30C05}"/>
              </a:ext>
            </a:extLst>
          </p:cNvPr>
          <p:cNvSpPr>
            <a:spLocks noGrp="1" noRot="1" noChangeArrowheads="1"/>
          </p:cNvSpPr>
          <p:nvPr>
            <p:ph type="title"/>
          </p:nvPr>
        </p:nvSpPr>
        <p:spPr>
          <a:xfrm>
            <a:off x="457200" y="274638"/>
            <a:ext cx="8229600" cy="792162"/>
          </a:xfrm>
        </p:spPr>
        <p:txBody>
          <a:bodyPr/>
          <a:lstStyle/>
          <a:p>
            <a:pPr eaLnBrk="1" hangingPunct="1">
              <a:defRPr/>
            </a:pPr>
            <a:r>
              <a:rPr lang="en-US" dirty="0">
                <a:solidFill>
                  <a:srgbClr val="FFFF00"/>
                </a:solidFill>
              </a:rPr>
              <a:t>.0551 Window Tinting</a:t>
            </a:r>
          </a:p>
        </p:txBody>
      </p:sp>
      <p:sp>
        <p:nvSpPr>
          <p:cNvPr id="258051" name="Rectangle 3">
            <a:extLst>
              <a:ext uri="{FF2B5EF4-FFF2-40B4-BE49-F238E27FC236}">
                <a16:creationId xmlns:a16="http://schemas.microsoft.com/office/drawing/2014/main" id="{B592BCE6-12C6-464A-A09C-AEDD9374D6E6}"/>
              </a:ext>
            </a:extLst>
          </p:cNvPr>
          <p:cNvSpPr>
            <a:spLocks noGrp="1" noChangeArrowheads="1"/>
          </p:cNvSpPr>
          <p:nvPr>
            <p:ph type="body" idx="1"/>
          </p:nvPr>
        </p:nvSpPr>
        <p:spPr>
          <a:xfrm>
            <a:off x="457200" y="990600"/>
            <a:ext cx="8229600" cy="5135563"/>
          </a:xfrm>
        </p:spPr>
        <p:txBody>
          <a:bodyPr/>
          <a:lstStyle/>
          <a:p>
            <a:pPr eaLnBrk="1" hangingPunct="1">
              <a:lnSpc>
                <a:spcPct val="90000"/>
              </a:lnSpc>
              <a:buFont typeface="Wingdings" panose="05000000000000000000" pitchFamily="2" charset="2"/>
              <a:buNone/>
              <a:defRPr/>
            </a:pPr>
            <a:r>
              <a:rPr lang="en-US" sz="2700" dirty="0">
                <a:solidFill>
                  <a:srgbClr val="FFFF00"/>
                </a:solidFill>
              </a:rPr>
              <a:t>(5) A window of an ambulance.</a:t>
            </a:r>
          </a:p>
          <a:p>
            <a:pPr eaLnBrk="1" hangingPunct="1">
              <a:lnSpc>
                <a:spcPct val="90000"/>
              </a:lnSpc>
              <a:buFont typeface="Wingdings" panose="05000000000000000000" pitchFamily="2" charset="2"/>
              <a:buNone/>
              <a:defRPr/>
            </a:pPr>
            <a:r>
              <a:rPr lang="en-US" sz="2700" dirty="0">
                <a:solidFill>
                  <a:srgbClr val="FFFF00"/>
                </a:solidFill>
              </a:rPr>
              <a:t>(6) The rear window of a property-hauling vehicle. </a:t>
            </a:r>
            <a:r>
              <a:rPr lang="en-US" sz="2700" dirty="0">
                <a:solidFill>
                  <a:srgbClr val="66FF33"/>
                </a:solidFill>
              </a:rPr>
              <a:t>(Trucks)</a:t>
            </a:r>
          </a:p>
          <a:p>
            <a:pPr eaLnBrk="1" hangingPunct="1">
              <a:lnSpc>
                <a:spcPct val="90000"/>
              </a:lnSpc>
              <a:buFont typeface="Wingdings" panose="05000000000000000000" pitchFamily="2" charset="2"/>
              <a:buNone/>
              <a:defRPr/>
            </a:pPr>
            <a:r>
              <a:rPr lang="en-US" sz="2700" dirty="0">
                <a:solidFill>
                  <a:srgbClr val="FFFF00"/>
                </a:solidFill>
              </a:rPr>
              <a:t>(7) A window of a Limousine.</a:t>
            </a:r>
          </a:p>
          <a:p>
            <a:pPr eaLnBrk="1" hangingPunct="1">
              <a:lnSpc>
                <a:spcPct val="90000"/>
              </a:lnSpc>
              <a:buFont typeface="Wingdings" panose="05000000000000000000" pitchFamily="2" charset="2"/>
              <a:buNone/>
              <a:defRPr/>
            </a:pPr>
            <a:r>
              <a:rPr lang="en-US" sz="2700" dirty="0">
                <a:solidFill>
                  <a:srgbClr val="FFFF00"/>
                </a:solidFill>
              </a:rPr>
              <a:t>(8) A window of a Law Enforcement vehicle.</a:t>
            </a:r>
          </a:p>
          <a:p>
            <a:pPr eaLnBrk="1" hangingPunct="1">
              <a:lnSpc>
                <a:spcPct val="90000"/>
              </a:lnSpc>
              <a:buFont typeface="Wingdings" panose="05000000000000000000" pitchFamily="2" charset="2"/>
              <a:buNone/>
              <a:defRPr/>
            </a:pPr>
            <a:r>
              <a:rPr lang="en-US" sz="2700" dirty="0">
                <a:solidFill>
                  <a:srgbClr val="FFFF00"/>
                </a:solidFill>
              </a:rPr>
              <a:t>(9) A window of a multipurpose vehicle that is behind the driver. </a:t>
            </a:r>
            <a:r>
              <a:rPr lang="en-US" sz="1600" dirty="0">
                <a:solidFill>
                  <a:srgbClr val="66FF33"/>
                </a:solidFill>
              </a:rPr>
              <a:t>(Passenger windows on an SUVs, Minivans, Pick-Up Trucks are not measured)</a:t>
            </a:r>
          </a:p>
        </p:txBody>
      </p:sp>
      <p:pic>
        <p:nvPicPr>
          <p:cNvPr id="141316" name="Picture 6">
            <a:extLst>
              <a:ext uri="{FF2B5EF4-FFF2-40B4-BE49-F238E27FC236}">
                <a16:creationId xmlns:a16="http://schemas.microsoft.com/office/drawing/2014/main" id="{17A9B8AA-3A72-441B-B3D7-C258BC3CA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57825"/>
            <a:ext cx="42386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17" name="Picture 8">
            <a:extLst>
              <a:ext uri="{FF2B5EF4-FFF2-40B4-BE49-F238E27FC236}">
                <a16:creationId xmlns:a16="http://schemas.microsoft.com/office/drawing/2014/main" id="{983390D7-B6C7-4B19-AE14-5B62D2448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463" y="5441950"/>
            <a:ext cx="4402137" cy="12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18" name="Picture 9">
            <a:extLst>
              <a:ext uri="{FF2B5EF4-FFF2-40B4-BE49-F238E27FC236}">
                <a16:creationId xmlns:a16="http://schemas.microsoft.com/office/drawing/2014/main" id="{2EE93203-3A19-444C-8505-2158CF9F5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3865563"/>
            <a:ext cx="4402137"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319" name="Picture 10">
            <a:extLst>
              <a:ext uri="{FF2B5EF4-FFF2-40B4-BE49-F238E27FC236}">
                <a16:creationId xmlns:a16="http://schemas.microsoft.com/office/drawing/2014/main" id="{70DF5F28-C257-4E65-844C-9F505E33B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65563"/>
            <a:ext cx="42386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E6E7B728-5607-4918-9090-F98C4C3A1441}"/>
              </a:ext>
            </a:extLst>
          </p:cNvPr>
          <p:cNvSpPr>
            <a:spLocks noGrp="1" noRot="1" noChangeArrowheads="1"/>
          </p:cNvSpPr>
          <p:nvPr>
            <p:ph type="title"/>
          </p:nvPr>
        </p:nvSpPr>
        <p:spPr/>
        <p:txBody>
          <a:bodyPr/>
          <a:lstStyle/>
          <a:p>
            <a:pPr eaLnBrk="1" hangingPunct="1">
              <a:defRPr/>
            </a:pPr>
            <a:r>
              <a:rPr lang="en-US" dirty="0">
                <a:solidFill>
                  <a:srgbClr val="FFFF00"/>
                </a:solidFill>
              </a:rPr>
              <a:t>.0551 Window Tinting</a:t>
            </a:r>
          </a:p>
        </p:txBody>
      </p:sp>
      <p:sp>
        <p:nvSpPr>
          <p:cNvPr id="259075" name="Rectangle 3">
            <a:extLst>
              <a:ext uri="{FF2B5EF4-FFF2-40B4-BE49-F238E27FC236}">
                <a16:creationId xmlns:a16="http://schemas.microsoft.com/office/drawing/2014/main" id="{D4C86609-5D95-4AC2-9CAE-11645275F8BE}"/>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800" dirty="0">
                <a:solidFill>
                  <a:srgbClr val="FFFF00"/>
                </a:solidFill>
              </a:rPr>
              <a:t>(10) A window of a vehicle that is registered in another </a:t>
            </a:r>
          </a:p>
          <a:p>
            <a:pPr eaLnBrk="1" hangingPunct="1">
              <a:buFont typeface="Wingdings" panose="05000000000000000000" pitchFamily="2" charset="2"/>
              <a:buNone/>
              <a:defRPr/>
            </a:pPr>
            <a:r>
              <a:rPr lang="en-US" sz="2800" dirty="0">
                <a:solidFill>
                  <a:srgbClr val="FFFF00"/>
                </a:solidFill>
              </a:rPr>
              <a:t>       state and meets the requirements of the state in which  </a:t>
            </a:r>
          </a:p>
          <a:p>
            <a:pPr eaLnBrk="1" hangingPunct="1">
              <a:buFont typeface="Wingdings" panose="05000000000000000000" pitchFamily="2" charset="2"/>
              <a:buNone/>
              <a:defRPr/>
            </a:pPr>
            <a:r>
              <a:rPr lang="en-US" sz="2800" dirty="0">
                <a:solidFill>
                  <a:srgbClr val="FFFF00"/>
                </a:solidFill>
              </a:rPr>
              <a:t>       it is registered. </a:t>
            </a:r>
            <a:r>
              <a:rPr lang="en-US" sz="2800" b="1" dirty="0">
                <a:solidFill>
                  <a:srgbClr val="66FF33"/>
                </a:solidFill>
              </a:rPr>
              <a:t>(Rental Vehicle)</a:t>
            </a:r>
          </a:p>
          <a:p>
            <a:pPr eaLnBrk="1" hangingPunct="1">
              <a:buFont typeface="Wingdings" panose="05000000000000000000" pitchFamily="2" charset="2"/>
              <a:buNone/>
              <a:defRPr/>
            </a:pPr>
            <a:r>
              <a:rPr lang="en-US" sz="2800" dirty="0">
                <a:solidFill>
                  <a:srgbClr val="FFFF00"/>
                </a:solidFill>
              </a:rPr>
              <a:t>(11) A window of a vehicle for which the Division has  </a:t>
            </a:r>
          </a:p>
          <a:p>
            <a:pPr eaLnBrk="1" hangingPunct="1">
              <a:buFont typeface="Wingdings" panose="05000000000000000000" pitchFamily="2" charset="2"/>
              <a:buNone/>
              <a:defRPr/>
            </a:pPr>
            <a:r>
              <a:rPr lang="en-US" sz="2800" dirty="0">
                <a:solidFill>
                  <a:srgbClr val="FFFF00"/>
                </a:solidFill>
              </a:rPr>
              <a:t>       issued a medical waiver exception permit under  </a:t>
            </a:r>
          </a:p>
          <a:p>
            <a:pPr eaLnBrk="1" hangingPunct="1">
              <a:buFont typeface="Wingdings" panose="05000000000000000000" pitchFamily="2" charset="2"/>
              <a:buNone/>
              <a:defRPr/>
            </a:pPr>
            <a:r>
              <a:rPr lang="en-US" sz="2800" dirty="0">
                <a:solidFill>
                  <a:srgbClr val="FFFF00"/>
                </a:solidFill>
              </a:rPr>
              <a:t>       subsection (f) of this section. </a:t>
            </a:r>
          </a:p>
          <a:p>
            <a:pPr eaLnBrk="1" hangingPunct="1">
              <a:buFont typeface="Wingdings" panose="05000000000000000000" pitchFamily="2" charset="2"/>
              <a:buNone/>
              <a:defRPr/>
            </a:pPr>
            <a:r>
              <a:rPr lang="en-US" sz="2800" b="1" dirty="0">
                <a:solidFill>
                  <a:srgbClr val="66FF33"/>
                </a:solidFill>
              </a:rPr>
              <a:t>       (A written</a:t>
            </a:r>
            <a:r>
              <a:rPr lang="en-US" sz="2800" b="1" dirty="0">
                <a:solidFill>
                  <a:srgbClr val="FFFF00"/>
                </a:solidFill>
              </a:rPr>
              <a:t> </a:t>
            </a:r>
            <a:r>
              <a:rPr lang="en-US" sz="2800" b="1" dirty="0">
                <a:solidFill>
                  <a:srgbClr val="66FF33"/>
                </a:solidFill>
              </a:rPr>
              <a:t>form is required)</a:t>
            </a:r>
            <a:r>
              <a:rPr lang="en-US" sz="2800" b="1" dirty="0">
                <a:solidFill>
                  <a:srgbClr val="FFFF00"/>
                </a:solidFill>
              </a:rPr>
              <a:t> </a:t>
            </a:r>
          </a:p>
          <a:p>
            <a:pPr eaLnBrk="1" hangingPunct="1">
              <a:buFont typeface="Wingdings" panose="05000000000000000000" pitchFamily="2" charset="2"/>
              <a:buNone/>
              <a:defRPr/>
            </a:pPr>
            <a:r>
              <a:rPr lang="en-US" sz="2800" b="1" dirty="0">
                <a:solidFill>
                  <a:srgbClr val="66FF33"/>
                </a:solidFill>
              </a:rPr>
              <a:t>    </a:t>
            </a:r>
          </a:p>
          <a:p>
            <a:pPr eaLnBrk="1" hangingPunct="1">
              <a:buFont typeface="Wingdings" panose="05000000000000000000" pitchFamily="2" charset="2"/>
              <a:buNone/>
              <a:defRPr/>
            </a:pPr>
            <a:endParaRPr lang="en-US" dirty="0">
              <a:solidFill>
                <a:srgbClr val="66FF33"/>
              </a:solidFill>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DA47C5B9-99AE-4421-ABFF-87586687E5B3}"/>
              </a:ext>
            </a:extLst>
          </p:cNvPr>
          <p:cNvSpPr>
            <a:spLocks noGrp="1" noRot="1" noChangeArrowheads="1"/>
          </p:cNvSpPr>
          <p:nvPr>
            <p:ph type="title"/>
          </p:nvPr>
        </p:nvSpPr>
        <p:spPr/>
        <p:txBody>
          <a:bodyPr/>
          <a:lstStyle/>
          <a:p>
            <a:pPr eaLnBrk="1" hangingPunct="1">
              <a:defRPr/>
            </a:pPr>
            <a:r>
              <a:rPr lang="en-US" dirty="0">
                <a:solidFill>
                  <a:srgbClr val="FFFF00"/>
                </a:solidFill>
              </a:rPr>
              <a:t>Window Tint Medical Exceptions</a:t>
            </a:r>
          </a:p>
        </p:txBody>
      </p:sp>
      <p:sp>
        <p:nvSpPr>
          <p:cNvPr id="260099" name="Rectangle 3">
            <a:extLst>
              <a:ext uri="{FF2B5EF4-FFF2-40B4-BE49-F238E27FC236}">
                <a16:creationId xmlns:a16="http://schemas.microsoft.com/office/drawing/2014/main" id="{29BDE3F8-81CF-4DA0-99E8-2B592D74DE77}"/>
              </a:ext>
            </a:extLst>
          </p:cNvPr>
          <p:cNvSpPr>
            <a:spLocks noGrp="1" noChangeArrowheads="1"/>
          </p:cNvSpPr>
          <p:nvPr>
            <p:ph type="body" idx="1"/>
          </p:nvPr>
        </p:nvSpPr>
        <p:spPr>
          <a:xfrm>
            <a:off x="457200" y="1524000"/>
            <a:ext cx="8229600" cy="4525963"/>
          </a:xfrm>
        </p:spPr>
        <p:txBody>
          <a:bodyPr/>
          <a:lstStyle/>
          <a:p>
            <a:pPr eaLnBrk="1" hangingPunct="1">
              <a:lnSpc>
                <a:spcPct val="90000"/>
              </a:lnSpc>
              <a:buClr>
                <a:srgbClr val="66FF33"/>
              </a:buClr>
              <a:defRPr/>
            </a:pPr>
            <a:r>
              <a:rPr lang="en-US" sz="2800" b="1" dirty="0">
                <a:solidFill>
                  <a:srgbClr val="66FF33"/>
                </a:solidFill>
              </a:rPr>
              <a:t>People who suffer from a medical condition that makes them sensitive to visible light are eligible.</a:t>
            </a:r>
          </a:p>
          <a:p>
            <a:pPr eaLnBrk="1" hangingPunct="1">
              <a:lnSpc>
                <a:spcPct val="90000"/>
              </a:lnSpc>
              <a:buClr>
                <a:srgbClr val="66FF33"/>
              </a:buClr>
              <a:defRPr/>
            </a:pPr>
            <a:r>
              <a:rPr lang="en-US" sz="2800" b="1" dirty="0">
                <a:solidFill>
                  <a:srgbClr val="66FF33"/>
                </a:solidFill>
              </a:rPr>
              <a:t>They must apply to the Drivers Medical Evaluation Program.</a:t>
            </a:r>
          </a:p>
          <a:p>
            <a:pPr eaLnBrk="1" hangingPunct="1">
              <a:lnSpc>
                <a:spcPct val="90000"/>
              </a:lnSpc>
              <a:buClr>
                <a:srgbClr val="66FF33"/>
              </a:buClr>
              <a:defRPr/>
            </a:pPr>
            <a:r>
              <a:rPr lang="en-US" sz="2800" b="1" dirty="0">
                <a:solidFill>
                  <a:srgbClr val="66FF33"/>
                </a:solidFill>
              </a:rPr>
              <a:t>Their doctor must complete the Medical Evaluation Form.</a:t>
            </a:r>
          </a:p>
          <a:p>
            <a:pPr eaLnBrk="1" hangingPunct="1">
              <a:lnSpc>
                <a:spcPct val="90000"/>
              </a:lnSpc>
              <a:buClr>
                <a:srgbClr val="66FF33"/>
              </a:buClr>
              <a:defRPr/>
            </a:pPr>
            <a:r>
              <a:rPr lang="en-US" sz="2800" b="1" dirty="0">
                <a:solidFill>
                  <a:srgbClr val="66FF33"/>
                </a:solidFill>
              </a:rPr>
              <a:t>The permit is valid for 5 years unless directed otherwise by the Drivers Medical Evaluation Program.</a:t>
            </a:r>
          </a:p>
          <a:p>
            <a:pPr eaLnBrk="1" hangingPunct="1">
              <a:lnSpc>
                <a:spcPct val="90000"/>
              </a:lnSpc>
              <a:buClr>
                <a:srgbClr val="66FF33"/>
              </a:buClr>
              <a:defRPr/>
            </a:pPr>
            <a:r>
              <a:rPr lang="en-US" sz="2800" b="1" dirty="0">
                <a:solidFill>
                  <a:srgbClr val="66FF33"/>
                </a:solidFill>
              </a:rPr>
              <a:t>A renewal requires a medical recertification.</a:t>
            </a:r>
          </a:p>
          <a:p>
            <a:pPr eaLnBrk="1" hangingPunct="1">
              <a:lnSpc>
                <a:spcPct val="90000"/>
              </a:lnSpc>
              <a:buClr>
                <a:srgbClr val="66FF33"/>
              </a:buClr>
              <a:defRPr/>
            </a:pPr>
            <a:r>
              <a:rPr lang="en-US" sz="2800" b="1" dirty="0">
                <a:solidFill>
                  <a:srgbClr val="66FF33"/>
                </a:solidFill>
              </a:rPr>
              <a:t>They cannot have more than 2 permits at any one time.</a:t>
            </a:r>
          </a:p>
          <a:p>
            <a:pPr eaLnBrk="1" hangingPunct="1">
              <a:lnSpc>
                <a:spcPct val="90000"/>
              </a:lnSpc>
              <a:buClr>
                <a:srgbClr val="66FF33"/>
              </a:buClr>
              <a:buFont typeface="Wingdings" panose="05000000000000000000" pitchFamily="2" charset="2"/>
              <a:buNone/>
              <a:defRPr/>
            </a:pPr>
            <a:endParaRPr lang="en-US" sz="2800" b="1" dirty="0">
              <a:solidFill>
                <a:srgbClr val="66FF33"/>
              </a:solidFill>
            </a:endParaRPr>
          </a:p>
          <a:p>
            <a:pPr eaLnBrk="1" hangingPunct="1">
              <a:lnSpc>
                <a:spcPct val="90000"/>
              </a:lnSpc>
              <a:buFont typeface="Wingdings" panose="05000000000000000000" pitchFamily="2" charset="2"/>
              <a:buNone/>
              <a:defRPr/>
            </a:pPr>
            <a:endParaRPr lang="en-US" sz="2400" b="1" dirty="0">
              <a:solidFill>
                <a:srgbClr val="66FF33"/>
              </a:solidFill>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4CD6C075-5B25-44D8-9D61-D1E670DF11D6}"/>
              </a:ext>
            </a:extLst>
          </p:cNvPr>
          <p:cNvSpPr>
            <a:spLocks noGrp="1" noRot="1" noChangeArrowheads="1"/>
          </p:cNvSpPr>
          <p:nvPr>
            <p:ph type="title"/>
          </p:nvPr>
        </p:nvSpPr>
        <p:spPr>
          <a:xfrm>
            <a:off x="457200" y="274638"/>
            <a:ext cx="8229600" cy="487362"/>
          </a:xfrm>
        </p:spPr>
        <p:txBody>
          <a:bodyPr/>
          <a:lstStyle/>
          <a:p>
            <a:pPr eaLnBrk="1" hangingPunct="1">
              <a:defRPr/>
            </a:pPr>
            <a:r>
              <a:rPr lang="en-US" sz="3200" dirty="0">
                <a:solidFill>
                  <a:srgbClr val="FFFF00"/>
                </a:solidFill>
              </a:rPr>
              <a:t>Window Tint Medical Exceptions</a:t>
            </a:r>
            <a:br>
              <a:rPr lang="en-US" sz="3200" dirty="0">
                <a:solidFill>
                  <a:srgbClr val="FFFF00"/>
                </a:solidFill>
              </a:rPr>
            </a:br>
            <a:endParaRPr lang="en-US" sz="3200" dirty="0">
              <a:solidFill>
                <a:srgbClr val="FFFF00"/>
              </a:solidFill>
            </a:endParaRPr>
          </a:p>
        </p:txBody>
      </p:sp>
      <p:sp>
        <p:nvSpPr>
          <p:cNvPr id="316419" name="Rectangle 3">
            <a:extLst>
              <a:ext uri="{FF2B5EF4-FFF2-40B4-BE49-F238E27FC236}">
                <a16:creationId xmlns:a16="http://schemas.microsoft.com/office/drawing/2014/main" id="{E8F16597-2BAF-410C-ABF4-0628A8D5ECA5}"/>
              </a:ext>
            </a:extLst>
          </p:cNvPr>
          <p:cNvSpPr>
            <a:spLocks noGrp="1" noChangeArrowheads="1"/>
          </p:cNvSpPr>
          <p:nvPr>
            <p:ph type="body" idx="1"/>
          </p:nvPr>
        </p:nvSpPr>
        <p:spPr>
          <a:xfrm>
            <a:off x="457200" y="609600"/>
            <a:ext cx="8610600" cy="5211763"/>
          </a:xfrm>
        </p:spPr>
        <p:txBody>
          <a:bodyPr/>
          <a:lstStyle/>
          <a:p>
            <a:pPr eaLnBrk="1" hangingPunct="1">
              <a:lnSpc>
                <a:spcPct val="90000"/>
              </a:lnSpc>
              <a:buClr>
                <a:srgbClr val="66FF33"/>
              </a:buClr>
              <a:defRPr/>
            </a:pPr>
            <a:r>
              <a:rPr lang="en-US" sz="2800" b="1" dirty="0">
                <a:solidFill>
                  <a:srgbClr val="66FF33"/>
                </a:solidFill>
              </a:rPr>
              <a:t>The permit must specify the vehicle to which the tint is applied, the windows to be tinted, and the allowed levels of tinting.</a:t>
            </a:r>
          </a:p>
          <a:p>
            <a:pPr eaLnBrk="1" hangingPunct="1">
              <a:lnSpc>
                <a:spcPct val="90000"/>
              </a:lnSpc>
              <a:buClr>
                <a:srgbClr val="66FF33"/>
              </a:buClr>
              <a:defRPr/>
            </a:pPr>
            <a:r>
              <a:rPr lang="en-US" sz="2800" b="1" dirty="0">
                <a:solidFill>
                  <a:srgbClr val="66FF33"/>
                </a:solidFill>
              </a:rPr>
              <a:t>The permit shall be carried in the vehicle at all times.</a:t>
            </a:r>
          </a:p>
          <a:p>
            <a:pPr eaLnBrk="1" hangingPunct="1">
              <a:lnSpc>
                <a:spcPct val="90000"/>
              </a:lnSpc>
              <a:buClr>
                <a:srgbClr val="66FF33"/>
              </a:buClr>
              <a:defRPr/>
            </a:pPr>
            <a:r>
              <a:rPr lang="en-US" sz="2800" b="1" dirty="0">
                <a:solidFill>
                  <a:srgbClr val="66FF33"/>
                </a:solidFill>
              </a:rPr>
              <a:t>A sticker shall be placed on the bottom left side of the rear window </a:t>
            </a:r>
            <a:r>
              <a:rPr lang="en-US" sz="2800" b="1" u="sng" dirty="0">
                <a:solidFill>
                  <a:srgbClr val="66FF33"/>
                </a:solidFill>
              </a:rPr>
              <a:t>between</a:t>
            </a:r>
            <a:r>
              <a:rPr lang="en-US" sz="2800" b="1" dirty="0">
                <a:solidFill>
                  <a:srgbClr val="66FF33"/>
                </a:solidFill>
              </a:rPr>
              <a:t> the glass and the tint.</a:t>
            </a:r>
          </a:p>
          <a:p>
            <a:pPr eaLnBrk="1" hangingPunct="1">
              <a:lnSpc>
                <a:spcPct val="90000"/>
              </a:lnSpc>
              <a:defRPr/>
            </a:pPr>
            <a:endParaRPr lang="en-US" sz="2800" dirty="0"/>
          </a:p>
        </p:txBody>
      </p:sp>
      <p:pic>
        <p:nvPicPr>
          <p:cNvPr id="144388" name="Picture 1">
            <a:extLst>
              <a:ext uri="{FF2B5EF4-FFF2-40B4-BE49-F238E27FC236}">
                <a16:creationId xmlns:a16="http://schemas.microsoft.com/office/drawing/2014/main" id="{68F16CA8-6B00-4DC8-ABE5-9B5BA4B263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200400"/>
            <a:ext cx="3886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2">
            <a:extLst>
              <a:ext uri="{FF2B5EF4-FFF2-40B4-BE49-F238E27FC236}">
                <a16:creationId xmlns:a16="http://schemas.microsoft.com/office/drawing/2014/main" id="{A4314B99-1C9A-483C-B2CC-24C7102D8E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00400"/>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2FFD69F0-5B6C-4D50-AA28-A3C3F8931257}"/>
              </a:ext>
            </a:extLst>
          </p:cNvPr>
          <p:cNvSpPr>
            <a:spLocks noGrp="1" noRot="1" noChangeArrowheads="1"/>
          </p:cNvSpPr>
          <p:nvPr>
            <p:ph type="title"/>
          </p:nvPr>
        </p:nvSpPr>
        <p:spPr>
          <a:xfrm>
            <a:off x="457200" y="152400"/>
            <a:ext cx="8229600" cy="1066800"/>
          </a:xfrm>
        </p:spPr>
        <p:txBody>
          <a:bodyPr/>
          <a:lstStyle/>
          <a:p>
            <a:pPr eaLnBrk="1" hangingPunct="1">
              <a:defRPr/>
            </a:pPr>
            <a:r>
              <a:rPr lang="en-US" dirty="0">
                <a:solidFill>
                  <a:srgbClr val="FFFF00"/>
                </a:solidFill>
              </a:rPr>
              <a:t>Window Tinting </a:t>
            </a:r>
          </a:p>
        </p:txBody>
      </p:sp>
      <p:sp>
        <p:nvSpPr>
          <p:cNvPr id="261123" name="Rectangle 3">
            <a:extLst>
              <a:ext uri="{FF2B5EF4-FFF2-40B4-BE49-F238E27FC236}">
                <a16:creationId xmlns:a16="http://schemas.microsoft.com/office/drawing/2014/main" id="{D7D28C62-A45D-4E6E-A955-668D359FB671}"/>
              </a:ext>
            </a:extLst>
          </p:cNvPr>
          <p:cNvSpPr>
            <a:spLocks noGrp="1" noChangeArrowheads="1"/>
          </p:cNvSpPr>
          <p:nvPr>
            <p:ph type="body" idx="1"/>
          </p:nvPr>
        </p:nvSpPr>
        <p:spPr>
          <a:xfrm>
            <a:off x="457200" y="838200"/>
            <a:ext cx="8229600" cy="5364163"/>
          </a:xfrm>
        </p:spPr>
        <p:txBody>
          <a:bodyPr/>
          <a:lstStyle/>
          <a:p>
            <a:pPr eaLnBrk="1" hangingPunct="1">
              <a:buFont typeface="Wingdings" panose="05000000000000000000" pitchFamily="2" charset="2"/>
              <a:buNone/>
              <a:defRPr/>
            </a:pPr>
            <a:endParaRPr lang="en-US" sz="1000" dirty="0">
              <a:solidFill>
                <a:srgbClr val="FFFF00"/>
              </a:solidFill>
            </a:endParaRPr>
          </a:p>
          <a:p>
            <a:pPr eaLnBrk="1" hangingPunct="1">
              <a:buClr>
                <a:srgbClr val="66FF33"/>
              </a:buClr>
              <a:defRPr/>
            </a:pPr>
            <a:endParaRPr lang="en-US" sz="2800" dirty="0">
              <a:solidFill>
                <a:srgbClr val="66FF33"/>
              </a:solidFill>
            </a:endParaRPr>
          </a:p>
          <a:p>
            <a:pPr eaLnBrk="1" hangingPunct="1">
              <a:buClr>
                <a:srgbClr val="66FF33"/>
              </a:buClr>
              <a:defRPr/>
            </a:pPr>
            <a:r>
              <a:rPr lang="en-US" sz="2800" dirty="0">
                <a:solidFill>
                  <a:srgbClr val="66FF33"/>
                </a:solidFill>
              </a:rPr>
              <a:t>A safety inspection mechanic </a:t>
            </a:r>
            <a:r>
              <a:rPr lang="en-US" sz="2800" u="sng" dirty="0">
                <a:solidFill>
                  <a:srgbClr val="FF0000"/>
                </a:solidFill>
              </a:rPr>
              <a:t>S</a:t>
            </a:r>
            <a:r>
              <a:rPr lang="en-US" sz="2800" b="1" u="sng" dirty="0">
                <a:solidFill>
                  <a:srgbClr val="FF0000"/>
                </a:solidFill>
              </a:rPr>
              <a:t>hall Not </a:t>
            </a:r>
            <a:r>
              <a:rPr lang="en-US" sz="2800" dirty="0">
                <a:solidFill>
                  <a:srgbClr val="66FF33"/>
                </a:solidFill>
              </a:rPr>
              <a:t>inspect an after-factory tinted window of a vehicle for which the Division has issued a medical exception permit pursuant to G.S. 20-127(f). </a:t>
            </a:r>
            <a:endParaRPr lang="en-US" sz="2800" b="1" dirty="0">
              <a:solidFill>
                <a:srgbClr val="66FF33"/>
              </a:solidFill>
            </a:endParaRPr>
          </a:p>
          <a:p>
            <a:pPr eaLnBrk="1" hangingPunct="1">
              <a:buClr>
                <a:srgbClr val="66FF33"/>
              </a:buClr>
              <a:defRPr/>
            </a:pPr>
            <a:endParaRPr lang="en-US" sz="2800" dirty="0">
              <a:solidFill>
                <a:srgbClr val="FFFF00"/>
              </a:solidFill>
            </a:endParaRPr>
          </a:p>
          <a:p>
            <a:pPr eaLnBrk="1" hangingPunct="1">
              <a:buClr>
                <a:srgbClr val="66FF33"/>
              </a:buClr>
              <a:defRPr/>
            </a:pPr>
            <a:r>
              <a:rPr lang="en-US" sz="2800" dirty="0">
                <a:solidFill>
                  <a:srgbClr val="FFFF00"/>
                </a:solidFill>
              </a:rPr>
              <a:t> </a:t>
            </a:r>
            <a:r>
              <a:rPr lang="en-US" sz="2800" dirty="0">
                <a:solidFill>
                  <a:srgbClr val="66FF33"/>
                </a:solidFill>
              </a:rPr>
              <a:t>The windshield can have an </a:t>
            </a:r>
            <a:r>
              <a:rPr lang="en-US" sz="2800" dirty="0">
                <a:solidFill>
                  <a:srgbClr val="FF0000"/>
                </a:solidFill>
              </a:rPr>
              <a:t>UNTINTED</a:t>
            </a:r>
            <a:r>
              <a:rPr lang="en-US" sz="2800" dirty="0">
                <a:solidFill>
                  <a:srgbClr val="66FF33"/>
                </a:solidFill>
              </a:rPr>
              <a:t> clear film which does not obstruct the vision but which reduces or eliminated ultraviolet radiation from entering the vehicle through the windshield. (Can not have any tint value)</a:t>
            </a:r>
          </a:p>
          <a:p>
            <a:pPr eaLnBrk="1" hangingPunct="1">
              <a:buClr>
                <a:srgbClr val="66FF33"/>
              </a:buClr>
              <a:defRPr/>
            </a:pPr>
            <a:endParaRPr lang="en-US" sz="2800" dirty="0">
              <a:solidFill>
                <a:srgbClr val="66FF33"/>
              </a:solidFill>
            </a:endParaRPr>
          </a:p>
          <a:p>
            <a:pPr eaLnBrk="1" hangingPunct="1">
              <a:buClr>
                <a:srgbClr val="66FF33"/>
              </a:buClr>
              <a:defRPr/>
            </a:pPr>
            <a:endParaRPr lang="en-US" b="1" dirty="0">
              <a:solidFill>
                <a:srgbClr val="66FF33"/>
              </a:solidFill>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C6D25BC4-71E6-4EBB-ACC1-F49E52A69F10}"/>
              </a:ext>
            </a:extLst>
          </p:cNvPr>
          <p:cNvSpPr>
            <a:spLocks noGrp="1" noRot="1" noChangeArrowheads="1"/>
          </p:cNvSpPr>
          <p:nvPr>
            <p:ph type="title"/>
          </p:nvPr>
        </p:nvSpPr>
        <p:spPr/>
        <p:txBody>
          <a:bodyPr/>
          <a:lstStyle/>
          <a:p>
            <a:pPr eaLnBrk="1" hangingPunct="1">
              <a:defRPr/>
            </a:pPr>
            <a:r>
              <a:rPr lang="en-US" sz="4000" dirty="0">
                <a:solidFill>
                  <a:srgbClr val="FFFF00"/>
                </a:solidFill>
              </a:rPr>
              <a:t>Procedure for conducting a State Inspection</a:t>
            </a:r>
            <a:r>
              <a:rPr lang="en-US" sz="4000" dirty="0"/>
              <a:t> </a:t>
            </a:r>
          </a:p>
        </p:txBody>
      </p:sp>
      <p:pic>
        <p:nvPicPr>
          <p:cNvPr id="146435" name="Picture 5" descr="Bana Logic Cabinet">
            <a:extLst>
              <a:ext uri="{FF2B5EF4-FFF2-40B4-BE49-F238E27FC236}">
                <a16:creationId xmlns:a16="http://schemas.microsoft.com/office/drawing/2014/main" id="{856986C7-BAE1-439A-A2D6-AF9141710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3581400"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6436" name="Picture 3">
            <a:extLst>
              <a:ext uri="{FF2B5EF4-FFF2-40B4-BE49-F238E27FC236}">
                <a16:creationId xmlns:a16="http://schemas.microsoft.com/office/drawing/2014/main" id="{5D765DB9-5B44-478D-917C-DA5B334E50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6400"/>
            <a:ext cx="3581400"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7994E-8999-4129-B84A-DD7E19D60F9D}"/>
              </a:ext>
            </a:extLst>
          </p:cNvPr>
          <p:cNvSpPr>
            <a:spLocks noGrp="1"/>
          </p:cNvSpPr>
          <p:nvPr>
            <p:ph idx="1"/>
          </p:nvPr>
        </p:nvSpPr>
        <p:spPr>
          <a:xfrm>
            <a:off x="457200" y="914400"/>
            <a:ext cx="8229600" cy="5211763"/>
          </a:xfrm>
        </p:spPr>
        <p:txBody>
          <a:bodyPr/>
          <a:lstStyle/>
          <a:p>
            <a:pPr marL="0" lvl="3" indent="0">
              <a:buClr>
                <a:schemeClr val="hlink"/>
              </a:buClr>
              <a:buFont typeface="Wingdings" panose="05000000000000000000" pitchFamily="2" charset="2"/>
              <a:buNone/>
              <a:defRPr/>
            </a:pPr>
            <a:endParaRPr lang="en-US" sz="3600" b="1" dirty="0">
              <a:solidFill>
                <a:srgbClr val="FFFF00"/>
              </a:solidFill>
            </a:endParaRPr>
          </a:p>
          <a:p>
            <a:pPr marL="0" lvl="3" indent="0">
              <a:buClr>
                <a:schemeClr val="hlink"/>
              </a:buClr>
              <a:buFont typeface="Wingdings" panose="05000000000000000000" pitchFamily="2" charset="2"/>
              <a:buNone/>
              <a:defRPr/>
            </a:pPr>
            <a:r>
              <a:rPr lang="en-US" sz="4000" b="1" dirty="0">
                <a:solidFill>
                  <a:srgbClr val="FFFF00"/>
                </a:solidFill>
              </a:rPr>
              <a:t>The following inspection   procedures are meant to serve as a guide only. The inspection process will vary depending on the type and brand of analyzer or if Web Safety Program is being utilized. </a:t>
            </a:r>
          </a:p>
          <a:p>
            <a:pPr marL="0" indent="0">
              <a:buFont typeface="Wingdings" panose="05000000000000000000" pitchFamily="2" charset="2"/>
              <a:buNone/>
              <a:defRPr/>
            </a:pPr>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933BAABE-0DDC-426F-86E8-BC565DA8C842}"/>
              </a:ext>
            </a:extLst>
          </p:cNvPr>
          <p:cNvSpPr>
            <a:spLocks noGrp="1" noRot="1" noChangeArrowheads="1"/>
          </p:cNvSpPr>
          <p:nvPr>
            <p:ph type="title"/>
          </p:nvPr>
        </p:nvSpPr>
        <p:spPr>
          <a:xfrm>
            <a:off x="685800" y="150674"/>
            <a:ext cx="7772400" cy="457200"/>
          </a:xfrm>
        </p:spPr>
        <p:txBody>
          <a:bodyPr/>
          <a:lstStyle/>
          <a:p>
            <a:pPr eaLnBrk="1" hangingPunct="1">
              <a:defRPr/>
            </a:pPr>
            <a:r>
              <a:rPr lang="en-US" dirty="0">
                <a:solidFill>
                  <a:schemeClr val="tx1"/>
                </a:solidFill>
              </a:rPr>
              <a:t>Web Safety Sign In </a:t>
            </a:r>
          </a:p>
        </p:txBody>
      </p:sp>
      <p:sp>
        <p:nvSpPr>
          <p:cNvPr id="148483" name="Text Box 3">
            <a:extLst>
              <a:ext uri="{FF2B5EF4-FFF2-40B4-BE49-F238E27FC236}">
                <a16:creationId xmlns:a16="http://schemas.microsoft.com/office/drawing/2014/main" id="{9024CC3A-606E-4BF8-B899-52E3D2F05DB5}"/>
              </a:ext>
            </a:extLst>
          </p:cNvPr>
          <p:cNvSpPr txBox="1">
            <a:spLocks noChangeArrowheads="1"/>
          </p:cNvSpPr>
          <p:nvPr/>
        </p:nvSpPr>
        <p:spPr bwMode="auto">
          <a:xfrm>
            <a:off x="152400" y="4953000"/>
            <a:ext cx="8610600"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400" dirty="0">
                <a:latin typeface="Arial" panose="020B0604020202020204" pitchFamily="34" charset="0"/>
              </a:rPr>
              <a:t>The NCID account must be created by the technician on the NCID web site at </a:t>
            </a:r>
            <a:r>
              <a:rPr lang="en-US" altLang="en-US" sz="2400" dirty="0">
                <a:solidFill>
                  <a:srgbClr val="66FF33"/>
                </a:solidFill>
                <a:latin typeface="Arial" panose="020B0604020202020204" pitchFamily="34" charset="0"/>
                <a:hlinkClick r:id="rId3"/>
              </a:rPr>
              <a:t>https://ncid.nc.gov</a:t>
            </a:r>
            <a:r>
              <a:rPr lang="en-US" altLang="en-US" sz="2400" dirty="0">
                <a:solidFill>
                  <a:srgbClr val="66FF33"/>
                </a:solidFill>
                <a:latin typeface="Arial" panose="020B0604020202020204" pitchFamily="34" charset="0"/>
              </a:rPr>
              <a:t> </a:t>
            </a:r>
            <a:r>
              <a:rPr lang="en-US" altLang="en-US" sz="2400" dirty="0">
                <a:latin typeface="Arial" panose="020B0604020202020204" pitchFamily="34" charset="0"/>
              </a:rPr>
              <a:t>and provided to the License and Theft Bureau on the LT-310. </a:t>
            </a:r>
          </a:p>
          <a:p>
            <a:pPr>
              <a:spcBef>
                <a:spcPct val="50000"/>
              </a:spcBef>
              <a:buClrTx/>
              <a:buSzTx/>
              <a:buFontTx/>
              <a:buNone/>
            </a:pPr>
            <a:endParaRPr lang="en-US" altLang="en-US" sz="600" dirty="0">
              <a:latin typeface="Arial" panose="020B0604020202020204" pitchFamily="34" charset="0"/>
            </a:endParaRPr>
          </a:p>
          <a:p>
            <a:pPr>
              <a:spcBef>
                <a:spcPct val="50000"/>
              </a:spcBef>
              <a:buClrTx/>
              <a:buSzTx/>
              <a:buFontTx/>
              <a:buNone/>
            </a:pPr>
            <a:r>
              <a:rPr lang="en-US" altLang="en-US" sz="1800" dirty="0">
                <a:solidFill>
                  <a:srgbClr val="FFFF00"/>
                </a:solidFill>
                <a:latin typeface="Arial" panose="020B0604020202020204" pitchFamily="34" charset="0"/>
              </a:rPr>
              <a:t>The NCID Set up Guide is included in the student lesson plan</a:t>
            </a:r>
            <a:r>
              <a:rPr lang="en-US" altLang="en-US" sz="1600" dirty="0">
                <a:solidFill>
                  <a:srgbClr val="FFFF00"/>
                </a:solidFill>
                <a:latin typeface="Arial" panose="020B0604020202020204" pitchFamily="34" charset="0"/>
              </a:rPr>
              <a:t>.</a:t>
            </a:r>
          </a:p>
        </p:txBody>
      </p:sp>
      <p:pic>
        <p:nvPicPr>
          <p:cNvPr id="2" name="Picture 1">
            <a:extLst>
              <a:ext uri="{FF2B5EF4-FFF2-40B4-BE49-F238E27FC236}">
                <a16:creationId xmlns:a16="http://schemas.microsoft.com/office/drawing/2014/main" id="{9E970FF6-FC48-E270-6952-9366408F7D8A}"/>
              </a:ext>
            </a:extLst>
          </p:cNvPr>
          <p:cNvPicPr>
            <a:picLocks noChangeAspect="1"/>
          </p:cNvPicPr>
          <p:nvPr/>
        </p:nvPicPr>
        <p:blipFill>
          <a:blip r:embed="rId4"/>
          <a:stretch>
            <a:fillRect/>
          </a:stretch>
        </p:blipFill>
        <p:spPr>
          <a:xfrm>
            <a:off x="287867" y="838201"/>
            <a:ext cx="5181600" cy="3962400"/>
          </a:xfrm>
          <a:prstGeom prst="rect">
            <a:avLst/>
          </a:prstGeom>
        </p:spPr>
      </p:pic>
      <p:sp>
        <p:nvSpPr>
          <p:cNvPr id="3" name="Text Box 3">
            <a:extLst>
              <a:ext uri="{FF2B5EF4-FFF2-40B4-BE49-F238E27FC236}">
                <a16:creationId xmlns:a16="http://schemas.microsoft.com/office/drawing/2014/main" id="{E4821E8E-474D-6EC6-EA4F-3E9528FC1FE1}"/>
              </a:ext>
            </a:extLst>
          </p:cNvPr>
          <p:cNvSpPr txBox="1">
            <a:spLocks noChangeArrowheads="1"/>
          </p:cNvSpPr>
          <p:nvPr/>
        </p:nvSpPr>
        <p:spPr bwMode="auto">
          <a:xfrm>
            <a:off x="6172200" y="2717820"/>
            <a:ext cx="297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dirty="0">
                <a:latin typeface="Arial" panose="020B0604020202020204" pitchFamily="34" charset="0"/>
              </a:rPr>
              <a:t>Enter your customer created NCID and Password</a:t>
            </a:r>
          </a:p>
        </p:txBody>
      </p:sp>
      <p:sp>
        <p:nvSpPr>
          <p:cNvPr id="4" name="Arrow: Left 3">
            <a:extLst>
              <a:ext uri="{FF2B5EF4-FFF2-40B4-BE49-F238E27FC236}">
                <a16:creationId xmlns:a16="http://schemas.microsoft.com/office/drawing/2014/main" id="{99483D7C-3FCE-2B14-CAFC-ACC52B858545}"/>
              </a:ext>
            </a:extLst>
          </p:cNvPr>
          <p:cNvSpPr/>
          <p:nvPr/>
        </p:nvSpPr>
        <p:spPr bwMode="auto">
          <a:xfrm>
            <a:off x="4018788" y="3317985"/>
            <a:ext cx="1969008"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 name="Arrow: Left 4">
            <a:extLst>
              <a:ext uri="{FF2B5EF4-FFF2-40B4-BE49-F238E27FC236}">
                <a16:creationId xmlns:a16="http://schemas.microsoft.com/office/drawing/2014/main" id="{CCBA3D47-BC83-75FD-2704-966FDCEAA480}"/>
              </a:ext>
            </a:extLst>
          </p:cNvPr>
          <p:cNvSpPr/>
          <p:nvPr/>
        </p:nvSpPr>
        <p:spPr bwMode="auto">
          <a:xfrm>
            <a:off x="4018788" y="2860786"/>
            <a:ext cx="1969008" cy="3048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98051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F85FE6B-5C0E-4618-A7BC-7F0FACDB8057}"/>
              </a:ext>
            </a:extLst>
          </p:cNvPr>
          <p:cNvSpPr>
            <a:spLocks noGrp="1" noChangeArrowheads="1"/>
          </p:cNvSpPr>
          <p:nvPr>
            <p:ph type="ctrTitle"/>
          </p:nvPr>
        </p:nvSpPr>
        <p:spPr>
          <a:xfrm>
            <a:off x="762000" y="381000"/>
            <a:ext cx="7772400" cy="1676400"/>
          </a:xfrm>
          <a:ln>
            <a:solidFill>
              <a:srgbClr val="FFFF00"/>
            </a:solidFill>
          </a:ln>
        </p:spPr>
        <p:txBody>
          <a:bodyPr/>
          <a:lstStyle/>
          <a:p>
            <a:pPr eaLnBrk="1" hangingPunct="1">
              <a:defRPr/>
            </a:pPr>
            <a:r>
              <a:rPr lang="en-US" dirty="0">
                <a:solidFill>
                  <a:srgbClr val="FFFF00"/>
                </a:solidFill>
              </a:rPr>
              <a:t>.0532 Brakes</a:t>
            </a:r>
          </a:p>
        </p:txBody>
      </p:sp>
      <p:sp>
        <p:nvSpPr>
          <p:cNvPr id="12292" name="Rectangle 4">
            <a:extLst>
              <a:ext uri="{FF2B5EF4-FFF2-40B4-BE49-F238E27FC236}">
                <a16:creationId xmlns:a16="http://schemas.microsoft.com/office/drawing/2014/main" id="{55D797F0-55D8-4741-A6A9-5FA84D25A42D}"/>
              </a:ext>
            </a:extLst>
          </p:cNvPr>
          <p:cNvSpPr>
            <a:spLocks noGrp="1" noChangeArrowheads="1"/>
          </p:cNvSpPr>
          <p:nvPr>
            <p:ph type="subTitle" idx="1"/>
          </p:nvPr>
        </p:nvSpPr>
        <p:spPr>
          <a:xfrm>
            <a:off x="457200" y="2743200"/>
            <a:ext cx="7848600" cy="2819400"/>
          </a:xfrm>
        </p:spPr>
        <p:txBody>
          <a:bodyPr/>
          <a:lstStyle/>
          <a:p>
            <a:pPr algn="l" eaLnBrk="1" hangingPunct="1">
              <a:defRPr/>
            </a:pPr>
            <a:r>
              <a:rPr lang="en-US" dirty="0">
                <a:solidFill>
                  <a:srgbClr val="FFFF00"/>
                </a:solidFill>
              </a:rPr>
              <a:t>No vehicle brakes shall be approved for an Inspection Authorization </a:t>
            </a:r>
            <a:r>
              <a:rPr lang="en-US" u="sng" dirty="0">
                <a:solidFill>
                  <a:srgbClr val="66FF33"/>
                </a:solidFill>
              </a:rPr>
              <a:t>unless</a:t>
            </a:r>
            <a:r>
              <a:rPr lang="en-US" dirty="0">
                <a:solidFill>
                  <a:srgbClr val="FFFF00"/>
                </a:solidFill>
              </a:rPr>
              <a:t> the items indicated in this Rule are inspected and found to meet the </a:t>
            </a:r>
            <a:r>
              <a:rPr lang="en-US" u="sng" dirty="0">
                <a:solidFill>
                  <a:srgbClr val="66FF33"/>
                </a:solidFill>
              </a:rPr>
              <a:t>minimum requirements</a:t>
            </a:r>
            <a:r>
              <a:rPr lang="en-US" u="sng" dirty="0">
                <a:solidFill>
                  <a:srgbClr val="FFFF00"/>
                </a:solidFill>
              </a:rPr>
              <a:t> </a:t>
            </a:r>
            <a:r>
              <a:rPr lang="en-US" dirty="0">
                <a:solidFill>
                  <a:srgbClr val="FFFF00"/>
                </a:solidFill>
              </a:rPr>
              <a:t>established in G.S. 20-124 and this Rule.</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933BAABE-0DDC-426F-86E8-BC565DA8C842}"/>
              </a:ext>
            </a:extLst>
          </p:cNvPr>
          <p:cNvSpPr>
            <a:spLocks noGrp="1" noRot="1" noChangeArrowheads="1"/>
          </p:cNvSpPr>
          <p:nvPr>
            <p:ph type="title"/>
          </p:nvPr>
        </p:nvSpPr>
        <p:spPr>
          <a:xfrm>
            <a:off x="685800" y="152400"/>
            <a:ext cx="7772400" cy="1143000"/>
          </a:xfrm>
        </p:spPr>
        <p:txBody>
          <a:bodyPr/>
          <a:lstStyle/>
          <a:p>
            <a:pPr eaLnBrk="1" hangingPunct="1">
              <a:defRPr/>
            </a:pPr>
            <a:r>
              <a:rPr lang="en-US" dirty="0">
                <a:solidFill>
                  <a:schemeClr val="tx1"/>
                </a:solidFill>
              </a:rPr>
              <a:t>Main Menu</a:t>
            </a:r>
          </a:p>
        </p:txBody>
      </p:sp>
      <p:sp>
        <p:nvSpPr>
          <p:cNvPr id="148483" name="Text Box 3">
            <a:extLst>
              <a:ext uri="{FF2B5EF4-FFF2-40B4-BE49-F238E27FC236}">
                <a16:creationId xmlns:a16="http://schemas.microsoft.com/office/drawing/2014/main" id="{9024CC3A-606E-4BF8-B899-52E3D2F05DB5}"/>
              </a:ext>
            </a:extLst>
          </p:cNvPr>
          <p:cNvSpPr txBox="1">
            <a:spLocks noChangeArrowheads="1"/>
          </p:cNvSpPr>
          <p:nvPr/>
        </p:nvSpPr>
        <p:spPr bwMode="auto">
          <a:xfrm>
            <a:off x="838200" y="5715000"/>
            <a:ext cx="7620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This is the main menu. To conduct an inspection, choose </a:t>
            </a:r>
            <a:r>
              <a:rPr lang="en-US" altLang="en-US" sz="2400" u="sng">
                <a:latin typeface="Arial" panose="020B0604020202020204" pitchFamily="34" charset="0"/>
              </a:rPr>
              <a:t>“State Inspection Menu”</a:t>
            </a:r>
            <a:r>
              <a:rPr lang="en-US" altLang="en-US" sz="2400">
                <a:latin typeface="Arial" panose="020B0604020202020204" pitchFamily="34" charset="0"/>
              </a:rPr>
              <a:t>.</a:t>
            </a:r>
            <a:r>
              <a:rPr lang="en-US" altLang="en-US" sz="2400" u="sng">
                <a:latin typeface="Arial" panose="020B0604020202020204" pitchFamily="34" charset="0"/>
              </a:rPr>
              <a:t> </a:t>
            </a:r>
            <a:endParaRPr lang="en-US" altLang="en-US" sz="2400">
              <a:latin typeface="Arial" panose="020B0604020202020204" pitchFamily="34" charset="0"/>
            </a:endParaRPr>
          </a:p>
        </p:txBody>
      </p:sp>
      <p:pic>
        <p:nvPicPr>
          <p:cNvPr id="148484" name="Picture 4">
            <a:extLst>
              <a:ext uri="{FF2B5EF4-FFF2-40B4-BE49-F238E27FC236}">
                <a16:creationId xmlns:a16="http://schemas.microsoft.com/office/drawing/2014/main" id="{9991E357-47C9-45A3-BCC8-C293815B0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604963"/>
            <a:ext cx="3971925" cy="3348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5" name="Picture 2">
            <a:extLst>
              <a:ext uri="{FF2B5EF4-FFF2-40B4-BE49-F238E27FC236}">
                <a16:creationId xmlns:a16="http://schemas.microsoft.com/office/drawing/2014/main" id="{B74B7FD3-7FCC-453B-9ABA-E906034EAD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1625600"/>
            <a:ext cx="4191000" cy="3327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C56E297C-9C04-4034-A4DC-8F0695A6D4D6}"/>
              </a:ext>
            </a:extLst>
          </p:cNvPr>
          <p:cNvSpPr>
            <a:spLocks noGrp="1" noRot="1" noChangeArrowheads="1"/>
          </p:cNvSpPr>
          <p:nvPr>
            <p:ph type="title"/>
          </p:nvPr>
        </p:nvSpPr>
        <p:spPr>
          <a:xfrm>
            <a:off x="685800" y="228600"/>
            <a:ext cx="7772400" cy="990600"/>
          </a:xfrm>
        </p:spPr>
        <p:txBody>
          <a:bodyPr/>
          <a:lstStyle/>
          <a:p>
            <a:pPr eaLnBrk="1" hangingPunct="1">
              <a:defRPr/>
            </a:pPr>
            <a:r>
              <a:rPr lang="en-US" dirty="0">
                <a:solidFill>
                  <a:schemeClr val="tx1"/>
                </a:solidFill>
              </a:rPr>
              <a:t>State Inspection Menu</a:t>
            </a:r>
          </a:p>
        </p:txBody>
      </p:sp>
      <p:sp>
        <p:nvSpPr>
          <p:cNvPr id="150531" name="Text Box 3">
            <a:extLst>
              <a:ext uri="{FF2B5EF4-FFF2-40B4-BE49-F238E27FC236}">
                <a16:creationId xmlns:a16="http://schemas.microsoft.com/office/drawing/2014/main" id="{FD70620B-EABE-4A7E-BD31-345601B38228}"/>
              </a:ext>
            </a:extLst>
          </p:cNvPr>
          <p:cNvSpPr txBox="1">
            <a:spLocks noChangeArrowheads="1"/>
          </p:cNvSpPr>
          <p:nvPr/>
        </p:nvSpPr>
        <p:spPr bwMode="auto">
          <a:xfrm>
            <a:off x="268288" y="5292725"/>
            <a:ext cx="83058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To conduct an inspection, select option No. 2 or</a:t>
            </a:r>
          </a:p>
          <a:p>
            <a:pPr algn="ctr">
              <a:spcBef>
                <a:spcPct val="50000"/>
              </a:spcBef>
              <a:buClrTx/>
              <a:buSzTx/>
              <a:buFontTx/>
              <a:buNone/>
            </a:pPr>
            <a:r>
              <a:rPr lang="en-US" altLang="en-US" sz="2400">
                <a:latin typeface="Arial" panose="020B0604020202020204" pitchFamily="34" charset="0"/>
              </a:rPr>
              <a:t>“Safety Inspection Only”</a:t>
            </a:r>
          </a:p>
          <a:p>
            <a:pPr algn="ctr">
              <a:spcBef>
                <a:spcPct val="50000"/>
              </a:spcBef>
              <a:buClrTx/>
              <a:buSzTx/>
              <a:buFontTx/>
              <a:buNone/>
            </a:pPr>
            <a:endParaRPr lang="en-US" altLang="en-US" sz="2400">
              <a:latin typeface="Arial" panose="020B0604020202020204" pitchFamily="34" charset="0"/>
            </a:endParaRPr>
          </a:p>
          <a:p>
            <a:pPr algn="ctr">
              <a:spcBef>
                <a:spcPct val="50000"/>
              </a:spcBef>
              <a:buClrTx/>
              <a:buSzTx/>
              <a:buFontTx/>
              <a:buNone/>
            </a:pPr>
            <a:r>
              <a:rPr lang="en-US" altLang="en-US" sz="2400">
                <a:latin typeface="Arial" panose="020B0604020202020204" pitchFamily="34" charset="0"/>
              </a:rPr>
              <a:t> </a:t>
            </a:r>
          </a:p>
        </p:txBody>
      </p:sp>
      <p:pic>
        <p:nvPicPr>
          <p:cNvPr id="150532" name="Picture 4">
            <a:extLst>
              <a:ext uri="{FF2B5EF4-FFF2-40B4-BE49-F238E27FC236}">
                <a16:creationId xmlns:a16="http://schemas.microsoft.com/office/drawing/2014/main" id="{16C2B524-DBE9-4DDE-833A-2D971CC7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778250" cy="3429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3" name="Picture 1">
            <a:extLst>
              <a:ext uri="{FF2B5EF4-FFF2-40B4-BE49-F238E27FC236}">
                <a16:creationId xmlns:a16="http://schemas.microsoft.com/office/drawing/2014/main" id="{9AF08274-2E09-4D3C-9B37-B75ACA13A6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419600"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22112BD6-A2C2-40FA-A3BF-AA4BA772C22A}"/>
              </a:ext>
            </a:extLst>
          </p:cNvPr>
          <p:cNvSpPr>
            <a:spLocks noGrp="1" noRot="1" noChangeArrowheads="1"/>
          </p:cNvSpPr>
          <p:nvPr>
            <p:ph type="title"/>
          </p:nvPr>
        </p:nvSpPr>
        <p:spPr>
          <a:xfrm>
            <a:off x="609600" y="152400"/>
            <a:ext cx="7924800" cy="1143000"/>
          </a:xfrm>
        </p:spPr>
        <p:txBody>
          <a:bodyPr/>
          <a:lstStyle/>
          <a:p>
            <a:pPr eaLnBrk="1" hangingPunct="1">
              <a:defRPr/>
            </a:pPr>
            <a:r>
              <a:rPr lang="en-US" dirty="0">
                <a:solidFill>
                  <a:schemeClr val="tx1"/>
                </a:solidFill>
              </a:rPr>
              <a:t>Inspector ID Entry</a:t>
            </a:r>
          </a:p>
        </p:txBody>
      </p:sp>
      <p:sp>
        <p:nvSpPr>
          <p:cNvPr id="151555" name="Text Box 3">
            <a:extLst>
              <a:ext uri="{FF2B5EF4-FFF2-40B4-BE49-F238E27FC236}">
                <a16:creationId xmlns:a16="http://schemas.microsoft.com/office/drawing/2014/main" id="{78145192-BF13-4662-B7C6-FA0BCB3AEC96}"/>
              </a:ext>
            </a:extLst>
          </p:cNvPr>
          <p:cNvSpPr txBox="1">
            <a:spLocks noChangeArrowheads="1"/>
          </p:cNvSpPr>
          <p:nvPr/>
        </p:nvSpPr>
        <p:spPr bwMode="auto">
          <a:xfrm>
            <a:off x="762000" y="5257800"/>
            <a:ext cx="7772400" cy="153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Enter your Technician / Mechanic license ID number.</a:t>
            </a:r>
          </a:p>
          <a:p>
            <a:pPr>
              <a:spcBef>
                <a:spcPct val="50000"/>
              </a:spcBef>
              <a:buClrTx/>
              <a:buSzTx/>
              <a:buFontTx/>
              <a:buNone/>
            </a:pPr>
            <a:r>
              <a:rPr lang="en-US" altLang="en-US" sz="2000" u="sng">
                <a:latin typeface="Arial" panose="020B0604020202020204" pitchFamily="34" charset="0"/>
              </a:rPr>
              <a:t>* The Technician / Mechanic ID number is typically your drivers license number. – (Web Safety requires an NCID account when logging on to the web site.)</a:t>
            </a:r>
          </a:p>
        </p:txBody>
      </p:sp>
      <p:pic>
        <p:nvPicPr>
          <p:cNvPr id="151556" name="Picture 4">
            <a:extLst>
              <a:ext uri="{FF2B5EF4-FFF2-40B4-BE49-F238E27FC236}">
                <a16:creationId xmlns:a16="http://schemas.microsoft.com/office/drawing/2014/main" id="{A0938F5E-758C-4D5E-87C9-792B3E014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402263"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DAE928C9-0289-4B6C-B7EC-6BC86CA644B9}"/>
              </a:ext>
            </a:extLst>
          </p:cNvPr>
          <p:cNvSpPr>
            <a:spLocks noGrp="1" noRot="1" noChangeArrowheads="1"/>
          </p:cNvSpPr>
          <p:nvPr>
            <p:ph type="title"/>
          </p:nvPr>
        </p:nvSpPr>
        <p:spPr>
          <a:xfrm>
            <a:off x="533400" y="152400"/>
            <a:ext cx="7772400" cy="990600"/>
          </a:xfrm>
        </p:spPr>
        <p:txBody>
          <a:bodyPr/>
          <a:lstStyle/>
          <a:p>
            <a:pPr eaLnBrk="1" hangingPunct="1">
              <a:defRPr/>
            </a:pPr>
            <a:r>
              <a:rPr lang="en-US" dirty="0">
                <a:solidFill>
                  <a:schemeClr val="tx1"/>
                </a:solidFill>
              </a:rPr>
              <a:t>Inspector Password Entry</a:t>
            </a:r>
          </a:p>
        </p:txBody>
      </p:sp>
      <p:sp>
        <p:nvSpPr>
          <p:cNvPr id="153603" name="Text Box 3">
            <a:extLst>
              <a:ext uri="{FF2B5EF4-FFF2-40B4-BE49-F238E27FC236}">
                <a16:creationId xmlns:a16="http://schemas.microsoft.com/office/drawing/2014/main" id="{77BB464E-B3BD-41D1-AEB7-283A654268FF}"/>
              </a:ext>
            </a:extLst>
          </p:cNvPr>
          <p:cNvSpPr txBox="1">
            <a:spLocks noChangeArrowheads="1"/>
          </p:cNvSpPr>
          <p:nvPr/>
        </p:nvSpPr>
        <p:spPr bwMode="auto">
          <a:xfrm>
            <a:off x="2117725" y="5638800"/>
            <a:ext cx="565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3604" name="Text Box 4">
            <a:extLst>
              <a:ext uri="{FF2B5EF4-FFF2-40B4-BE49-F238E27FC236}">
                <a16:creationId xmlns:a16="http://schemas.microsoft.com/office/drawing/2014/main" id="{4AEF0257-40E3-452D-988D-FA22E9A45FEC}"/>
              </a:ext>
            </a:extLst>
          </p:cNvPr>
          <p:cNvSpPr txBox="1">
            <a:spLocks noChangeArrowheads="1"/>
          </p:cNvSpPr>
          <p:nvPr/>
        </p:nvSpPr>
        <p:spPr bwMode="auto">
          <a:xfrm>
            <a:off x="381000" y="57912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3605" name="Text Box 5">
            <a:extLst>
              <a:ext uri="{FF2B5EF4-FFF2-40B4-BE49-F238E27FC236}">
                <a16:creationId xmlns:a16="http://schemas.microsoft.com/office/drawing/2014/main" id="{6B9DC208-21ED-48FE-BE8F-15982BCFC234}"/>
              </a:ext>
            </a:extLst>
          </p:cNvPr>
          <p:cNvSpPr txBox="1">
            <a:spLocks noChangeArrowheads="1"/>
          </p:cNvSpPr>
          <p:nvPr/>
        </p:nvSpPr>
        <p:spPr bwMode="auto">
          <a:xfrm>
            <a:off x="838200" y="5638800"/>
            <a:ext cx="7543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2400">
                <a:latin typeface="Arial" panose="020B0604020202020204" pitchFamily="34" charset="0"/>
              </a:rPr>
              <a:t>Enter your access code in the space provided.</a:t>
            </a:r>
          </a:p>
          <a:p>
            <a:pPr algn="ctr">
              <a:spcBef>
                <a:spcPct val="0"/>
              </a:spcBef>
              <a:buClrTx/>
              <a:buSzTx/>
              <a:buFontTx/>
              <a:buNone/>
            </a:pPr>
            <a:r>
              <a:rPr lang="en-US" altLang="en-US" sz="2400">
                <a:latin typeface="Arial" panose="020B0604020202020204" pitchFamily="34" charset="0"/>
              </a:rPr>
              <a:t>(Web Safety requires an NCID password)</a:t>
            </a:r>
          </a:p>
        </p:txBody>
      </p:sp>
      <p:pic>
        <p:nvPicPr>
          <p:cNvPr id="153606" name="Picture 6">
            <a:extLst>
              <a:ext uri="{FF2B5EF4-FFF2-40B4-BE49-F238E27FC236}">
                <a16:creationId xmlns:a16="http://schemas.microsoft.com/office/drawing/2014/main" id="{D39649F7-C081-4945-81DF-46994C699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02263" cy="370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A36A6AAA-65DC-402C-88DD-D517659556B7}"/>
              </a:ext>
            </a:extLst>
          </p:cNvPr>
          <p:cNvSpPr>
            <a:spLocks noGrp="1" noRot="1" noChangeArrowheads="1"/>
          </p:cNvSpPr>
          <p:nvPr>
            <p:ph type="title"/>
          </p:nvPr>
        </p:nvSpPr>
        <p:spPr/>
        <p:txBody>
          <a:bodyPr/>
          <a:lstStyle/>
          <a:p>
            <a:pPr eaLnBrk="1" hangingPunct="1">
              <a:defRPr/>
            </a:pPr>
            <a:r>
              <a:rPr lang="en-US" dirty="0">
                <a:solidFill>
                  <a:schemeClr val="tx1"/>
                </a:solidFill>
              </a:rPr>
              <a:t>Safety Only Prompt</a:t>
            </a:r>
          </a:p>
        </p:txBody>
      </p:sp>
      <p:pic>
        <p:nvPicPr>
          <p:cNvPr id="155651" name="Picture 3">
            <a:extLst>
              <a:ext uri="{FF2B5EF4-FFF2-40B4-BE49-F238E27FC236}">
                <a16:creationId xmlns:a16="http://schemas.microsoft.com/office/drawing/2014/main" id="{AA0E321B-830E-451F-9AE5-B1A01C824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90650"/>
            <a:ext cx="3810000" cy="3489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2" name="Text Box 4">
            <a:extLst>
              <a:ext uri="{FF2B5EF4-FFF2-40B4-BE49-F238E27FC236}">
                <a16:creationId xmlns:a16="http://schemas.microsoft.com/office/drawing/2014/main" id="{88D27DBE-5F41-4A48-8D2E-3F032F5DF772}"/>
              </a:ext>
            </a:extLst>
          </p:cNvPr>
          <p:cNvSpPr txBox="1">
            <a:spLocks noChangeArrowheads="1"/>
          </p:cNvSpPr>
          <p:nvPr/>
        </p:nvSpPr>
        <p:spPr bwMode="auto">
          <a:xfrm>
            <a:off x="533400" y="5715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endParaRPr lang="en-US" altLang="en-US" sz="2400">
              <a:latin typeface="Arial" panose="020B0604020202020204" pitchFamily="34" charset="0"/>
            </a:endParaRPr>
          </a:p>
        </p:txBody>
      </p:sp>
      <p:sp>
        <p:nvSpPr>
          <p:cNvPr id="155653" name="Text Box 5">
            <a:extLst>
              <a:ext uri="{FF2B5EF4-FFF2-40B4-BE49-F238E27FC236}">
                <a16:creationId xmlns:a16="http://schemas.microsoft.com/office/drawing/2014/main" id="{BC33E8A0-10F8-4ED4-B314-BAF5DFEA9DB6}"/>
              </a:ext>
            </a:extLst>
          </p:cNvPr>
          <p:cNvSpPr txBox="1">
            <a:spLocks noChangeArrowheads="1"/>
          </p:cNvSpPr>
          <p:nvPr/>
        </p:nvSpPr>
        <p:spPr bwMode="auto">
          <a:xfrm>
            <a:off x="381000" y="5486400"/>
            <a:ext cx="853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Ensure the vehicle requires a safety only inspection before proceeding.</a:t>
            </a:r>
          </a:p>
        </p:txBody>
      </p:sp>
      <p:pic>
        <p:nvPicPr>
          <p:cNvPr id="155654" name="Picture 1">
            <a:extLst>
              <a:ext uri="{FF2B5EF4-FFF2-40B4-BE49-F238E27FC236}">
                <a16:creationId xmlns:a16="http://schemas.microsoft.com/office/drawing/2014/main" id="{ABA2B8FA-CBD2-4961-A27D-451E5B748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1417638"/>
            <a:ext cx="4295775" cy="34623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BFBBA548-0A2E-4966-B543-59A6A96D5831}"/>
              </a:ext>
            </a:extLst>
          </p:cNvPr>
          <p:cNvSpPr>
            <a:spLocks noGrp="1" noRot="1" noChangeArrowheads="1"/>
          </p:cNvSpPr>
          <p:nvPr>
            <p:ph type="title"/>
          </p:nvPr>
        </p:nvSpPr>
        <p:spPr/>
        <p:txBody>
          <a:bodyPr/>
          <a:lstStyle/>
          <a:p>
            <a:pPr eaLnBrk="1" hangingPunct="1">
              <a:defRPr/>
            </a:pPr>
            <a:r>
              <a:rPr lang="en-US" dirty="0">
                <a:solidFill>
                  <a:schemeClr val="tx1"/>
                </a:solidFill>
              </a:rPr>
              <a:t>Registration</a:t>
            </a:r>
          </a:p>
        </p:txBody>
      </p:sp>
      <p:pic>
        <p:nvPicPr>
          <p:cNvPr id="156675" name="Picture 3">
            <a:extLst>
              <a:ext uri="{FF2B5EF4-FFF2-40B4-BE49-F238E27FC236}">
                <a16:creationId xmlns:a16="http://schemas.microsoft.com/office/drawing/2014/main" id="{BD243AC4-F41D-45A3-B869-99BC13CB6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411788"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6" name="Text Box 4">
            <a:extLst>
              <a:ext uri="{FF2B5EF4-FFF2-40B4-BE49-F238E27FC236}">
                <a16:creationId xmlns:a16="http://schemas.microsoft.com/office/drawing/2014/main" id="{6524F94C-EA86-4965-9F4C-AD4B8E4B3659}"/>
              </a:ext>
            </a:extLst>
          </p:cNvPr>
          <p:cNvSpPr txBox="1">
            <a:spLocks noChangeArrowheads="1"/>
          </p:cNvSpPr>
          <p:nvPr/>
        </p:nvSpPr>
        <p:spPr bwMode="auto">
          <a:xfrm>
            <a:off x="457200" y="5334000"/>
            <a:ext cx="8305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Obtain the registration card from the customer. </a:t>
            </a:r>
            <a:r>
              <a:rPr lang="en-US" altLang="en-US" sz="2400" b="1" u="sng">
                <a:latin typeface="Arial" panose="020B0604020202020204" pitchFamily="34" charset="0"/>
              </a:rPr>
              <a:t>If no registration card is presented, scan the information from the vehicle.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D8F66EF2-7DEC-4BF6-AE40-743ED47B8A32}"/>
              </a:ext>
            </a:extLst>
          </p:cNvPr>
          <p:cNvSpPr>
            <a:spLocks noGrp="1" noRot="1" noChangeArrowheads="1"/>
          </p:cNvSpPr>
          <p:nvPr>
            <p:ph type="title"/>
          </p:nvPr>
        </p:nvSpPr>
        <p:spPr/>
        <p:txBody>
          <a:bodyPr/>
          <a:lstStyle/>
          <a:p>
            <a:pPr eaLnBrk="1" hangingPunct="1">
              <a:defRPr/>
            </a:pPr>
            <a:r>
              <a:rPr lang="en-US" dirty="0">
                <a:solidFill>
                  <a:schemeClr val="tx1"/>
                </a:solidFill>
              </a:rPr>
              <a:t>VIN Entry</a:t>
            </a:r>
          </a:p>
        </p:txBody>
      </p:sp>
      <p:sp>
        <p:nvSpPr>
          <p:cNvPr id="157699" name="Text Box 3">
            <a:extLst>
              <a:ext uri="{FF2B5EF4-FFF2-40B4-BE49-F238E27FC236}">
                <a16:creationId xmlns:a16="http://schemas.microsoft.com/office/drawing/2014/main" id="{64E52B60-0B12-436D-A570-60F363ADF5E9}"/>
              </a:ext>
            </a:extLst>
          </p:cNvPr>
          <p:cNvSpPr txBox="1">
            <a:spLocks noChangeArrowheads="1"/>
          </p:cNvSpPr>
          <p:nvPr/>
        </p:nvSpPr>
        <p:spPr bwMode="auto">
          <a:xfrm>
            <a:off x="381000" y="5791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7700" name="Text Box 4">
            <a:extLst>
              <a:ext uri="{FF2B5EF4-FFF2-40B4-BE49-F238E27FC236}">
                <a16:creationId xmlns:a16="http://schemas.microsoft.com/office/drawing/2014/main" id="{0A28E574-5103-43C2-A882-BB13CE01BF8B}"/>
              </a:ext>
            </a:extLst>
          </p:cNvPr>
          <p:cNvSpPr txBox="1">
            <a:spLocks noChangeArrowheads="1"/>
          </p:cNvSpPr>
          <p:nvPr/>
        </p:nvSpPr>
        <p:spPr bwMode="auto">
          <a:xfrm>
            <a:off x="533400" y="5410200"/>
            <a:ext cx="8305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400">
                <a:latin typeface="Arial" panose="020B0604020202020204" pitchFamily="34" charset="0"/>
              </a:rPr>
              <a:t>Scan the bar code on the registration card or the Federal Decal.  </a:t>
            </a:r>
            <a:r>
              <a:rPr lang="en-US" altLang="en-US" sz="2400" u="sng">
                <a:latin typeface="Arial" panose="020B0604020202020204" pitchFamily="34" charset="0"/>
              </a:rPr>
              <a:t>Manual entries of the VIN should only occur if the registration or decal is unable to be scanned.</a:t>
            </a:r>
          </a:p>
        </p:txBody>
      </p:sp>
      <p:pic>
        <p:nvPicPr>
          <p:cNvPr id="157701" name="Picture 5">
            <a:extLst>
              <a:ext uri="{FF2B5EF4-FFF2-40B4-BE49-F238E27FC236}">
                <a16:creationId xmlns:a16="http://schemas.microsoft.com/office/drawing/2014/main" id="{A0C53FFE-ED65-476D-8E31-0E103827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3810000" cy="3505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2" name="Picture 1">
            <a:extLst>
              <a:ext uri="{FF2B5EF4-FFF2-40B4-BE49-F238E27FC236}">
                <a16:creationId xmlns:a16="http://schemas.microsoft.com/office/drawing/2014/main" id="{F7F6A312-B663-4E85-95F2-523FC13876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71600"/>
            <a:ext cx="4267200" cy="3505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4B77A4CD-4FC4-4E10-9C35-803E4BE05A4B}"/>
              </a:ext>
            </a:extLst>
          </p:cNvPr>
          <p:cNvSpPr>
            <a:spLocks noGrp="1" noRot="1" noChangeArrowheads="1"/>
          </p:cNvSpPr>
          <p:nvPr>
            <p:ph type="title"/>
          </p:nvPr>
        </p:nvSpPr>
        <p:spPr/>
        <p:txBody>
          <a:bodyPr/>
          <a:lstStyle/>
          <a:p>
            <a:pPr eaLnBrk="1" hangingPunct="1">
              <a:defRPr/>
            </a:pPr>
            <a:r>
              <a:rPr lang="en-US" dirty="0">
                <a:solidFill>
                  <a:schemeClr val="tx1"/>
                </a:solidFill>
              </a:rPr>
              <a:t>Plate Entry</a:t>
            </a:r>
          </a:p>
        </p:txBody>
      </p:sp>
      <p:sp>
        <p:nvSpPr>
          <p:cNvPr id="158723" name="Text Box 3">
            <a:extLst>
              <a:ext uri="{FF2B5EF4-FFF2-40B4-BE49-F238E27FC236}">
                <a16:creationId xmlns:a16="http://schemas.microsoft.com/office/drawing/2014/main" id="{30F9655C-09B0-4D0C-A20B-0E909ADD1228}"/>
              </a:ext>
            </a:extLst>
          </p:cNvPr>
          <p:cNvSpPr txBox="1">
            <a:spLocks noChangeArrowheads="1"/>
          </p:cNvSpPr>
          <p:nvPr/>
        </p:nvSpPr>
        <p:spPr bwMode="auto">
          <a:xfrm>
            <a:off x="517525" y="5334000"/>
            <a:ext cx="824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8724" name="Text Box 4">
            <a:extLst>
              <a:ext uri="{FF2B5EF4-FFF2-40B4-BE49-F238E27FC236}">
                <a16:creationId xmlns:a16="http://schemas.microsoft.com/office/drawing/2014/main" id="{11531749-7786-4219-9EFA-89F4BFE514A5}"/>
              </a:ext>
            </a:extLst>
          </p:cNvPr>
          <p:cNvSpPr txBox="1">
            <a:spLocks noChangeArrowheads="1"/>
          </p:cNvSpPr>
          <p:nvPr/>
        </p:nvSpPr>
        <p:spPr bwMode="auto">
          <a:xfrm>
            <a:off x="593725" y="5334000"/>
            <a:ext cx="801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8725" name="Text Box 5">
            <a:extLst>
              <a:ext uri="{FF2B5EF4-FFF2-40B4-BE49-F238E27FC236}">
                <a16:creationId xmlns:a16="http://schemas.microsoft.com/office/drawing/2014/main" id="{B4021CD5-FC09-414D-A68F-B3997403AC3B}"/>
              </a:ext>
            </a:extLst>
          </p:cNvPr>
          <p:cNvSpPr txBox="1">
            <a:spLocks noChangeArrowheads="1"/>
          </p:cNvSpPr>
          <p:nvPr/>
        </p:nvSpPr>
        <p:spPr bwMode="auto">
          <a:xfrm>
            <a:off x="228600" y="5486400"/>
            <a:ext cx="88392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000" dirty="0">
                <a:latin typeface="Arial" panose="020B0604020202020204" pitchFamily="34" charset="0"/>
              </a:rPr>
              <a:t>Enter the vehicles license plate number. </a:t>
            </a:r>
            <a:r>
              <a:rPr lang="en-US" altLang="en-US" sz="2000" u="sng" dirty="0">
                <a:latin typeface="Arial" panose="020B0604020202020204" pitchFamily="34" charset="0"/>
              </a:rPr>
              <a:t>If no plate enter </a:t>
            </a:r>
            <a:r>
              <a:rPr lang="en-US" altLang="en-US" sz="2000" b="1" u="sng" dirty="0">
                <a:solidFill>
                  <a:srgbClr val="FFFF00"/>
                </a:solidFill>
                <a:latin typeface="Arial" panose="020B0604020202020204" pitchFamily="34" charset="0"/>
              </a:rPr>
              <a:t>NONE</a:t>
            </a:r>
            <a:r>
              <a:rPr lang="en-US" altLang="en-US" sz="2000" dirty="0">
                <a:latin typeface="Arial" panose="020B0604020202020204" pitchFamily="34" charset="0"/>
              </a:rPr>
              <a:t>.  </a:t>
            </a:r>
          </a:p>
          <a:p>
            <a:pPr>
              <a:spcBef>
                <a:spcPct val="50000"/>
              </a:spcBef>
              <a:buClrTx/>
              <a:buSzTx/>
              <a:buFontTx/>
              <a:buNone/>
            </a:pPr>
            <a:r>
              <a:rPr lang="en-US" altLang="en-US" sz="2000" dirty="0">
                <a:latin typeface="Arial" panose="020B0604020202020204" pitchFamily="34" charset="0"/>
              </a:rPr>
              <a:t>For a dealer enter the Dealer # </a:t>
            </a:r>
            <a:r>
              <a:rPr lang="en-US" altLang="en-US" sz="2000" u="sng" dirty="0">
                <a:latin typeface="Arial" panose="020B0604020202020204" pitchFamily="34" charset="0"/>
              </a:rPr>
              <a:t>FOLLOWED by a “D” </a:t>
            </a:r>
          </a:p>
          <a:p>
            <a:pPr>
              <a:spcBef>
                <a:spcPct val="50000"/>
              </a:spcBef>
              <a:buClrTx/>
              <a:buSzTx/>
              <a:buFontTx/>
              <a:buNone/>
            </a:pPr>
            <a:r>
              <a:rPr lang="en-US" altLang="en-US" sz="1600" u="sng" dirty="0">
                <a:solidFill>
                  <a:srgbClr val="66FF33"/>
                </a:solidFill>
                <a:latin typeface="Arial" panose="020B0604020202020204" pitchFamily="34" charset="0"/>
              </a:rPr>
              <a:t>(Dealer Number followed by “D” not the dealer license plate number)</a:t>
            </a:r>
          </a:p>
        </p:txBody>
      </p:sp>
      <p:pic>
        <p:nvPicPr>
          <p:cNvPr id="158726" name="Picture 6">
            <a:extLst>
              <a:ext uri="{FF2B5EF4-FFF2-40B4-BE49-F238E27FC236}">
                <a16:creationId xmlns:a16="http://schemas.microsoft.com/office/drawing/2014/main" id="{DDCD5B38-BAA7-4EF6-B7E1-0CE021AE6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3810000" cy="370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7" name="Picture 1">
            <a:extLst>
              <a:ext uri="{FF2B5EF4-FFF2-40B4-BE49-F238E27FC236}">
                <a16:creationId xmlns:a16="http://schemas.microsoft.com/office/drawing/2014/main" id="{9AD38015-1A4B-4F3F-815E-4AA453C17A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22388"/>
            <a:ext cx="4303713" cy="3657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5627768B-18D3-459D-8144-47CDF6C69130}"/>
              </a:ext>
            </a:extLst>
          </p:cNvPr>
          <p:cNvSpPr>
            <a:spLocks noGrp="1" noRot="1" noChangeArrowheads="1"/>
          </p:cNvSpPr>
          <p:nvPr>
            <p:ph type="title"/>
          </p:nvPr>
        </p:nvSpPr>
        <p:spPr/>
        <p:txBody>
          <a:bodyPr/>
          <a:lstStyle/>
          <a:p>
            <a:pPr eaLnBrk="1" hangingPunct="1">
              <a:defRPr/>
            </a:pPr>
            <a:r>
              <a:rPr lang="en-US" dirty="0">
                <a:solidFill>
                  <a:schemeClr val="tx1"/>
                </a:solidFill>
              </a:rPr>
              <a:t>Registration Location Entry</a:t>
            </a:r>
          </a:p>
        </p:txBody>
      </p:sp>
      <p:sp>
        <p:nvSpPr>
          <p:cNvPr id="159747" name="Text Box 3">
            <a:extLst>
              <a:ext uri="{FF2B5EF4-FFF2-40B4-BE49-F238E27FC236}">
                <a16:creationId xmlns:a16="http://schemas.microsoft.com/office/drawing/2014/main" id="{07B3E15C-C43A-4736-B77C-1D75B416801F}"/>
              </a:ext>
            </a:extLst>
          </p:cNvPr>
          <p:cNvSpPr txBox="1">
            <a:spLocks noChangeArrowheads="1"/>
          </p:cNvSpPr>
          <p:nvPr/>
        </p:nvSpPr>
        <p:spPr bwMode="auto">
          <a:xfrm>
            <a:off x="288925" y="5983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endParaRPr lang="en-US" altLang="en-US" sz="2400">
              <a:latin typeface="Arial" panose="020B0604020202020204" pitchFamily="34" charset="0"/>
            </a:endParaRPr>
          </a:p>
        </p:txBody>
      </p:sp>
      <p:sp>
        <p:nvSpPr>
          <p:cNvPr id="159748" name="Text Box 4">
            <a:extLst>
              <a:ext uri="{FF2B5EF4-FFF2-40B4-BE49-F238E27FC236}">
                <a16:creationId xmlns:a16="http://schemas.microsoft.com/office/drawing/2014/main" id="{28DCDB08-5F07-46C9-A3EE-ECDD72CDB40A}"/>
              </a:ext>
            </a:extLst>
          </p:cNvPr>
          <p:cNvSpPr txBox="1">
            <a:spLocks noChangeArrowheads="1"/>
          </p:cNvSpPr>
          <p:nvPr/>
        </p:nvSpPr>
        <p:spPr bwMode="auto">
          <a:xfrm>
            <a:off x="533400" y="5638800"/>
            <a:ext cx="80772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Select the appropriate option.</a:t>
            </a:r>
          </a:p>
          <a:p>
            <a:pPr algn="ctr">
              <a:spcBef>
                <a:spcPct val="50000"/>
              </a:spcBef>
              <a:buClrTx/>
              <a:buSzTx/>
              <a:buFontTx/>
              <a:buNone/>
            </a:pPr>
            <a:r>
              <a:rPr lang="en-US" altLang="en-US" sz="2400">
                <a:latin typeface="Arial" panose="020B0604020202020204" pitchFamily="34" charset="0"/>
              </a:rPr>
              <a:t>(Web Safety – select from drop down)</a:t>
            </a:r>
          </a:p>
        </p:txBody>
      </p:sp>
      <p:pic>
        <p:nvPicPr>
          <p:cNvPr id="159749" name="Picture 5">
            <a:extLst>
              <a:ext uri="{FF2B5EF4-FFF2-40B4-BE49-F238E27FC236}">
                <a16:creationId xmlns:a16="http://schemas.microsoft.com/office/drawing/2014/main" id="{A96CFB19-A1E9-498C-982B-638A0AB84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85900"/>
            <a:ext cx="3825875"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50" name="Picture 1">
            <a:extLst>
              <a:ext uri="{FF2B5EF4-FFF2-40B4-BE49-F238E27FC236}">
                <a16:creationId xmlns:a16="http://schemas.microsoft.com/office/drawing/2014/main" id="{49EDD806-9D78-45E1-A526-1BEC2F663E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0"/>
            <a:ext cx="4191000" cy="3810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a:extLst>
              <a:ext uri="{FF2B5EF4-FFF2-40B4-BE49-F238E27FC236}">
                <a16:creationId xmlns:a16="http://schemas.microsoft.com/office/drawing/2014/main" id="{53F62B57-5DF2-4337-8A5C-649BB3AC6076}"/>
              </a:ext>
            </a:extLst>
          </p:cNvPr>
          <p:cNvSpPr>
            <a:spLocks noGrp="1" noRot="1" noChangeArrowheads="1"/>
          </p:cNvSpPr>
          <p:nvPr>
            <p:ph type="title"/>
          </p:nvPr>
        </p:nvSpPr>
        <p:spPr/>
        <p:txBody>
          <a:bodyPr/>
          <a:lstStyle/>
          <a:p>
            <a:pPr eaLnBrk="1" hangingPunct="1">
              <a:defRPr/>
            </a:pPr>
            <a:r>
              <a:rPr lang="en-US" dirty="0">
                <a:solidFill>
                  <a:schemeClr val="tx1"/>
                </a:solidFill>
              </a:rPr>
              <a:t>Information Confirmation</a:t>
            </a:r>
          </a:p>
        </p:txBody>
      </p:sp>
      <p:sp>
        <p:nvSpPr>
          <p:cNvPr id="160771" name="Text Box 3">
            <a:extLst>
              <a:ext uri="{FF2B5EF4-FFF2-40B4-BE49-F238E27FC236}">
                <a16:creationId xmlns:a16="http://schemas.microsoft.com/office/drawing/2014/main" id="{18FD9AA9-3E18-4650-901B-FA82F728FB78}"/>
              </a:ext>
            </a:extLst>
          </p:cNvPr>
          <p:cNvSpPr txBox="1">
            <a:spLocks noChangeArrowheads="1"/>
          </p:cNvSpPr>
          <p:nvPr/>
        </p:nvSpPr>
        <p:spPr bwMode="auto">
          <a:xfrm>
            <a:off x="533400" y="5638800"/>
            <a:ext cx="815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Verify entries are correct before proceeding with the inspection. </a:t>
            </a:r>
          </a:p>
        </p:txBody>
      </p:sp>
      <p:pic>
        <p:nvPicPr>
          <p:cNvPr id="160772" name="Picture 4">
            <a:extLst>
              <a:ext uri="{FF2B5EF4-FFF2-40B4-BE49-F238E27FC236}">
                <a16:creationId xmlns:a16="http://schemas.microsoft.com/office/drawing/2014/main" id="{621DEC94-83AB-43C6-86D6-2C1E1CE50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17638"/>
            <a:ext cx="4038600" cy="37211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773" name="Picture 1">
            <a:extLst>
              <a:ext uri="{FF2B5EF4-FFF2-40B4-BE49-F238E27FC236}">
                <a16:creationId xmlns:a16="http://schemas.microsoft.com/office/drawing/2014/main" id="{15D3E7A8-551C-404A-8031-2AFE99021D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4625"/>
            <a:ext cx="4330700" cy="3694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BA21042F-34EF-4742-9629-3F2BD5B5987E}"/>
              </a:ext>
            </a:extLst>
          </p:cNvPr>
          <p:cNvSpPr>
            <a:spLocks noGrp="1" noRot="1" noChangeArrowheads="1"/>
          </p:cNvSpPr>
          <p:nvPr>
            <p:ph type="title"/>
          </p:nvPr>
        </p:nvSpPr>
        <p:spPr/>
        <p:txBody>
          <a:bodyPr/>
          <a:lstStyle/>
          <a:p>
            <a:pPr eaLnBrk="1" hangingPunct="1">
              <a:defRPr/>
            </a:pPr>
            <a:r>
              <a:rPr lang="en-US" dirty="0">
                <a:solidFill>
                  <a:srgbClr val="FFFF00"/>
                </a:solidFill>
              </a:rPr>
              <a:t>.0532 Brakes</a:t>
            </a:r>
          </a:p>
        </p:txBody>
      </p:sp>
      <p:sp>
        <p:nvSpPr>
          <p:cNvPr id="15365" name="Rectangle 5">
            <a:extLst>
              <a:ext uri="{FF2B5EF4-FFF2-40B4-BE49-F238E27FC236}">
                <a16:creationId xmlns:a16="http://schemas.microsoft.com/office/drawing/2014/main" id="{3936F962-A094-4ADD-B297-DBEF0700AD51}"/>
              </a:ext>
            </a:extLst>
          </p:cNvPr>
          <p:cNvSpPr>
            <a:spLocks noGrp="1" noChangeArrowheads="1"/>
          </p:cNvSpPr>
          <p:nvPr>
            <p:ph type="body" sz="half" idx="1"/>
          </p:nvPr>
        </p:nvSpPr>
        <p:spPr>
          <a:xfrm>
            <a:off x="457200" y="1295400"/>
            <a:ext cx="4038600" cy="4830763"/>
          </a:xfrm>
        </p:spPr>
        <p:txBody>
          <a:bodyPr/>
          <a:lstStyle/>
          <a:p>
            <a:pPr marL="533400" indent="-533400" eaLnBrk="1" hangingPunct="1">
              <a:buFontTx/>
              <a:buNone/>
              <a:defRPr/>
            </a:pPr>
            <a:r>
              <a:rPr lang="en-US" sz="2400" dirty="0">
                <a:solidFill>
                  <a:srgbClr val="FFFF00"/>
                </a:solidFill>
                <a:latin typeface="CG Times"/>
              </a:rPr>
              <a:t>(1)	</a:t>
            </a:r>
            <a:r>
              <a:rPr lang="en-US" sz="2400" b="1" dirty="0">
                <a:solidFill>
                  <a:srgbClr val="FFFF00"/>
                </a:solidFill>
                <a:latin typeface="CG Times"/>
              </a:rPr>
              <a:t>Footbrakes shall not be approved if:</a:t>
            </a:r>
          </a:p>
          <a:p>
            <a:pPr marL="533400" indent="-533400" eaLnBrk="1" hangingPunct="1">
              <a:buFontTx/>
              <a:buNone/>
              <a:defRPr/>
            </a:pPr>
            <a:endParaRPr lang="en-US" sz="1000" dirty="0">
              <a:solidFill>
                <a:srgbClr val="FFFF00"/>
              </a:solidFill>
              <a:latin typeface="CG Times"/>
            </a:endParaRPr>
          </a:p>
          <a:p>
            <a:pPr marL="533400" indent="-533400" eaLnBrk="1" hangingPunct="1">
              <a:buFontTx/>
              <a:buNone/>
              <a:defRPr/>
            </a:pPr>
            <a:r>
              <a:rPr lang="en-US" sz="2400" dirty="0">
                <a:solidFill>
                  <a:srgbClr val="FFFF00"/>
                </a:solidFill>
                <a:latin typeface="CG Times"/>
              </a:rPr>
              <a:t>(a)  When applying brakes to the moving vehicle, braking force is not distributed evenly to all wheels originally equipped with brakes by the manufacturer.</a:t>
            </a:r>
          </a:p>
        </p:txBody>
      </p:sp>
      <p:sp>
        <p:nvSpPr>
          <p:cNvPr id="19461" name="Text Box 10">
            <a:extLst>
              <a:ext uri="{FF2B5EF4-FFF2-40B4-BE49-F238E27FC236}">
                <a16:creationId xmlns:a16="http://schemas.microsoft.com/office/drawing/2014/main" id="{B14B6EC1-0D4C-4415-9795-335F25AF30ED}"/>
              </a:ext>
            </a:extLst>
          </p:cNvPr>
          <p:cNvSpPr txBox="1">
            <a:spLocks noChangeArrowheads="1"/>
          </p:cNvSpPr>
          <p:nvPr/>
        </p:nvSpPr>
        <p:spPr bwMode="auto">
          <a:xfrm>
            <a:off x="4571104" y="5107192"/>
            <a:ext cx="444341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b="1">
                <a:solidFill>
                  <a:srgbClr val="66FF33"/>
                </a:solidFill>
                <a:latin typeface="Tahoma" panose="020B0604030504040204" pitchFamily="34" charset="0"/>
              </a:rPr>
              <a:t>The Inspection Mechanic must drive </a:t>
            </a:r>
          </a:p>
          <a:p>
            <a:pPr>
              <a:spcBef>
                <a:spcPct val="0"/>
              </a:spcBef>
              <a:buClrTx/>
              <a:buSzTx/>
              <a:buFontTx/>
              <a:buNone/>
            </a:pPr>
            <a:r>
              <a:rPr lang="en-US" altLang="en-US" sz="1800" b="1">
                <a:solidFill>
                  <a:srgbClr val="66FF33"/>
                </a:solidFill>
                <a:latin typeface="Tahoma" panose="020B0604030504040204" pitchFamily="34" charset="0"/>
              </a:rPr>
              <a:t>the vehicle to make this test.  The</a:t>
            </a:r>
          </a:p>
          <a:p>
            <a:pPr>
              <a:spcBef>
                <a:spcPct val="0"/>
              </a:spcBef>
              <a:buClrTx/>
              <a:buSzTx/>
              <a:buFontTx/>
              <a:buNone/>
            </a:pPr>
            <a:r>
              <a:rPr lang="en-US" altLang="en-US" sz="1800" b="1">
                <a:solidFill>
                  <a:srgbClr val="66FF33"/>
                </a:solidFill>
                <a:latin typeface="Tahoma" panose="020B0604030504040204" pitchFamily="34" charset="0"/>
              </a:rPr>
              <a:t> Inspection Mechanic may check the</a:t>
            </a:r>
          </a:p>
          <a:p>
            <a:pPr>
              <a:spcBef>
                <a:spcPct val="0"/>
              </a:spcBef>
              <a:buClrTx/>
              <a:buSzTx/>
              <a:buFontTx/>
              <a:buNone/>
            </a:pPr>
            <a:r>
              <a:rPr lang="en-US" altLang="en-US" sz="1800" b="1">
                <a:solidFill>
                  <a:srgbClr val="66FF33"/>
                </a:solidFill>
                <a:latin typeface="Tahoma" panose="020B0604030504040204" pitchFamily="34" charset="0"/>
              </a:rPr>
              <a:t> brakes while driving the vehicle</a:t>
            </a:r>
          </a:p>
          <a:p>
            <a:pPr>
              <a:spcBef>
                <a:spcPct val="0"/>
              </a:spcBef>
              <a:buClrTx/>
              <a:buSzTx/>
              <a:buFontTx/>
              <a:buNone/>
            </a:pPr>
            <a:r>
              <a:rPr lang="en-US" altLang="en-US" sz="1800" b="1">
                <a:solidFill>
                  <a:srgbClr val="66FF33"/>
                </a:solidFill>
                <a:latin typeface="Tahoma" panose="020B0604030504040204" pitchFamily="34" charset="0"/>
              </a:rPr>
              <a:t> forward into the inspection area.</a:t>
            </a:r>
          </a:p>
        </p:txBody>
      </p:sp>
      <p:pic>
        <p:nvPicPr>
          <p:cNvPr id="5" name="Picture 4">
            <a:extLst>
              <a:ext uri="{FF2B5EF4-FFF2-40B4-BE49-F238E27FC236}">
                <a16:creationId xmlns:a16="http://schemas.microsoft.com/office/drawing/2014/main" id="{06886160-1B16-4133-AFB9-80C5C30CF1C9}"/>
              </a:ext>
            </a:extLst>
          </p:cNvPr>
          <p:cNvPicPr>
            <a:picLocks noChangeAspect="1"/>
          </p:cNvPicPr>
          <p:nvPr/>
        </p:nvPicPr>
        <p:blipFill>
          <a:blip r:embed="rId2"/>
          <a:stretch>
            <a:fillRect/>
          </a:stretch>
        </p:blipFill>
        <p:spPr>
          <a:xfrm>
            <a:off x="4651788" y="2415091"/>
            <a:ext cx="4038598" cy="2667000"/>
          </a:xfrm>
          <a:prstGeom prst="rect">
            <a:avLst/>
          </a:prstGeom>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2739E5FB-0DA1-4D7B-B8A6-1F10031515FB}"/>
              </a:ext>
            </a:extLst>
          </p:cNvPr>
          <p:cNvSpPr>
            <a:spLocks noGrp="1" noRot="1" noChangeArrowheads="1"/>
          </p:cNvSpPr>
          <p:nvPr>
            <p:ph type="title"/>
          </p:nvPr>
        </p:nvSpPr>
        <p:spPr/>
        <p:txBody>
          <a:bodyPr/>
          <a:lstStyle/>
          <a:p>
            <a:pPr eaLnBrk="1" hangingPunct="1">
              <a:defRPr/>
            </a:pPr>
            <a:r>
              <a:rPr lang="en-US" dirty="0">
                <a:solidFill>
                  <a:schemeClr val="tx1"/>
                </a:solidFill>
              </a:rPr>
              <a:t>Initializing Modem</a:t>
            </a:r>
          </a:p>
        </p:txBody>
      </p:sp>
      <p:pic>
        <p:nvPicPr>
          <p:cNvPr id="161795" name="Picture 3">
            <a:extLst>
              <a:ext uri="{FF2B5EF4-FFF2-40B4-BE49-F238E27FC236}">
                <a16:creationId xmlns:a16="http://schemas.microsoft.com/office/drawing/2014/main" id="{4013CA13-CEBB-45B3-B4AC-2C097982E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76400"/>
            <a:ext cx="542925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796" name="Text Box 4">
            <a:extLst>
              <a:ext uri="{FF2B5EF4-FFF2-40B4-BE49-F238E27FC236}">
                <a16:creationId xmlns:a16="http://schemas.microsoft.com/office/drawing/2014/main" id="{055B1083-09A0-42E3-943B-F33C1D3C476E}"/>
              </a:ext>
            </a:extLst>
          </p:cNvPr>
          <p:cNvSpPr txBox="1">
            <a:spLocks noChangeArrowheads="1"/>
          </p:cNvSpPr>
          <p:nvPr/>
        </p:nvSpPr>
        <p:spPr bwMode="auto">
          <a:xfrm>
            <a:off x="457200" y="5648325"/>
            <a:ext cx="8305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The</a:t>
            </a:r>
            <a:r>
              <a:rPr lang="en-US" altLang="en-US" sz="2400">
                <a:solidFill>
                  <a:srgbClr val="FFFF00"/>
                </a:solidFill>
                <a:latin typeface="Arial" panose="020B0604020202020204" pitchFamily="34" charset="0"/>
              </a:rPr>
              <a:t> </a:t>
            </a:r>
            <a:r>
              <a:rPr lang="en-US" altLang="en-US" sz="2400">
                <a:latin typeface="Arial" panose="020B0604020202020204" pitchFamily="34" charset="0"/>
              </a:rPr>
              <a:t>computer will now make the first call to the State VID.</a:t>
            </a:r>
          </a:p>
          <a:p>
            <a:pPr algn="ctr">
              <a:spcBef>
                <a:spcPct val="50000"/>
              </a:spcBef>
              <a:buClrTx/>
              <a:buSzTx/>
              <a:buFontTx/>
              <a:buNone/>
            </a:pPr>
            <a:r>
              <a:rPr lang="en-US" altLang="en-US" sz="2400">
                <a:latin typeface="Arial" panose="020B0604020202020204" pitchFamily="34" charset="0"/>
              </a:rPr>
              <a:t>(Web Safety will not display this screen)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2930682B-9809-4131-915D-D1372D1202AD}"/>
              </a:ext>
            </a:extLst>
          </p:cNvPr>
          <p:cNvSpPr>
            <a:spLocks noGrp="1" noRot="1" noChangeArrowheads="1"/>
          </p:cNvSpPr>
          <p:nvPr>
            <p:ph type="title"/>
          </p:nvPr>
        </p:nvSpPr>
        <p:spPr/>
        <p:txBody>
          <a:bodyPr/>
          <a:lstStyle/>
          <a:p>
            <a:pPr eaLnBrk="1" hangingPunct="1">
              <a:defRPr/>
            </a:pPr>
            <a:r>
              <a:rPr lang="en-US" dirty="0">
                <a:solidFill>
                  <a:schemeClr val="tx1"/>
                </a:solidFill>
              </a:rPr>
              <a:t>No Match found</a:t>
            </a:r>
          </a:p>
        </p:txBody>
      </p:sp>
      <p:pic>
        <p:nvPicPr>
          <p:cNvPr id="162819" name="Picture 3">
            <a:extLst>
              <a:ext uri="{FF2B5EF4-FFF2-40B4-BE49-F238E27FC236}">
                <a16:creationId xmlns:a16="http://schemas.microsoft.com/office/drawing/2014/main" id="{1D354FDE-0F12-47A6-BF75-DA86A9825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9624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0" name="Text Box 4">
            <a:extLst>
              <a:ext uri="{FF2B5EF4-FFF2-40B4-BE49-F238E27FC236}">
                <a16:creationId xmlns:a16="http://schemas.microsoft.com/office/drawing/2014/main" id="{054FFA79-AFA1-400D-8BCD-18FA552ECFFE}"/>
              </a:ext>
            </a:extLst>
          </p:cNvPr>
          <p:cNvSpPr txBox="1">
            <a:spLocks noChangeArrowheads="1"/>
          </p:cNvSpPr>
          <p:nvPr/>
        </p:nvSpPr>
        <p:spPr bwMode="auto">
          <a:xfrm>
            <a:off x="457200" y="5638800"/>
            <a:ext cx="8153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If the vehicle is not in the state VID, you will be prompted to enter the dealer number or vehicle owner information.</a:t>
            </a:r>
          </a:p>
        </p:txBody>
      </p:sp>
      <p:pic>
        <p:nvPicPr>
          <p:cNvPr id="162821" name="Picture 1">
            <a:extLst>
              <a:ext uri="{FF2B5EF4-FFF2-40B4-BE49-F238E27FC236}">
                <a16:creationId xmlns:a16="http://schemas.microsoft.com/office/drawing/2014/main" id="{5C196491-57A1-4B3E-9ED8-F1D0ABA7AD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1658938"/>
            <a:ext cx="4305300" cy="3581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89FA63F9-7FDF-486F-B475-AF29ABFFF009}"/>
              </a:ext>
            </a:extLst>
          </p:cNvPr>
          <p:cNvSpPr>
            <a:spLocks noGrp="1" noRot="1" noChangeArrowheads="1"/>
          </p:cNvSpPr>
          <p:nvPr>
            <p:ph type="title"/>
          </p:nvPr>
        </p:nvSpPr>
        <p:spPr/>
        <p:txBody>
          <a:bodyPr/>
          <a:lstStyle/>
          <a:p>
            <a:pPr eaLnBrk="1" hangingPunct="1">
              <a:defRPr/>
            </a:pPr>
            <a:r>
              <a:rPr lang="en-US" dirty="0">
                <a:solidFill>
                  <a:schemeClr val="tx1"/>
                </a:solidFill>
              </a:rPr>
              <a:t>Owner Information</a:t>
            </a:r>
          </a:p>
        </p:txBody>
      </p:sp>
      <p:pic>
        <p:nvPicPr>
          <p:cNvPr id="163843" name="Picture 3">
            <a:extLst>
              <a:ext uri="{FF2B5EF4-FFF2-40B4-BE49-F238E27FC236}">
                <a16:creationId xmlns:a16="http://schemas.microsoft.com/office/drawing/2014/main" id="{29154542-8400-4575-A6CA-8886CAF07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17638"/>
            <a:ext cx="4038600"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4" name="Text Box 4">
            <a:extLst>
              <a:ext uri="{FF2B5EF4-FFF2-40B4-BE49-F238E27FC236}">
                <a16:creationId xmlns:a16="http://schemas.microsoft.com/office/drawing/2014/main" id="{CFBB3AB4-2C67-4894-B581-F1710AEA72B2}"/>
              </a:ext>
            </a:extLst>
          </p:cNvPr>
          <p:cNvSpPr txBox="1">
            <a:spLocks noChangeArrowheads="1"/>
          </p:cNvSpPr>
          <p:nvPr/>
        </p:nvSpPr>
        <p:spPr bwMode="auto">
          <a:xfrm>
            <a:off x="457200" y="5791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Complete owner information as indicated and if required.</a:t>
            </a:r>
          </a:p>
        </p:txBody>
      </p:sp>
      <p:pic>
        <p:nvPicPr>
          <p:cNvPr id="163845" name="Picture 1">
            <a:extLst>
              <a:ext uri="{FF2B5EF4-FFF2-40B4-BE49-F238E27FC236}">
                <a16:creationId xmlns:a16="http://schemas.microsoft.com/office/drawing/2014/main" id="{DB2DB876-9BB1-4427-A150-9206E800F7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66850"/>
            <a:ext cx="4191000" cy="3611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4AED86FE-CC5F-4B6C-B192-279EBF424E61}"/>
              </a:ext>
            </a:extLst>
          </p:cNvPr>
          <p:cNvSpPr>
            <a:spLocks noGrp="1" noRot="1" noChangeArrowheads="1"/>
          </p:cNvSpPr>
          <p:nvPr>
            <p:ph type="title"/>
          </p:nvPr>
        </p:nvSpPr>
        <p:spPr>
          <a:xfrm>
            <a:off x="762000" y="152400"/>
            <a:ext cx="7772400" cy="838200"/>
          </a:xfrm>
        </p:spPr>
        <p:txBody>
          <a:bodyPr/>
          <a:lstStyle/>
          <a:p>
            <a:pPr eaLnBrk="1" hangingPunct="1">
              <a:defRPr/>
            </a:pPr>
            <a:r>
              <a:rPr lang="en-US" dirty="0">
                <a:solidFill>
                  <a:schemeClr val="tx1"/>
                </a:solidFill>
              </a:rPr>
              <a:t>County Entry</a:t>
            </a:r>
          </a:p>
        </p:txBody>
      </p:sp>
      <p:sp>
        <p:nvSpPr>
          <p:cNvPr id="164867" name="Text Box 3">
            <a:extLst>
              <a:ext uri="{FF2B5EF4-FFF2-40B4-BE49-F238E27FC236}">
                <a16:creationId xmlns:a16="http://schemas.microsoft.com/office/drawing/2014/main" id="{695F5D22-A18C-4352-80A4-18FACD54ACA1}"/>
              </a:ext>
            </a:extLst>
          </p:cNvPr>
          <p:cNvSpPr txBox="1">
            <a:spLocks noChangeArrowheads="1"/>
          </p:cNvSpPr>
          <p:nvPr/>
        </p:nvSpPr>
        <p:spPr bwMode="auto">
          <a:xfrm>
            <a:off x="685800" y="5029200"/>
            <a:ext cx="84582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000">
                <a:latin typeface="Arial" panose="020B0604020202020204" pitchFamily="34" charset="0"/>
              </a:rPr>
              <a:t>Select the appropriate county as indicated on the vehicle registration. If an Inspector-Mechanic selects one of the 22 emission counties in NC and attempts to complete a safety-only inspection, the analyzer may produce a warning. </a:t>
            </a:r>
          </a:p>
        </p:txBody>
      </p:sp>
      <p:pic>
        <p:nvPicPr>
          <p:cNvPr id="164868" name="Picture 4">
            <a:extLst>
              <a:ext uri="{FF2B5EF4-FFF2-40B4-BE49-F238E27FC236}">
                <a16:creationId xmlns:a16="http://schemas.microsoft.com/office/drawing/2014/main" id="{EFAE9F3B-BAEF-4A96-8FFB-378AC8587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39825"/>
            <a:ext cx="3962400" cy="37401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69" name="Picture 1">
            <a:extLst>
              <a:ext uri="{FF2B5EF4-FFF2-40B4-BE49-F238E27FC236}">
                <a16:creationId xmlns:a16="http://schemas.microsoft.com/office/drawing/2014/main" id="{B4FE16ED-6FAE-4387-AC08-8AF70F610D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39825"/>
            <a:ext cx="4367213" cy="3740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4870" name="Right Arrow 3">
            <a:extLst>
              <a:ext uri="{FF2B5EF4-FFF2-40B4-BE49-F238E27FC236}">
                <a16:creationId xmlns:a16="http://schemas.microsoft.com/office/drawing/2014/main" id="{B9D70A9B-1B00-4EF6-A2E4-1DE3ED1791F1}"/>
              </a:ext>
            </a:extLst>
          </p:cNvPr>
          <p:cNvSpPr>
            <a:spLocks noChangeArrowheads="1"/>
          </p:cNvSpPr>
          <p:nvPr/>
        </p:nvSpPr>
        <p:spPr bwMode="auto">
          <a:xfrm>
            <a:off x="6324600" y="2286000"/>
            <a:ext cx="762000" cy="152400"/>
          </a:xfrm>
          <a:prstGeom prst="right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2400">
              <a:latin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3EAC57F3-479D-47A3-949D-7D7741E90CA1}"/>
              </a:ext>
            </a:extLst>
          </p:cNvPr>
          <p:cNvSpPr>
            <a:spLocks noGrp="1" noRot="1" noChangeArrowheads="1"/>
          </p:cNvSpPr>
          <p:nvPr>
            <p:ph type="title"/>
          </p:nvPr>
        </p:nvSpPr>
        <p:spPr>
          <a:xfrm>
            <a:off x="685800" y="152400"/>
            <a:ext cx="7772400" cy="1143000"/>
          </a:xfrm>
        </p:spPr>
        <p:txBody>
          <a:bodyPr/>
          <a:lstStyle/>
          <a:p>
            <a:pPr eaLnBrk="1" hangingPunct="1">
              <a:defRPr/>
            </a:pPr>
            <a:r>
              <a:rPr lang="en-US" dirty="0">
                <a:solidFill>
                  <a:schemeClr val="tx1"/>
                </a:solidFill>
              </a:rPr>
              <a:t>Vehicle Body Style</a:t>
            </a:r>
          </a:p>
        </p:txBody>
      </p:sp>
      <p:sp>
        <p:nvSpPr>
          <p:cNvPr id="166915" name="Text Box 3">
            <a:extLst>
              <a:ext uri="{FF2B5EF4-FFF2-40B4-BE49-F238E27FC236}">
                <a16:creationId xmlns:a16="http://schemas.microsoft.com/office/drawing/2014/main" id="{C36430A5-68EB-42E7-BC9C-8C247CCBD08A}"/>
              </a:ext>
            </a:extLst>
          </p:cNvPr>
          <p:cNvSpPr txBox="1">
            <a:spLocks noChangeArrowheads="1"/>
          </p:cNvSpPr>
          <p:nvPr/>
        </p:nvSpPr>
        <p:spPr bwMode="auto">
          <a:xfrm>
            <a:off x="304800" y="51816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Select the appropriate body style. </a:t>
            </a:r>
          </a:p>
        </p:txBody>
      </p:sp>
      <p:pic>
        <p:nvPicPr>
          <p:cNvPr id="166916" name="Picture 4">
            <a:extLst>
              <a:ext uri="{FF2B5EF4-FFF2-40B4-BE49-F238E27FC236}">
                <a16:creationId xmlns:a16="http://schemas.microsoft.com/office/drawing/2014/main" id="{FF8CFD67-1A84-4346-A216-D2BCB2CB5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74763"/>
            <a:ext cx="3962400" cy="383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1">
            <a:extLst>
              <a:ext uri="{FF2B5EF4-FFF2-40B4-BE49-F238E27FC236}">
                <a16:creationId xmlns:a16="http://schemas.microsoft.com/office/drawing/2014/main" id="{933D2D05-CF35-4142-9CA4-210DEFA658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74763"/>
            <a:ext cx="432117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3">
            <a:extLst>
              <a:ext uri="{FF2B5EF4-FFF2-40B4-BE49-F238E27FC236}">
                <a16:creationId xmlns:a16="http://schemas.microsoft.com/office/drawing/2014/main" id="{B776942E-A02B-4411-8CE2-8B36B25067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90875"/>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a:extLst>
              <a:ext uri="{FF2B5EF4-FFF2-40B4-BE49-F238E27FC236}">
                <a16:creationId xmlns:a16="http://schemas.microsoft.com/office/drawing/2014/main" id="{42AE2723-66B0-4497-86B3-F264E5B80260}"/>
              </a:ext>
            </a:extLst>
          </p:cNvPr>
          <p:cNvSpPr>
            <a:spLocks noGrp="1" noRot="1" noChangeArrowheads="1"/>
          </p:cNvSpPr>
          <p:nvPr>
            <p:ph type="title"/>
          </p:nvPr>
        </p:nvSpPr>
        <p:spPr>
          <a:xfrm>
            <a:off x="533400" y="152400"/>
            <a:ext cx="8001000" cy="838200"/>
          </a:xfrm>
        </p:spPr>
        <p:txBody>
          <a:bodyPr/>
          <a:lstStyle/>
          <a:p>
            <a:pPr eaLnBrk="1" hangingPunct="1">
              <a:defRPr/>
            </a:pPr>
            <a:r>
              <a:rPr lang="en-US" dirty="0">
                <a:solidFill>
                  <a:schemeClr val="tx1"/>
                </a:solidFill>
              </a:rPr>
              <a:t>Gross Vehicle Weight Rating</a:t>
            </a:r>
          </a:p>
        </p:txBody>
      </p:sp>
      <p:sp>
        <p:nvSpPr>
          <p:cNvPr id="168963" name="Text Box 3">
            <a:extLst>
              <a:ext uri="{FF2B5EF4-FFF2-40B4-BE49-F238E27FC236}">
                <a16:creationId xmlns:a16="http://schemas.microsoft.com/office/drawing/2014/main" id="{4EC0839B-4790-4C7F-AC0E-614ED8907A3B}"/>
              </a:ext>
            </a:extLst>
          </p:cNvPr>
          <p:cNvSpPr txBox="1">
            <a:spLocks noChangeArrowheads="1"/>
          </p:cNvSpPr>
          <p:nvPr/>
        </p:nvSpPr>
        <p:spPr bwMode="auto">
          <a:xfrm>
            <a:off x="381000" y="4953000"/>
            <a:ext cx="83058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400">
                <a:latin typeface="Arial" panose="020B0604020202020204" pitchFamily="34" charset="0"/>
              </a:rPr>
              <a:t>Determine the </a:t>
            </a:r>
            <a:r>
              <a:rPr lang="en-US" altLang="en-US" sz="2400" u="sng">
                <a:latin typeface="Arial" panose="020B0604020202020204" pitchFamily="34" charset="0"/>
              </a:rPr>
              <a:t>GVWR</a:t>
            </a:r>
            <a:r>
              <a:rPr lang="en-US" altLang="en-US" sz="2400">
                <a:latin typeface="Arial" panose="020B0604020202020204" pitchFamily="34" charset="0"/>
              </a:rPr>
              <a:t> from the Federal Decal attached to the driver’s door or driver’s door seal.</a:t>
            </a:r>
          </a:p>
          <a:p>
            <a:pPr>
              <a:spcBef>
                <a:spcPct val="50000"/>
              </a:spcBef>
              <a:buClrTx/>
              <a:buSzTx/>
              <a:buFontTx/>
              <a:buNone/>
            </a:pPr>
            <a:r>
              <a:rPr lang="en-US" altLang="en-US" sz="2400">
                <a:solidFill>
                  <a:srgbClr val="66FF33"/>
                </a:solidFill>
                <a:latin typeface="Arial" panose="020B0604020202020204" pitchFamily="34" charset="0"/>
              </a:rPr>
              <a:t>Note: For inspection purposes, a heavy-duty vehicle is considered Over 8,500 pounds.</a:t>
            </a:r>
          </a:p>
        </p:txBody>
      </p:sp>
      <p:pic>
        <p:nvPicPr>
          <p:cNvPr id="168964" name="Picture 4">
            <a:extLst>
              <a:ext uri="{FF2B5EF4-FFF2-40B4-BE49-F238E27FC236}">
                <a16:creationId xmlns:a16="http://schemas.microsoft.com/office/drawing/2014/main" id="{73BDE04B-8F24-45A0-8FDB-71B27D704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4038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1">
            <a:extLst>
              <a:ext uri="{FF2B5EF4-FFF2-40B4-BE49-F238E27FC236}">
                <a16:creationId xmlns:a16="http://schemas.microsoft.com/office/drawing/2014/main" id="{4BA50364-CDA8-4F6C-8D29-0E4BEB0278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426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2">
            <a:extLst>
              <a:ext uri="{FF2B5EF4-FFF2-40B4-BE49-F238E27FC236}">
                <a16:creationId xmlns:a16="http://schemas.microsoft.com/office/drawing/2014/main" id="{56C799EA-342A-4BF7-9B4A-F5ADB49D47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1148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6A376F5D-C910-46C1-96F5-FFF499DD801A}"/>
              </a:ext>
            </a:extLst>
          </p:cNvPr>
          <p:cNvSpPr>
            <a:spLocks noGrp="1" noRot="1" noChangeArrowheads="1"/>
          </p:cNvSpPr>
          <p:nvPr>
            <p:ph type="title"/>
          </p:nvPr>
        </p:nvSpPr>
        <p:spPr>
          <a:xfrm>
            <a:off x="685800" y="0"/>
            <a:ext cx="7772400" cy="990600"/>
          </a:xfrm>
        </p:spPr>
        <p:txBody>
          <a:bodyPr/>
          <a:lstStyle/>
          <a:p>
            <a:pPr eaLnBrk="1" hangingPunct="1">
              <a:defRPr/>
            </a:pPr>
            <a:r>
              <a:rPr lang="en-US" dirty="0">
                <a:solidFill>
                  <a:schemeClr val="tx1"/>
                </a:solidFill>
              </a:rPr>
              <a:t>Weight Entry</a:t>
            </a:r>
          </a:p>
        </p:txBody>
      </p:sp>
      <p:graphicFrame>
        <p:nvGraphicFramePr>
          <p:cNvPr id="171011" name="Object 3">
            <a:extLst>
              <a:ext uri="{FF2B5EF4-FFF2-40B4-BE49-F238E27FC236}">
                <a16:creationId xmlns:a16="http://schemas.microsoft.com/office/drawing/2014/main" id="{66751786-1312-4491-B0F3-04823EC9A210}"/>
              </a:ext>
            </a:extLst>
          </p:cNvPr>
          <p:cNvGraphicFramePr>
            <a:graphicFrameLocks noGrp="1" noChangeAspect="1"/>
          </p:cNvGraphicFramePr>
          <p:nvPr>
            <p:ph type="body" idx="1"/>
          </p:nvPr>
        </p:nvGraphicFramePr>
        <p:xfrm>
          <a:off x="228600" y="1104900"/>
          <a:ext cx="4038600" cy="4267200"/>
        </p:xfrm>
        <a:graphic>
          <a:graphicData uri="http://schemas.openxmlformats.org/presentationml/2006/ole">
            <mc:AlternateContent xmlns:mc="http://schemas.openxmlformats.org/markup-compatibility/2006">
              <mc:Choice xmlns:v="urn:schemas-microsoft-com:vml" Requires="v">
                <p:oleObj name="Photo Editor Photo" r:id="rId3" imgW="11742857" imgH="7973538" progId="MSPhotoEd.3">
                  <p:embed/>
                </p:oleObj>
              </mc:Choice>
              <mc:Fallback>
                <p:oleObj name="Photo Editor Photo" r:id="rId3" imgW="11742857" imgH="7973538"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4900"/>
                        <a:ext cx="4038600" cy="42672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71012" name="Text Box 4">
            <a:extLst>
              <a:ext uri="{FF2B5EF4-FFF2-40B4-BE49-F238E27FC236}">
                <a16:creationId xmlns:a16="http://schemas.microsoft.com/office/drawing/2014/main" id="{DF923A44-DA1A-4FE6-B175-58FCEFDA29A7}"/>
              </a:ext>
            </a:extLst>
          </p:cNvPr>
          <p:cNvSpPr txBox="1">
            <a:spLocks noChangeArrowheads="1"/>
          </p:cNvSpPr>
          <p:nvPr/>
        </p:nvSpPr>
        <p:spPr bwMode="auto">
          <a:xfrm>
            <a:off x="381000" y="5638800"/>
            <a:ext cx="8382000"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100">
                <a:latin typeface="Arial" panose="020B0604020202020204" pitchFamily="34" charset="0"/>
              </a:rPr>
              <a:t>Entry required only if the GVWR exceeds 8500 pounds.</a:t>
            </a:r>
          </a:p>
          <a:p>
            <a:pPr algn="ctr">
              <a:spcBef>
                <a:spcPct val="50000"/>
              </a:spcBef>
              <a:buClrTx/>
              <a:buSzTx/>
              <a:buFontTx/>
              <a:buNone/>
            </a:pPr>
            <a:r>
              <a:rPr lang="en-US" altLang="en-US" sz="2100">
                <a:latin typeface="Arial" panose="020B0604020202020204" pitchFamily="34" charset="0"/>
              </a:rPr>
              <a:t>Select 8500 lbs. or less </a:t>
            </a:r>
            <a:r>
              <a:rPr lang="en-US" altLang="en-US" sz="2100">
                <a:solidFill>
                  <a:srgbClr val="FFFF00"/>
                </a:solidFill>
                <a:latin typeface="Arial" panose="020B0604020202020204" pitchFamily="34" charset="0"/>
              </a:rPr>
              <a:t>OR</a:t>
            </a:r>
            <a:r>
              <a:rPr lang="en-US" altLang="en-US" sz="2100">
                <a:latin typeface="Arial" panose="020B0604020202020204" pitchFamily="34" charset="0"/>
              </a:rPr>
              <a:t> over 8500 lbs. for Web Safety Users</a:t>
            </a:r>
          </a:p>
        </p:txBody>
      </p:sp>
      <p:pic>
        <p:nvPicPr>
          <p:cNvPr id="171013" name="Picture 1">
            <a:extLst>
              <a:ext uri="{FF2B5EF4-FFF2-40B4-BE49-F238E27FC236}">
                <a16:creationId xmlns:a16="http://schemas.microsoft.com/office/drawing/2014/main" id="{6E5C0946-0B8A-4179-B484-44905296C9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104900"/>
            <a:ext cx="44386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2">
            <a:extLst>
              <a:ext uri="{FF2B5EF4-FFF2-40B4-BE49-F238E27FC236}">
                <a16:creationId xmlns:a16="http://schemas.microsoft.com/office/drawing/2014/main" id="{3190B594-AE75-403A-A135-576F7E30B3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4958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A4B3DE9D-99F3-47C4-BE0C-532B54285BF3}"/>
              </a:ext>
            </a:extLst>
          </p:cNvPr>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Fuel Type</a:t>
            </a:r>
          </a:p>
        </p:txBody>
      </p:sp>
      <p:sp>
        <p:nvSpPr>
          <p:cNvPr id="173059" name="Text Box 3">
            <a:extLst>
              <a:ext uri="{FF2B5EF4-FFF2-40B4-BE49-F238E27FC236}">
                <a16:creationId xmlns:a16="http://schemas.microsoft.com/office/drawing/2014/main" id="{16D69348-B852-4A25-8CF7-8A5C79AC8385}"/>
              </a:ext>
            </a:extLst>
          </p:cNvPr>
          <p:cNvSpPr txBox="1">
            <a:spLocks noChangeArrowheads="1"/>
          </p:cNvSpPr>
          <p:nvPr/>
        </p:nvSpPr>
        <p:spPr bwMode="auto">
          <a:xfrm>
            <a:off x="381000" y="4953000"/>
            <a:ext cx="8153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r>
              <a:rPr lang="en-US" altLang="en-US" sz="2400">
                <a:latin typeface="Arial" panose="020B0604020202020204" pitchFamily="34" charset="0"/>
              </a:rPr>
              <a:t>Enter /Select the appropriate fuel type.  </a:t>
            </a:r>
            <a:r>
              <a:rPr lang="en-US" altLang="en-US" sz="2400" u="sng">
                <a:latin typeface="Arial" panose="020B0604020202020204" pitchFamily="34" charset="0"/>
              </a:rPr>
              <a:t>* If the vehicle operates on gasoline during any portion of the operating cycle, it is a gasoline operated vehicle.  </a:t>
            </a:r>
          </a:p>
        </p:txBody>
      </p:sp>
      <p:pic>
        <p:nvPicPr>
          <p:cNvPr id="173060" name="Picture 4">
            <a:extLst>
              <a:ext uri="{FF2B5EF4-FFF2-40B4-BE49-F238E27FC236}">
                <a16:creationId xmlns:a16="http://schemas.microsoft.com/office/drawing/2014/main" id="{D74E00E7-0444-4F20-8859-3DF23129C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0386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1" name="Picture 2">
            <a:extLst>
              <a:ext uri="{FF2B5EF4-FFF2-40B4-BE49-F238E27FC236}">
                <a16:creationId xmlns:a16="http://schemas.microsoft.com/office/drawing/2014/main" id="{9C2BD6AF-79B1-42A0-BB2C-489FD39929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71563"/>
            <a:ext cx="42926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3">
            <a:extLst>
              <a:ext uri="{FF2B5EF4-FFF2-40B4-BE49-F238E27FC236}">
                <a16:creationId xmlns:a16="http://schemas.microsoft.com/office/drawing/2014/main" id="{DD096599-9C54-4A6E-8F68-A7EB237BF2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7775" y="33528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BA3423C3-E407-4518-B395-0411A989BFFD}"/>
              </a:ext>
            </a:extLst>
          </p:cNvPr>
          <p:cNvSpPr>
            <a:spLocks noGrp="1" noRot="1" noChangeArrowheads="1"/>
          </p:cNvSpPr>
          <p:nvPr>
            <p:ph type="title"/>
          </p:nvPr>
        </p:nvSpPr>
        <p:spPr>
          <a:xfrm>
            <a:off x="457200" y="0"/>
            <a:ext cx="8229600" cy="1143000"/>
          </a:xfrm>
        </p:spPr>
        <p:txBody>
          <a:bodyPr/>
          <a:lstStyle/>
          <a:p>
            <a:pPr eaLnBrk="1" hangingPunct="1">
              <a:defRPr/>
            </a:pPr>
            <a:r>
              <a:rPr lang="en-US" dirty="0">
                <a:solidFill>
                  <a:schemeClr val="tx1"/>
                </a:solidFill>
              </a:rPr>
              <a:t>Fuel Type</a:t>
            </a:r>
          </a:p>
        </p:txBody>
      </p:sp>
      <p:sp>
        <p:nvSpPr>
          <p:cNvPr id="175107" name="Text Box 3">
            <a:extLst>
              <a:ext uri="{FF2B5EF4-FFF2-40B4-BE49-F238E27FC236}">
                <a16:creationId xmlns:a16="http://schemas.microsoft.com/office/drawing/2014/main" id="{8DBDC444-213E-482F-80DD-01FB31B3CC5D}"/>
              </a:ext>
            </a:extLst>
          </p:cNvPr>
          <p:cNvSpPr txBox="1">
            <a:spLocks noChangeArrowheads="1"/>
          </p:cNvSpPr>
          <p:nvPr/>
        </p:nvSpPr>
        <p:spPr bwMode="auto">
          <a:xfrm>
            <a:off x="546100" y="4494213"/>
            <a:ext cx="8153400"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endParaRPr lang="en-US" altLang="en-US" sz="100" dirty="0">
              <a:latin typeface="Arial" panose="020B0604020202020204" pitchFamily="34" charset="0"/>
            </a:endParaRPr>
          </a:p>
          <a:p>
            <a:pPr>
              <a:spcBef>
                <a:spcPct val="50000"/>
              </a:spcBef>
              <a:buClrTx/>
              <a:buSzTx/>
              <a:buFontTx/>
              <a:buNone/>
            </a:pPr>
            <a:r>
              <a:rPr lang="en-US" altLang="en-US" sz="2000" dirty="0">
                <a:latin typeface="Arial" panose="020B0604020202020204" pitchFamily="34" charset="0"/>
              </a:rPr>
              <a:t>It should be noted that the analyzer and Web Safety are programmed to distinguish which test type is required on a vehicle by the fuel class entry.  As an example, if diesel or fuel cell was selected as a fuel class, it would prompt the analyzer to proceed with a safety-only inspection. </a:t>
            </a:r>
          </a:p>
          <a:p>
            <a:pPr>
              <a:spcBef>
                <a:spcPct val="50000"/>
              </a:spcBef>
              <a:buClrTx/>
              <a:buSzTx/>
              <a:buFontTx/>
              <a:buNone/>
            </a:pPr>
            <a:r>
              <a:rPr lang="en-US" altLang="en-US" sz="2000" u="sng" dirty="0">
                <a:latin typeface="Arial" panose="020B0604020202020204" pitchFamily="34" charset="0"/>
              </a:rPr>
              <a:t>Note: Verify the fuel type from the vehicle to make entry. </a:t>
            </a:r>
          </a:p>
        </p:txBody>
      </p:sp>
      <p:pic>
        <p:nvPicPr>
          <p:cNvPr id="175108" name="Picture 4">
            <a:extLst>
              <a:ext uri="{FF2B5EF4-FFF2-40B4-BE49-F238E27FC236}">
                <a16:creationId xmlns:a16="http://schemas.microsoft.com/office/drawing/2014/main" id="{904AF316-9935-4F61-A3E9-EEFB93F94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29" y="990600"/>
            <a:ext cx="3962400" cy="32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09" name="Picture 1">
            <a:extLst>
              <a:ext uri="{FF2B5EF4-FFF2-40B4-BE49-F238E27FC236}">
                <a16:creationId xmlns:a16="http://schemas.microsoft.com/office/drawing/2014/main" id="{E1BB06EE-6EBB-41AD-8C26-ECF5B5B171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90600"/>
            <a:ext cx="42672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2">
            <a:extLst>
              <a:ext uri="{FF2B5EF4-FFF2-40B4-BE49-F238E27FC236}">
                <a16:creationId xmlns:a16="http://schemas.microsoft.com/office/drawing/2014/main" id="{E4C0F9C3-37B2-4EEC-8A77-59DCBD8129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32004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E65CCE61-14D4-4B34-871E-899E3654F791}"/>
              </a:ext>
            </a:extLst>
          </p:cNvPr>
          <p:cNvSpPr>
            <a:spLocks noGrp="1" noRot="1" noChangeArrowheads="1"/>
          </p:cNvSpPr>
          <p:nvPr>
            <p:ph type="title"/>
          </p:nvPr>
        </p:nvSpPr>
        <p:spPr/>
        <p:txBody>
          <a:bodyPr/>
          <a:lstStyle/>
          <a:p>
            <a:pPr eaLnBrk="1" hangingPunct="1">
              <a:defRPr/>
            </a:pPr>
            <a:r>
              <a:rPr lang="en-US" dirty="0">
                <a:solidFill>
                  <a:schemeClr val="tx1"/>
                </a:solidFill>
              </a:rPr>
              <a:t>Vehicle Model Information</a:t>
            </a:r>
          </a:p>
        </p:txBody>
      </p:sp>
      <p:pic>
        <p:nvPicPr>
          <p:cNvPr id="177155" name="Picture 3">
            <a:extLst>
              <a:ext uri="{FF2B5EF4-FFF2-40B4-BE49-F238E27FC236}">
                <a16:creationId xmlns:a16="http://schemas.microsoft.com/office/drawing/2014/main" id="{4EB468E8-F9D9-403A-93B1-D36EB3FF0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219200"/>
            <a:ext cx="4038600" cy="384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Text Box 4">
            <a:extLst>
              <a:ext uri="{FF2B5EF4-FFF2-40B4-BE49-F238E27FC236}">
                <a16:creationId xmlns:a16="http://schemas.microsoft.com/office/drawing/2014/main" id="{D59EC1F6-6A22-492A-86EF-AE10DB168F05}"/>
              </a:ext>
            </a:extLst>
          </p:cNvPr>
          <p:cNvSpPr txBox="1">
            <a:spLocks noChangeArrowheads="1"/>
          </p:cNvSpPr>
          <p:nvPr/>
        </p:nvSpPr>
        <p:spPr bwMode="auto">
          <a:xfrm>
            <a:off x="457200" y="5257800"/>
            <a:ext cx="83058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dirty="0">
                <a:latin typeface="Arial" panose="020B0604020202020204" pitchFamily="34" charset="0"/>
              </a:rPr>
              <a:t>Enter the odometer reading in miles. (Do not enter the tenths digit) If the odometer reading is not available, (broken), enter zeros (0) in the space provided and continue with the inspection.</a:t>
            </a:r>
          </a:p>
          <a:p>
            <a:pPr algn="ctr">
              <a:spcBef>
                <a:spcPct val="50000"/>
              </a:spcBef>
              <a:buClrTx/>
              <a:buSzTx/>
              <a:buFontTx/>
              <a:buNone/>
            </a:pPr>
            <a:endParaRPr lang="en-US" altLang="en-US" sz="2400" dirty="0">
              <a:latin typeface="Arial" panose="020B0604020202020204" pitchFamily="34" charset="0"/>
            </a:endParaRPr>
          </a:p>
        </p:txBody>
      </p:sp>
      <p:pic>
        <p:nvPicPr>
          <p:cNvPr id="177157" name="Picture 1">
            <a:extLst>
              <a:ext uri="{FF2B5EF4-FFF2-40B4-BE49-F238E27FC236}">
                <a16:creationId xmlns:a16="http://schemas.microsoft.com/office/drawing/2014/main" id="{DCBF1F00-D864-48EB-BAC5-A9FE1B80A5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9788" y="1219200"/>
            <a:ext cx="4267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2">
            <a:extLst>
              <a:ext uri="{FF2B5EF4-FFF2-40B4-BE49-F238E27FC236}">
                <a16:creationId xmlns:a16="http://schemas.microsoft.com/office/drawing/2014/main" id="{0E71AF27-312F-4205-AE85-9522BE23F0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41910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30824E9-73F0-4610-B34F-D581FA45436D}"/>
              </a:ext>
            </a:extLst>
          </p:cNvPr>
          <p:cNvSpPr>
            <a:spLocks noGrp="1" noRot="1" noChangeArrowheads="1"/>
          </p:cNvSpPr>
          <p:nvPr>
            <p:ph type="title"/>
          </p:nvPr>
        </p:nvSpPr>
        <p:spPr/>
        <p:txBody>
          <a:bodyPr/>
          <a:lstStyle/>
          <a:p>
            <a:pPr eaLnBrk="1" hangingPunct="1">
              <a:defRPr/>
            </a:pPr>
            <a:r>
              <a:rPr lang="en-US" dirty="0">
                <a:solidFill>
                  <a:srgbClr val="FFFF00"/>
                </a:solidFill>
              </a:rPr>
              <a:t>.0532 Brakes</a:t>
            </a:r>
          </a:p>
        </p:txBody>
      </p:sp>
      <p:sp>
        <p:nvSpPr>
          <p:cNvPr id="18435" name="Rectangle 3">
            <a:extLst>
              <a:ext uri="{FF2B5EF4-FFF2-40B4-BE49-F238E27FC236}">
                <a16:creationId xmlns:a16="http://schemas.microsoft.com/office/drawing/2014/main" id="{5BFC2B7D-4DB8-4B54-AA59-5400C0EB3174}"/>
              </a:ext>
            </a:extLst>
          </p:cNvPr>
          <p:cNvSpPr>
            <a:spLocks noGrp="1" noChangeArrowheads="1"/>
          </p:cNvSpPr>
          <p:nvPr>
            <p:ph type="body" sz="half" idx="1"/>
          </p:nvPr>
        </p:nvSpPr>
        <p:spPr>
          <a:solidFill>
            <a:schemeClr val="bg1"/>
          </a:solidFill>
        </p:spPr>
        <p:txBody>
          <a:bodyPr/>
          <a:lstStyle/>
          <a:p>
            <a:pPr marL="533400" indent="-533400" eaLnBrk="1" hangingPunct="1">
              <a:buFont typeface="Wingdings" panose="05000000000000000000" pitchFamily="2" charset="2"/>
              <a:buNone/>
              <a:defRPr/>
            </a:pPr>
            <a:r>
              <a:rPr lang="en-US" sz="2000" b="1" dirty="0">
                <a:solidFill>
                  <a:srgbClr val="FFFF00"/>
                </a:solidFill>
                <a:latin typeface="CG Times" pitchFamily="18" charset="0"/>
              </a:rPr>
              <a:t>Continued: </a:t>
            </a:r>
            <a:r>
              <a:rPr lang="en-US" sz="2000" b="1" dirty="0">
                <a:solidFill>
                  <a:srgbClr val="FFFF00"/>
                </a:solidFill>
                <a:latin typeface="CG Times"/>
              </a:rPr>
              <a:t>Footbrakes shall not                                  </a:t>
            </a:r>
          </a:p>
          <a:p>
            <a:pPr marL="533400" indent="-533400" eaLnBrk="1" hangingPunct="1">
              <a:buFont typeface="Wingdings" panose="05000000000000000000" pitchFamily="2" charset="2"/>
              <a:buNone/>
              <a:defRPr/>
            </a:pPr>
            <a:r>
              <a:rPr lang="en-US" sz="2000" b="1" dirty="0">
                <a:solidFill>
                  <a:srgbClr val="FFFF00"/>
                </a:solidFill>
                <a:latin typeface="CG Times"/>
              </a:rPr>
              <a:t>                     be approved if:</a:t>
            </a:r>
          </a:p>
          <a:p>
            <a:pPr marL="533400" indent="-533400" eaLnBrk="1" hangingPunct="1">
              <a:buFont typeface="Wingdings" panose="05000000000000000000" pitchFamily="2" charset="2"/>
              <a:buNone/>
              <a:defRPr/>
            </a:pPr>
            <a:r>
              <a:rPr lang="en-US" sz="1000" dirty="0">
                <a:solidFill>
                  <a:srgbClr val="FFFF00"/>
                </a:solidFill>
                <a:latin typeface="CG Times"/>
              </a:rPr>
              <a:t>                  	</a:t>
            </a:r>
            <a:endParaRPr lang="en-US" sz="1000" dirty="0">
              <a:solidFill>
                <a:srgbClr val="FFFF00"/>
              </a:solidFill>
              <a:latin typeface="CG Times" pitchFamily="18" charset="0"/>
            </a:endParaRPr>
          </a:p>
          <a:p>
            <a:pPr marL="533400" indent="-533400" eaLnBrk="1" hangingPunct="1">
              <a:buFont typeface="Wingdings" panose="05000000000000000000" pitchFamily="2" charset="2"/>
              <a:buNone/>
              <a:defRPr/>
            </a:pPr>
            <a:r>
              <a:rPr lang="en-US" sz="2400" dirty="0">
                <a:solidFill>
                  <a:srgbClr val="FFFF00"/>
                </a:solidFill>
                <a:latin typeface="CG Times" pitchFamily="18" charset="0"/>
              </a:rPr>
              <a:t>(b)  There is audible indication (metal to metal) that the brake lining is no longer serviceable.  </a:t>
            </a:r>
          </a:p>
          <a:p>
            <a:pPr marL="533400" indent="-533400" eaLnBrk="1" hangingPunct="1">
              <a:buFont typeface="Wingdings" panose="05000000000000000000" pitchFamily="2" charset="2"/>
              <a:buNone/>
              <a:defRPr/>
            </a:pPr>
            <a:r>
              <a:rPr lang="en-US" sz="2400" dirty="0">
                <a:solidFill>
                  <a:srgbClr val="FFFF00"/>
                </a:solidFill>
                <a:latin typeface="CG Times" pitchFamily="18" charset="0"/>
              </a:rPr>
              <a:t>       </a:t>
            </a:r>
            <a:r>
              <a:rPr lang="en-US" sz="2400" b="1" dirty="0">
                <a:solidFill>
                  <a:srgbClr val="66FF33"/>
                </a:solidFill>
                <a:latin typeface="CG Times" pitchFamily="18" charset="0"/>
              </a:rPr>
              <a:t>(The wheel must be removed, and the brake lining examined when this occurs.)</a:t>
            </a:r>
          </a:p>
        </p:txBody>
      </p:sp>
      <p:pic>
        <p:nvPicPr>
          <p:cNvPr id="4" name="Content Placeholder 3">
            <a:extLst>
              <a:ext uri="{FF2B5EF4-FFF2-40B4-BE49-F238E27FC236}">
                <a16:creationId xmlns:a16="http://schemas.microsoft.com/office/drawing/2014/main" id="{5E6835BD-AFF8-41F0-81E9-ED2051E13FCC}"/>
              </a:ext>
            </a:extLst>
          </p:cNvPr>
          <p:cNvPicPr>
            <a:picLocks noGrp="1" noChangeAspect="1"/>
          </p:cNvPicPr>
          <p:nvPr>
            <p:ph sz="half" idx="2"/>
          </p:nvPr>
        </p:nvPicPr>
        <p:blipFill>
          <a:blip r:embed="rId2"/>
          <a:stretch>
            <a:fillRect/>
          </a:stretch>
        </p:blipFill>
        <p:spPr>
          <a:xfrm>
            <a:off x="4648200" y="2667000"/>
            <a:ext cx="4038600" cy="3013008"/>
          </a:xfrm>
        </p:spPr>
      </p:pic>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EDB7F98C-6C2D-424F-AD84-57C3DF361B3F}"/>
              </a:ext>
            </a:extLst>
          </p:cNvPr>
          <p:cNvSpPr>
            <a:spLocks noGrp="1" noRot="1" noChangeArrowheads="1"/>
          </p:cNvSpPr>
          <p:nvPr>
            <p:ph type="title"/>
          </p:nvPr>
        </p:nvSpPr>
        <p:spPr/>
        <p:txBody>
          <a:bodyPr/>
          <a:lstStyle/>
          <a:p>
            <a:pPr eaLnBrk="1" hangingPunct="1">
              <a:defRPr/>
            </a:pPr>
            <a:r>
              <a:rPr lang="en-US" dirty="0">
                <a:solidFill>
                  <a:schemeClr val="tx1"/>
                </a:solidFill>
              </a:rPr>
              <a:t>Vehicle Make Category</a:t>
            </a:r>
          </a:p>
        </p:txBody>
      </p:sp>
      <p:sp>
        <p:nvSpPr>
          <p:cNvPr id="178179" name="Text Box 3">
            <a:extLst>
              <a:ext uri="{FF2B5EF4-FFF2-40B4-BE49-F238E27FC236}">
                <a16:creationId xmlns:a16="http://schemas.microsoft.com/office/drawing/2014/main" id="{5139877A-C3B2-4AF3-89BC-B68E5C94F2E6}"/>
              </a:ext>
            </a:extLst>
          </p:cNvPr>
          <p:cNvSpPr txBox="1">
            <a:spLocks noChangeArrowheads="1"/>
          </p:cNvSpPr>
          <p:nvPr/>
        </p:nvSpPr>
        <p:spPr bwMode="auto">
          <a:xfrm>
            <a:off x="304800" y="57912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pPr>
            <a:endParaRPr lang="en-US" altLang="en-US" sz="2400">
              <a:latin typeface="Arial" panose="020B0604020202020204" pitchFamily="34" charset="0"/>
            </a:endParaRPr>
          </a:p>
        </p:txBody>
      </p:sp>
      <p:sp>
        <p:nvSpPr>
          <p:cNvPr id="178180" name="Text Box 4">
            <a:extLst>
              <a:ext uri="{FF2B5EF4-FFF2-40B4-BE49-F238E27FC236}">
                <a16:creationId xmlns:a16="http://schemas.microsoft.com/office/drawing/2014/main" id="{7BD720EB-E7D2-4B43-869D-EB5AC65917F9}"/>
              </a:ext>
            </a:extLst>
          </p:cNvPr>
          <p:cNvSpPr txBox="1">
            <a:spLocks noChangeArrowheads="1"/>
          </p:cNvSpPr>
          <p:nvPr/>
        </p:nvSpPr>
        <p:spPr bwMode="auto">
          <a:xfrm>
            <a:off x="304800" y="57150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Select the appropriate classification.</a:t>
            </a:r>
          </a:p>
        </p:txBody>
      </p:sp>
      <p:pic>
        <p:nvPicPr>
          <p:cNvPr id="178181" name="Picture 5">
            <a:extLst>
              <a:ext uri="{FF2B5EF4-FFF2-40B4-BE49-F238E27FC236}">
                <a16:creationId xmlns:a16="http://schemas.microsoft.com/office/drawing/2014/main" id="{DDEDC659-D27E-4ADD-BBBC-94FD75FF2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493838"/>
            <a:ext cx="3952875" cy="406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2" name="Picture 1">
            <a:extLst>
              <a:ext uri="{FF2B5EF4-FFF2-40B4-BE49-F238E27FC236}">
                <a16:creationId xmlns:a16="http://schemas.microsoft.com/office/drawing/2014/main" id="{EA58E6BA-4919-4389-A68E-427B617F46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93838"/>
            <a:ext cx="42672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2">
            <a:extLst>
              <a:ext uri="{FF2B5EF4-FFF2-40B4-BE49-F238E27FC236}">
                <a16:creationId xmlns:a16="http://schemas.microsoft.com/office/drawing/2014/main" id="{9E09FB09-5048-4403-BD7D-EA49E07DFA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3434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FE2A565E-998C-4943-8D5B-8F99D9589D32}"/>
              </a:ext>
            </a:extLst>
          </p:cNvPr>
          <p:cNvSpPr>
            <a:spLocks noGrp="1" noRot="1" noChangeArrowheads="1"/>
          </p:cNvSpPr>
          <p:nvPr>
            <p:ph type="title"/>
          </p:nvPr>
        </p:nvSpPr>
        <p:spPr/>
        <p:txBody>
          <a:bodyPr/>
          <a:lstStyle/>
          <a:p>
            <a:pPr eaLnBrk="1" hangingPunct="1">
              <a:defRPr/>
            </a:pPr>
            <a:r>
              <a:rPr lang="en-US" dirty="0">
                <a:solidFill>
                  <a:schemeClr val="tx1"/>
                </a:solidFill>
              </a:rPr>
              <a:t>Motor Vehicle Make</a:t>
            </a:r>
          </a:p>
        </p:txBody>
      </p:sp>
      <p:pic>
        <p:nvPicPr>
          <p:cNvPr id="179203" name="Picture 3">
            <a:extLst>
              <a:ext uri="{FF2B5EF4-FFF2-40B4-BE49-F238E27FC236}">
                <a16:creationId xmlns:a16="http://schemas.microsoft.com/office/drawing/2014/main" id="{9AC237C1-7F54-4412-AF11-F6167D135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63688"/>
            <a:ext cx="3886200" cy="40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4" name="Text Box 4">
            <a:extLst>
              <a:ext uri="{FF2B5EF4-FFF2-40B4-BE49-F238E27FC236}">
                <a16:creationId xmlns:a16="http://schemas.microsoft.com/office/drawing/2014/main" id="{72D2E1B9-E469-46B4-8EC3-46D1DCC6F76D}"/>
              </a:ext>
            </a:extLst>
          </p:cNvPr>
          <p:cNvSpPr txBox="1">
            <a:spLocks noChangeArrowheads="1"/>
          </p:cNvSpPr>
          <p:nvPr/>
        </p:nvSpPr>
        <p:spPr bwMode="auto">
          <a:xfrm>
            <a:off x="457200" y="59436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Select the appropriate make from the list provided.</a:t>
            </a:r>
          </a:p>
        </p:txBody>
      </p:sp>
      <p:pic>
        <p:nvPicPr>
          <p:cNvPr id="179205" name="Picture 1">
            <a:extLst>
              <a:ext uri="{FF2B5EF4-FFF2-40B4-BE49-F238E27FC236}">
                <a16:creationId xmlns:a16="http://schemas.microsoft.com/office/drawing/2014/main" id="{260B3801-723F-4A7B-8D4D-2D5085B974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563688"/>
            <a:ext cx="4268788"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2">
            <a:extLst>
              <a:ext uri="{FF2B5EF4-FFF2-40B4-BE49-F238E27FC236}">
                <a16:creationId xmlns:a16="http://schemas.microsoft.com/office/drawing/2014/main" id="{2A05C43D-41AE-4F8C-A102-AAEBE145D7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876800"/>
            <a:ext cx="7810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9A49680D-604B-4524-8404-CB8F18ED0C51}"/>
              </a:ext>
            </a:extLst>
          </p:cNvPr>
          <p:cNvSpPr>
            <a:spLocks noGrp="1" noRot="1" noChangeArrowheads="1"/>
          </p:cNvSpPr>
          <p:nvPr>
            <p:ph type="title"/>
          </p:nvPr>
        </p:nvSpPr>
        <p:spPr/>
        <p:txBody>
          <a:bodyPr/>
          <a:lstStyle/>
          <a:p>
            <a:pPr eaLnBrk="1" hangingPunct="1">
              <a:defRPr/>
            </a:pPr>
            <a:r>
              <a:rPr lang="en-US" dirty="0">
                <a:solidFill>
                  <a:schemeClr val="tx1"/>
                </a:solidFill>
              </a:rPr>
              <a:t>Vehicle Information Summary</a:t>
            </a:r>
          </a:p>
        </p:txBody>
      </p:sp>
      <p:sp>
        <p:nvSpPr>
          <p:cNvPr id="180227" name="Text Box 4">
            <a:extLst>
              <a:ext uri="{FF2B5EF4-FFF2-40B4-BE49-F238E27FC236}">
                <a16:creationId xmlns:a16="http://schemas.microsoft.com/office/drawing/2014/main" id="{7CF4D2DA-8896-4AAC-B83E-911036D1B185}"/>
              </a:ext>
            </a:extLst>
          </p:cNvPr>
          <p:cNvSpPr txBox="1">
            <a:spLocks noChangeArrowheads="1"/>
          </p:cNvSpPr>
          <p:nvPr/>
        </p:nvSpPr>
        <p:spPr bwMode="auto">
          <a:xfrm>
            <a:off x="304800" y="4932363"/>
            <a:ext cx="8153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Ensure entries are correct before proceeding.</a:t>
            </a:r>
          </a:p>
          <a:p>
            <a:pPr algn="ctr">
              <a:spcBef>
                <a:spcPct val="50000"/>
              </a:spcBef>
              <a:buClrTx/>
              <a:buSzTx/>
              <a:buFontTx/>
              <a:buNone/>
            </a:pPr>
            <a:r>
              <a:rPr lang="en-US" altLang="en-US" sz="2400">
                <a:latin typeface="Arial" panose="020B0604020202020204" pitchFamily="34" charset="0"/>
              </a:rPr>
              <a:t>(Web Safety will display this screen after pass/fail screen)</a:t>
            </a:r>
          </a:p>
        </p:txBody>
      </p:sp>
      <p:pic>
        <p:nvPicPr>
          <p:cNvPr id="180228" name="Picture 11">
            <a:extLst>
              <a:ext uri="{FF2B5EF4-FFF2-40B4-BE49-F238E27FC236}">
                <a16:creationId xmlns:a16="http://schemas.microsoft.com/office/drawing/2014/main" id="{68D261D6-8562-4899-9B6C-54A9F40580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1417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12">
            <a:extLst>
              <a:ext uri="{FF2B5EF4-FFF2-40B4-BE49-F238E27FC236}">
                <a16:creationId xmlns:a16="http://schemas.microsoft.com/office/drawing/2014/main" id="{F91438D8-418F-49D1-BE35-7966C1F0C5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1338263"/>
            <a:ext cx="41132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0C58582E-0BF5-4013-B2EA-01F8FE22073B}"/>
              </a:ext>
            </a:extLst>
          </p:cNvPr>
          <p:cNvSpPr>
            <a:spLocks noGrp="1" noRot="1" noChangeArrowheads="1"/>
          </p:cNvSpPr>
          <p:nvPr>
            <p:ph type="title"/>
          </p:nvPr>
        </p:nvSpPr>
        <p:spPr/>
        <p:txBody>
          <a:bodyPr/>
          <a:lstStyle/>
          <a:p>
            <a:pPr eaLnBrk="1" hangingPunct="1">
              <a:defRPr/>
            </a:pPr>
            <a:r>
              <a:rPr lang="en-US" dirty="0">
                <a:solidFill>
                  <a:schemeClr val="tx1"/>
                </a:solidFill>
              </a:rPr>
              <a:t>Safety Inspection Entries</a:t>
            </a:r>
          </a:p>
        </p:txBody>
      </p:sp>
      <p:sp>
        <p:nvSpPr>
          <p:cNvPr id="181251" name="Text Box 3">
            <a:extLst>
              <a:ext uri="{FF2B5EF4-FFF2-40B4-BE49-F238E27FC236}">
                <a16:creationId xmlns:a16="http://schemas.microsoft.com/office/drawing/2014/main" id="{EAF159E0-3CD1-42C3-9477-39DC8B667B52}"/>
              </a:ext>
            </a:extLst>
          </p:cNvPr>
          <p:cNvSpPr txBox="1">
            <a:spLocks noChangeArrowheads="1"/>
          </p:cNvSpPr>
          <p:nvPr/>
        </p:nvSpPr>
        <p:spPr bwMode="auto">
          <a:xfrm>
            <a:off x="438150" y="58674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Enter the appropriate remark for each selection.</a:t>
            </a:r>
          </a:p>
        </p:txBody>
      </p:sp>
      <p:pic>
        <p:nvPicPr>
          <p:cNvPr id="181252" name="Picture 4">
            <a:extLst>
              <a:ext uri="{FF2B5EF4-FFF2-40B4-BE49-F238E27FC236}">
                <a16:creationId xmlns:a16="http://schemas.microsoft.com/office/drawing/2014/main" id="{3F2A736D-30C7-4359-ADE1-BABE9AB60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6988"/>
            <a:ext cx="4038600" cy="44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3" name="Picture 1">
            <a:extLst>
              <a:ext uri="{FF2B5EF4-FFF2-40B4-BE49-F238E27FC236}">
                <a16:creationId xmlns:a16="http://schemas.microsoft.com/office/drawing/2014/main" id="{43BCFDB6-EC44-4FB2-BF5F-D3A1B61048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6988"/>
            <a:ext cx="4267200" cy="43799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1254" name="Right Arrow 2">
            <a:extLst>
              <a:ext uri="{FF2B5EF4-FFF2-40B4-BE49-F238E27FC236}">
                <a16:creationId xmlns:a16="http://schemas.microsoft.com/office/drawing/2014/main" id="{E282D957-A5F6-4864-94E1-A707F94914B6}"/>
              </a:ext>
            </a:extLst>
          </p:cNvPr>
          <p:cNvSpPr>
            <a:spLocks noChangeArrowheads="1"/>
          </p:cNvSpPr>
          <p:nvPr/>
        </p:nvSpPr>
        <p:spPr bwMode="auto">
          <a:xfrm rot="10800000">
            <a:off x="6172200" y="3124200"/>
            <a:ext cx="503238" cy="185738"/>
          </a:xfrm>
          <a:prstGeom prst="rightArrow">
            <a:avLst>
              <a:gd name="adj1" fmla="val 50000"/>
              <a:gd name="adj2" fmla="val 50274"/>
            </a:avLst>
          </a:prstGeom>
          <a:solidFill>
            <a:srgbClr val="FF0000"/>
          </a:solidFill>
          <a:ln w="9525" algn="ctr">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2400">
              <a:latin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a:extLst>
              <a:ext uri="{FF2B5EF4-FFF2-40B4-BE49-F238E27FC236}">
                <a16:creationId xmlns:a16="http://schemas.microsoft.com/office/drawing/2014/main" id="{C68E200A-FAC8-4361-B5AF-0B3659081DAB}"/>
              </a:ext>
            </a:extLst>
          </p:cNvPr>
          <p:cNvSpPr>
            <a:spLocks noGrp="1" noRot="1" noChangeArrowheads="1"/>
          </p:cNvSpPr>
          <p:nvPr>
            <p:ph type="title"/>
          </p:nvPr>
        </p:nvSpPr>
        <p:spPr/>
        <p:txBody>
          <a:bodyPr/>
          <a:lstStyle/>
          <a:p>
            <a:pPr eaLnBrk="1" hangingPunct="1">
              <a:defRPr/>
            </a:pPr>
            <a:r>
              <a:rPr lang="en-US" dirty="0">
                <a:solidFill>
                  <a:schemeClr val="tx1"/>
                </a:solidFill>
              </a:rPr>
              <a:t>Tamper Inspecting Entries</a:t>
            </a:r>
          </a:p>
        </p:txBody>
      </p:sp>
      <p:sp>
        <p:nvSpPr>
          <p:cNvPr id="182275" name="Text Box 3">
            <a:extLst>
              <a:ext uri="{FF2B5EF4-FFF2-40B4-BE49-F238E27FC236}">
                <a16:creationId xmlns:a16="http://schemas.microsoft.com/office/drawing/2014/main" id="{93537A29-5D2B-4C41-B9D3-74DC538BDD0D}"/>
              </a:ext>
            </a:extLst>
          </p:cNvPr>
          <p:cNvSpPr txBox="1">
            <a:spLocks noChangeArrowheads="1"/>
          </p:cNvSpPr>
          <p:nvPr/>
        </p:nvSpPr>
        <p:spPr bwMode="auto">
          <a:xfrm>
            <a:off x="457200" y="5638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400">
                <a:latin typeface="Arial" panose="020B0604020202020204" pitchFamily="34" charset="0"/>
              </a:rPr>
              <a:t>Enter the appropriate remark for each selection.  </a:t>
            </a:r>
          </a:p>
        </p:txBody>
      </p:sp>
      <p:pic>
        <p:nvPicPr>
          <p:cNvPr id="182276" name="Picture 4">
            <a:extLst>
              <a:ext uri="{FF2B5EF4-FFF2-40B4-BE49-F238E27FC236}">
                <a16:creationId xmlns:a16="http://schemas.microsoft.com/office/drawing/2014/main" id="{46F930B9-BF2B-4877-A11D-A8A9EECC2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17638"/>
            <a:ext cx="4038600"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7" name="Picture 1">
            <a:extLst>
              <a:ext uri="{FF2B5EF4-FFF2-40B4-BE49-F238E27FC236}">
                <a16:creationId xmlns:a16="http://schemas.microsoft.com/office/drawing/2014/main" id="{35B5654F-169D-4540-B365-F80EA1B53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17638"/>
            <a:ext cx="40735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2">
            <a:extLst>
              <a:ext uri="{FF2B5EF4-FFF2-40B4-BE49-F238E27FC236}">
                <a16:creationId xmlns:a16="http://schemas.microsoft.com/office/drawing/2014/main" id="{3169A62A-137B-4655-A54F-7A6F69AEDD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530821"/>
            <a:ext cx="614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CCE286C6-1EC4-4ECC-BDF4-A01C76C979DE}"/>
              </a:ext>
            </a:extLst>
          </p:cNvPr>
          <p:cNvSpPr>
            <a:spLocks noGrp="1" noRot="1" noChangeArrowheads="1"/>
          </p:cNvSpPr>
          <p:nvPr>
            <p:ph type="title"/>
          </p:nvPr>
        </p:nvSpPr>
        <p:spPr/>
        <p:txBody>
          <a:bodyPr/>
          <a:lstStyle/>
          <a:p>
            <a:pPr eaLnBrk="1" hangingPunct="1">
              <a:defRPr/>
            </a:pPr>
            <a:r>
              <a:rPr lang="en-US" dirty="0">
                <a:solidFill>
                  <a:schemeClr val="tx1"/>
                </a:solidFill>
              </a:rPr>
              <a:t>Inspection Results</a:t>
            </a:r>
          </a:p>
        </p:txBody>
      </p:sp>
      <p:pic>
        <p:nvPicPr>
          <p:cNvPr id="183299" name="Picture 3">
            <a:extLst>
              <a:ext uri="{FF2B5EF4-FFF2-40B4-BE49-F238E27FC236}">
                <a16:creationId xmlns:a16="http://schemas.microsoft.com/office/drawing/2014/main" id="{5A16ED4C-7156-4939-83B9-153A392AD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66850"/>
            <a:ext cx="4114800" cy="34956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0" name="TextBox 1">
            <a:extLst>
              <a:ext uri="{FF2B5EF4-FFF2-40B4-BE49-F238E27FC236}">
                <a16:creationId xmlns:a16="http://schemas.microsoft.com/office/drawing/2014/main" id="{0E0F8388-55B8-462B-A487-69301BF3471A}"/>
              </a:ext>
            </a:extLst>
          </p:cNvPr>
          <p:cNvSpPr txBox="1">
            <a:spLocks noChangeArrowheads="1"/>
          </p:cNvSpPr>
          <p:nvPr/>
        </p:nvSpPr>
        <p:spPr bwMode="auto">
          <a:xfrm>
            <a:off x="381000" y="5105400"/>
            <a:ext cx="8534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2400" dirty="0">
                <a:latin typeface="Arial" panose="020B0604020202020204" pitchFamily="34" charset="0"/>
              </a:rPr>
              <a:t>Note: A customer that receives a failing inspection may return to the same inspection station </a:t>
            </a:r>
            <a:r>
              <a:rPr lang="en-US" altLang="en-US" sz="2400" u="sng" dirty="0">
                <a:solidFill>
                  <a:srgbClr val="66FF33"/>
                </a:solidFill>
                <a:latin typeface="Arial" panose="020B0604020202020204" pitchFamily="34" charset="0"/>
              </a:rPr>
              <a:t>within </a:t>
            </a:r>
            <a:r>
              <a:rPr lang="en-US" altLang="en-US" sz="2400" b="1" u="sng" dirty="0">
                <a:solidFill>
                  <a:srgbClr val="66FF33"/>
                </a:solidFill>
                <a:latin typeface="Arial" panose="020B0604020202020204" pitchFamily="34" charset="0"/>
              </a:rPr>
              <a:t>60 days </a:t>
            </a:r>
            <a:r>
              <a:rPr lang="en-US" altLang="en-US" sz="2400" dirty="0">
                <a:latin typeface="Arial" panose="020B0604020202020204" pitchFamily="34" charset="0"/>
              </a:rPr>
              <a:t>and obtain a free (labor) re-inspection which will consist of only the failing item(s). </a:t>
            </a:r>
            <a:r>
              <a:rPr lang="en-US" altLang="en-US" sz="2400" u="sng" dirty="0">
                <a:latin typeface="Arial" panose="020B0604020202020204" pitchFamily="34" charset="0"/>
              </a:rPr>
              <a:t>Only failed items are checked on a re-inspection</a:t>
            </a:r>
            <a:r>
              <a:rPr lang="en-US" altLang="en-US" sz="2400" dirty="0">
                <a:latin typeface="Arial" panose="020B0604020202020204" pitchFamily="34" charset="0"/>
              </a:rPr>
              <a:t>. </a:t>
            </a:r>
          </a:p>
        </p:txBody>
      </p:sp>
      <p:pic>
        <p:nvPicPr>
          <p:cNvPr id="183301" name="Picture 1">
            <a:extLst>
              <a:ext uri="{FF2B5EF4-FFF2-40B4-BE49-F238E27FC236}">
                <a16:creationId xmlns:a16="http://schemas.microsoft.com/office/drawing/2014/main" id="{F5E5BF38-8006-4C2C-BB6D-A35301DEFE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66850"/>
            <a:ext cx="4164013" cy="34861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E3BCB4D4-9981-4BAE-880A-E339544E63E1}"/>
              </a:ext>
            </a:extLst>
          </p:cNvPr>
          <p:cNvSpPr>
            <a:spLocks noGrp="1" noRot="1" noChangeArrowheads="1"/>
          </p:cNvSpPr>
          <p:nvPr>
            <p:ph type="title"/>
          </p:nvPr>
        </p:nvSpPr>
        <p:spPr/>
        <p:txBody>
          <a:bodyPr/>
          <a:lstStyle/>
          <a:p>
            <a:pPr eaLnBrk="1" hangingPunct="1">
              <a:defRPr/>
            </a:pPr>
            <a:r>
              <a:rPr lang="en-US" dirty="0">
                <a:solidFill>
                  <a:schemeClr val="tx1"/>
                </a:solidFill>
              </a:rPr>
              <a:t>Network Access</a:t>
            </a:r>
          </a:p>
        </p:txBody>
      </p:sp>
      <p:pic>
        <p:nvPicPr>
          <p:cNvPr id="184323" name="Picture 3">
            <a:extLst>
              <a:ext uri="{FF2B5EF4-FFF2-40B4-BE49-F238E27FC236}">
                <a16:creationId xmlns:a16="http://schemas.microsoft.com/office/drawing/2014/main" id="{CB09B2C6-3BAB-47F3-BA27-157BE5FF4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17638"/>
            <a:ext cx="40386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4" name="Text Box 4">
            <a:extLst>
              <a:ext uri="{FF2B5EF4-FFF2-40B4-BE49-F238E27FC236}">
                <a16:creationId xmlns:a16="http://schemas.microsoft.com/office/drawing/2014/main" id="{47336D37-5B3E-4FD7-9420-3630C5C7D2F6}"/>
              </a:ext>
            </a:extLst>
          </p:cNvPr>
          <p:cNvSpPr txBox="1">
            <a:spLocks noChangeArrowheads="1"/>
          </p:cNvSpPr>
          <p:nvPr/>
        </p:nvSpPr>
        <p:spPr bwMode="auto">
          <a:xfrm>
            <a:off x="457200" y="5453063"/>
            <a:ext cx="79248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2100">
                <a:latin typeface="Arial" panose="020B0604020202020204" pitchFamily="34" charset="0"/>
              </a:rPr>
              <a:t>The Analyzer will now make the second and final call to the VID.</a:t>
            </a:r>
          </a:p>
          <a:p>
            <a:pPr algn="ctr">
              <a:spcBef>
                <a:spcPct val="50000"/>
              </a:spcBef>
              <a:buClrTx/>
              <a:buSzTx/>
              <a:buFontTx/>
              <a:buNone/>
            </a:pPr>
            <a:r>
              <a:rPr lang="en-US" altLang="en-US" sz="2100">
                <a:latin typeface="Arial" panose="020B0604020202020204" pitchFamily="34" charset="0"/>
              </a:rPr>
              <a:t>The Web Safety program will allow you to send the receipt by email as well as print. </a:t>
            </a:r>
          </a:p>
          <a:p>
            <a:pPr algn="ctr">
              <a:spcBef>
                <a:spcPct val="50000"/>
              </a:spcBef>
              <a:buClrTx/>
              <a:buSzTx/>
              <a:buFontTx/>
              <a:buNone/>
            </a:pPr>
            <a:endParaRPr lang="en-US" altLang="en-US" sz="2100">
              <a:latin typeface="Arial" panose="020B0604020202020204" pitchFamily="34" charset="0"/>
            </a:endParaRPr>
          </a:p>
        </p:txBody>
      </p:sp>
      <p:pic>
        <p:nvPicPr>
          <p:cNvPr id="184325" name="Picture 2">
            <a:extLst>
              <a:ext uri="{FF2B5EF4-FFF2-40B4-BE49-F238E27FC236}">
                <a16:creationId xmlns:a16="http://schemas.microsoft.com/office/drawing/2014/main" id="{9401B35D-8508-4EF7-83BB-0EA90F311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27163"/>
            <a:ext cx="4191000" cy="36909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F0AAA8CB-37C9-4768-93D2-587F5CAF79DF}"/>
              </a:ext>
            </a:extLst>
          </p:cNvPr>
          <p:cNvSpPr>
            <a:spLocks noGrp="1" noRot="1" noChangeArrowheads="1"/>
          </p:cNvSpPr>
          <p:nvPr>
            <p:ph type="title"/>
          </p:nvPr>
        </p:nvSpPr>
        <p:spPr/>
        <p:txBody>
          <a:bodyPr/>
          <a:lstStyle/>
          <a:p>
            <a:pPr eaLnBrk="1" hangingPunct="1">
              <a:defRPr/>
            </a:pPr>
            <a:r>
              <a:rPr lang="en-US" sz="4000" dirty="0">
                <a:solidFill>
                  <a:schemeClr val="tx1"/>
                </a:solidFill>
              </a:rPr>
              <a:t>Vehicle Inspection Receipt/Statement</a:t>
            </a:r>
          </a:p>
        </p:txBody>
      </p:sp>
      <p:sp>
        <p:nvSpPr>
          <p:cNvPr id="184323" name="Text Box 3">
            <a:extLst>
              <a:ext uri="{FF2B5EF4-FFF2-40B4-BE49-F238E27FC236}">
                <a16:creationId xmlns:a16="http://schemas.microsoft.com/office/drawing/2014/main" id="{AAF20EC2-DE82-4BAF-89FF-23659CDB5C2E}"/>
              </a:ext>
            </a:extLst>
          </p:cNvPr>
          <p:cNvSpPr txBox="1">
            <a:spLocks noChangeArrowheads="1"/>
          </p:cNvSpPr>
          <p:nvPr/>
        </p:nvSpPr>
        <p:spPr bwMode="auto">
          <a:xfrm>
            <a:off x="76200" y="5181600"/>
            <a:ext cx="8839200" cy="1646605"/>
          </a:xfrm>
          <a:prstGeom prst="rect">
            <a:avLst/>
          </a:prstGeom>
          <a:noFill/>
          <a:ln>
            <a:noFill/>
          </a:ln>
          <a:effec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50000"/>
              </a:spcBef>
              <a:buClrTx/>
              <a:buSzTx/>
              <a:buFontTx/>
              <a:buNone/>
              <a:defRPr/>
            </a:pPr>
            <a:r>
              <a:rPr lang="en-US" altLang="en-US" sz="1800" dirty="0">
                <a:latin typeface="Arial" panose="020B0604020202020204" pitchFamily="34" charset="0"/>
              </a:rPr>
              <a:t>Two receipts should be printed for each inspection.  The customer should receive one copy and the station should retain one copy for </a:t>
            </a:r>
            <a:r>
              <a:rPr lang="en-US" altLang="en-US" sz="1800" b="1" u="sng" dirty="0">
                <a:solidFill>
                  <a:srgbClr val="66FF33"/>
                </a:solidFill>
                <a:latin typeface="Arial" panose="020B0604020202020204" pitchFamily="34" charset="0"/>
              </a:rPr>
              <a:t>18 months</a:t>
            </a:r>
            <a:r>
              <a:rPr lang="en-US" altLang="en-US" sz="1800" dirty="0">
                <a:latin typeface="Arial" panose="020B0604020202020204" pitchFamily="34" charset="0"/>
              </a:rPr>
              <a:t>. </a:t>
            </a:r>
            <a:r>
              <a:rPr lang="en-US" altLang="en-US" sz="1400" dirty="0">
                <a:latin typeface="Arial" panose="020B0604020202020204" pitchFamily="34" charset="0"/>
              </a:rPr>
              <a:t>(Both copies should be signed)  </a:t>
            </a:r>
          </a:p>
          <a:p>
            <a:pPr>
              <a:spcBef>
                <a:spcPct val="50000"/>
              </a:spcBef>
              <a:buClrTx/>
              <a:buSzTx/>
              <a:buFontTx/>
              <a:buNone/>
              <a:defRPr/>
            </a:pPr>
            <a:endParaRPr lang="en-US" altLang="en-US" sz="100" dirty="0">
              <a:latin typeface="Arial" panose="020B0604020202020204" pitchFamily="34" charset="0"/>
            </a:endParaRPr>
          </a:p>
          <a:p>
            <a:pPr>
              <a:spcBef>
                <a:spcPct val="50000"/>
              </a:spcBef>
              <a:buClrTx/>
              <a:buSzTx/>
              <a:buFont typeface="Wingdings" panose="05000000000000000000" pitchFamily="2" charset="2"/>
              <a:buNone/>
              <a:defRPr/>
            </a:pPr>
            <a:r>
              <a:rPr lang="en-US" altLang="en-US" sz="1400" b="1" u="sng" dirty="0">
                <a:solidFill>
                  <a:srgbClr val="66FF33"/>
                </a:solidFill>
                <a:latin typeface="Arial" panose="020B0604020202020204" pitchFamily="34" charset="0"/>
              </a:rPr>
              <a:t>***If unable to print a copy of the receipt or receipt is not legible, the station should cease operation until the problem is resolved.***</a:t>
            </a:r>
          </a:p>
          <a:p>
            <a:pPr marL="285750" indent="-285750">
              <a:spcBef>
                <a:spcPct val="50000"/>
              </a:spcBef>
              <a:buClrTx/>
              <a:buSzTx/>
              <a:buFont typeface="Arial" panose="020B0604020202020204" pitchFamily="34" charset="0"/>
              <a:buChar char="•"/>
              <a:defRPr/>
            </a:pPr>
            <a:endParaRPr lang="en-US" altLang="en-US" sz="100" u="sng" dirty="0">
              <a:solidFill>
                <a:srgbClr val="66FF33"/>
              </a:solidFill>
              <a:latin typeface="Arial" panose="020B0604020202020204" pitchFamily="34" charset="0"/>
            </a:endParaRPr>
          </a:p>
          <a:p>
            <a:pPr>
              <a:spcBef>
                <a:spcPct val="50000"/>
              </a:spcBef>
              <a:buClrTx/>
              <a:buSzTx/>
              <a:buFont typeface="Wingdings" panose="05000000000000000000" pitchFamily="2" charset="2"/>
              <a:buNone/>
              <a:defRPr/>
            </a:pPr>
            <a:r>
              <a:rPr lang="en-US" altLang="en-US" sz="1800" dirty="0">
                <a:latin typeface="Arial" panose="020B0604020202020204" pitchFamily="34" charset="0"/>
              </a:rPr>
              <a:t>Enter the email address in the box provided to email the receipt.</a:t>
            </a:r>
          </a:p>
        </p:txBody>
      </p:sp>
      <p:pic>
        <p:nvPicPr>
          <p:cNvPr id="185348" name="Picture 4">
            <a:extLst>
              <a:ext uri="{FF2B5EF4-FFF2-40B4-BE49-F238E27FC236}">
                <a16:creationId xmlns:a16="http://schemas.microsoft.com/office/drawing/2014/main" id="{BAF467B8-6A21-417D-8168-8CE5A9FBE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3810000" cy="3505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a:extLst>
              <a:ext uri="{FF2B5EF4-FFF2-40B4-BE49-F238E27FC236}">
                <a16:creationId xmlns:a16="http://schemas.microsoft.com/office/drawing/2014/main" id="{C89C62E1-7531-4843-9C5C-2D41B96C2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44738"/>
            <a:ext cx="3352800" cy="213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50" name="Picture 1">
            <a:extLst>
              <a:ext uri="{FF2B5EF4-FFF2-40B4-BE49-F238E27FC236}">
                <a16:creationId xmlns:a16="http://schemas.microsoft.com/office/drawing/2014/main" id="{563E7653-9D7F-47F2-B849-3D4723D553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60513"/>
            <a:ext cx="4191000" cy="34591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0" name="Rectangle 6">
            <a:extLst>
              <a:ext uri="{FF2B5EF4-FFF2-40B4-BE49-F238E27FC236}">
                <a16:creationId xmlns:a16="http://schemas.microsoft.com/office/drawing/2014/main" id="{F855F1C4-D614-4F31-B962-BD495AF1F089}"/>
              </a:ext>
            </a:extLst>
          </p:cNvPr>
          <p:cNvSpPr>
            <a:spLocks noChangeArrowheads="1"/>
          </p:cNvSpPr>
          <p:nvPr/>
        </p:nvSpPr>
        <p:spPr bwMode="auto">
          <a:xfrm>
            <a:off x="76200" y="533400"/>
            <a:ext cx="9067800" cy="366713"/>
          </a:xfrm>
          <a:prstGeom prst="rect">
            <a:avLst/>
          </a:prstGeom>
          <a:noFill/>
          <a:ln>
            <a:noFill/>
          </a:ln>
          <a:effectLst/>
        </p:spPr>
        <p:txBody>
          <a:bodyPr>
            <a:spAutoFit/>
          </a:bodyPr>
          <a:lstStyle/>
          <a:p>
            <a:pPr algn="ctr">
              <a:defRPr/>
            </a:pPr>
            <a:endParaRPr lang="en-US" sz="1800" b="1" dirty="0">
              <a:solidFill>
                <a:srgbClr val="FFFF00"/>
              </a:solidFill>
              <a:effectLst>
                <a:outerShdw blurRad="38100" dist="38100" dir="2700000" algn="tl">
                  <a:srgbClr val="000000"/>
                </a:outerShdw>
              </a:effectLst>
              <a:latin typeface="Arial" charset="0"/>
            </a:endParaRPr>
          </a:p>
        </p:txBody>
      </p:sp>
      <p:sp>
        <p:nvSpPr>
          <p:cNvPr id="262151" name="Rectangle 7">
            <a:extLst>
              <a:ext uri="{FF2B5EF4-FFF2-40B4-BE49-F238E27FC236}">
                <a16:creationId xmlns:a16="http://schemas.microsoft.com/office/drawing/2014/main" id="{9FF624EE-A8B6-4D42-AA83-E9BC7FDAA4D4}"/>
              </a:ext>
            </a:extLst>
          </p:cNvPr>
          <p:cNvSpPr>
            <a:spLocks noGrp="1" noRot="1" noChangeArrowheads="1"/>
          </p:cNvSpPr>
          <p:nvPr>
            <p:ph type="title"/>
          </p:nvPr>
        </p:nvSpPr>
        <p:spPr/>
        <p:txBody>
          <a:bodyPr/>
          <a:lstStyle/>
          <a:p>
            <a:pPr eaLnBrk="1" hangingPunct="1">
              <a:defRPr/>
            </a:pPr>
            <a:r>
              <a:rPr lang="en-US" sz="3200" dirty="0">
                <a:solidFill>
                  <a:srgbClr val="FFFF00"/>
                </a:solidFill>
              </a:rPr>
              <a:t>Penalty Schedule for Licensed Safety/OBD Inspection Stations G.S. 20-183.7</a:t>
            </a:r>
          </a:p>
        </p:txBody>
      </p:sp>
      <p:sp>
        <p:nvSpPr>
          <p:cNvPr id="262152" name="Rectangle 8">
            <a:extLst>
              <a:ext uri="{FF2B5EF4-FFF2-40B4-BE49-F238E27FC236}">
                <a16:creationId xmlns:a16="http://schemas.microsoft.com/office/drawing/2014/main" id="{E7CFDF1D-AC83-431F-8647-8E4CD48D2E10}"/>
              </a:ext>
            </a:extLst>
          </p:cNvPr>
          <p:cNvSpPr>
            <a:spLocks noGrp="1" noChangeArrowheads="1"/>
          </p:cNvSpPr>
          <p:nvPr>
            <p:ph type="body" sz="half" idx="1"/>
          </p:nvPr>
        </p:nvSpPr>
        <p:spPr>
          <a:xfrm>
            <a:off x="457200" y="1600200"/>
            <a:ext cx="8229600" cy="4267200"/>
          </a:xfrm>
        </p:spPr>
        <p:txBody>
          <a:bodyPr/>
          <a:lstStyle/>
          <a:p>
            <a:pPr eaLnBrk="1" hangingPunct="1">
              <a:buFont typeface="Wingdings" panose="05000000000000000000" pitchFamily="2" charset="2"/>
              <a:buNone/>
              <a:defRPr/>
            </a:pPr>
            <a:r>
              <a:rPr lang="en-US" dirty="0">
                <a:solidFill>
                  <a:srgbClr val="FFFF00"/>
                </a:solidFill>
              </a:rPr>
              <a:t>	</a:t>
            </a:r>
            <a:r>
              <a:rPr lang="en-US" sz="2800" dirty="0">
                <a:solidFill>
                  <a:srgbClr val="FFFF00"/>
                </a:solidFill>
              </a:rPr>
              <a:t>Violations of the safety inspection regulations, rules, and procedures may result in the inspector-mechanic, the station, or both receiving the issuance of a civil penalty.  In addition, inspector-mechanics may also be cited or arrested for violations of North Carolina General Statutes. (Stations or Technicians that receive a civil violation will have the opportunity to request a hearing from the DMV to defend the charges)  </a:t>
            </a:r>
          </a:p>
          <a:p>
            <a:pPr eaLnBrk="1" hangingPunct="1">
              <a:buFont typeface="Wingdings" panose="05000000000000000000" pitchFamily="2" charset="2"/>
              <a:buNone/>
              <a:defRPr/>
            </a:pPr>
            <a:endParaRPr lang="en-US" sz="2000" dirty="0">
              <a:solidFill>
                <a:srgbClr val="FFFF00"/>
              </a:solidFill>
            </a:endParaRPr>
          </a:p>
          <a:p>
            <a:pPr eaLnBrk="1" hangingPunct="1">
              <a:buFont typeface="Wingdings" panose="05000000000000000000" pitchFamily="2" charset="2"/>
              <a:buNone/>
              <a:defRPr/>
            </a:pPr>
            <a:r>
              <a:rPr lang="en-US" sz="2800" dirty="0">
                <a:solidFill>
                  <a:srgbClr val="FFFF00"/>
                </a:solidFill>
              </a:rPr>
              <a:t>	Civil violations are divided into three different levels, each ranging in severity</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0" name="Rectangle 6">
            <a:extLst>
              <a:ext uri="{FF2B5EF4-FFF2-40B4-BE49-F238E27FC236}">
                <a16:creationId xmlns:a16="http://schemas.microsoft.com/office/drawing/2014/main" id="{2FB8F620-5A6E-4630-9381-78881AAB399E}"/>
              </a:ext>
            </a:extLst>
          </p:cNvPr>
          <p:cNvSpPr>
            <a:spLocks noChangeArrowheads="1"/>
          </p:cNvSpPr>
          <p:nvPr/>
        </p:nvSpPr>
        <p:spPr bwMode="auto">
          <a:xfrm>
            <a:off x="76200" y="533400"/>
            <a:ext cx="9067800" cy="366713"/>
          </a:xfrm>
          <a:prstGeom prst="rect">
            <a:avLst/>
          </a:prstGeom>
          <a:noFill/>
          <a:ln>
            <a:noFill/>
          </a:ln>
          <a:effectLst/>
        </p:spPr>
        <p:txBody>
          <a:bodyPr>
            <a:spAutoFit/>
          </a:bodyPr>
          <a:lstStyle/>
          <a:p>
            <a:pPr algn="ctr">
              <a:defRPr/>
            </a:pPr>
            <a:endParaRPr lang="en-US" sz="1800" b="1" dirty="0">
              <a:solidFill>
                <a:srgbClr val="FFFF00"/>
              </a:solidFill>
              <a:effectLst>
                <a:outerShdw blurRad="38100" dist="38100" dir="2700000" algn="tl">
                  <a:srgbClr val="000000"/>
                </a:outerShdw>
              </a:effectLst>
              <a:latin typeface="Arial" charset="0"/>
            </a:endParaRPr>
          </a:p>
        </p:txBody>
      </p:sp>
      <p:sp>
        <p:nvSpPr>
          <p:cNvPr id="262151" name="Rectangle 7">
            <a:extLst>
              <a:ext uri="{FF2B5EF4-FFF2-40B4-BE49-F238E27FC236}">
                <a16:creationId xmlns:a16="http://schemas.microsoft.com/office/drawing/2014/main" id="{56F4D0B1-CD69-41EA-9436-781B62DAD029}"/>
              </a:ext>
            </a:extLst>
          </p:cNvPr>
          <p:cNvSpPr>
            <a:spLocks noGrp="1" noRot="1" noChangeArrowheads="1"/>
          </p:cNvSpPr>
          <p:nvPr>
            <p:ph type="title"/>
          </p:nvPr>
        </p:nvSpPr>
        <p:spPr>
          <a:xfrm>
            <a:off x="457200" y="76200"/>
            <a:ext cx="8229600" cy="914400"/>
          </a:xfrm>
        </p:spPr>
        <p:txBody>
          <a:bodyPr/>
          <a:lstStyle/>
          <a:p>
            <a:pPr eaLnBrk="1" hangingPunct="1">
              <a:defRPr/>
            </a:pPr>
            <a:r>
              <a:rPr lang="en-US" sz="3200" dirty="0">
                <a:solidFill>
                  <a:srgbClr val="FFFF00"/>
                </a:solidFill>
              </a:rPr>
              <a:t>Penalty Schedule for Licensed Safety/OBD Inspection Stations G.S. 20-183.7</a:t>
            </a:r>
          </a:p>
        </p:txBody>
      </p:sp>
      <p:sp>
        <p:nvSpPr>
          <p:cNvPr id="262152" name="Rectangle 8">
            <a:extLst>
              <a:ext uri="{FF2B5EF4-FFF2-40B4-BE49-F238E27FC236}">
                <a16:creationId xmlns:a16="http://schemas.microsoft.com/office/drawing/2014/main" id="{864BA2C4-F098-4121-B382-9049CFBB0748}"/>
              </a:ext>
            </a:extLst>
          </p:cNvPr>
          <p:cNvSpPr>
            <a:spLocks noGrp="1" noChangeArrowheads="1"/>
          </p:cNvSpPr>
          <p:nvPr>
            <p:ph type="body" sz="half" idx="1"/>
          </p:nvPr>
        </p:nvSpPr>
        <p:spPr>
          <a:xfrm>
            <a:off x="228600" y="1066800"/>
            <a:ext cx="8686800" cy="5562600"/>
          </a:xfrm>
        </p:spPr>
        <p:txBody>
          <a:bodyPr/>
          <a:lstStyle/>
          <a:p>
            <a:pPr eaLnBrk="1" hangingPunct="1">
              <a:buClr>
                <a:srgbClr val="FFFF00"/>
              </a:buClr>
              <a:defRPr/>
            </a:pPr>
            <a:r>
              <a:rPr lang="en-US" sz="2800" b="1" u="sng" dirty="0">
                <a:solidFill>
                  <a:srgbClr val="FFFF00"/>
                </a:solidFill>
              </a:rPr>
              <a:t>Violations are categorized into 3 types</a:t>
            </a:r>
            <a:r>
              <a:rPr lang="en-US" sz="2800" b="1" dirty="0">
                <a:solidFill>
                  <a:srgbClr val="FFFF00"/>
                </a:solidFill>
              </a:rPr>
              <a:t>:</a:t>
            </a:r>
          </a:p>
          <a:p>
            <a:pPr eaLnBrk="1" hangingPunct="1">
              <a:buFont typeface="Wingdings" panose="05000000000000000000" pitchFamily="2" charset="2"/>
              <a:buNone/>
              <a:defRPr/>
            </a:pPr>
            <a:r>
              <a:rPr lang="en-US" sz="2400" b="1" u="sng" dirty="0">
                <a:solidFill>
                  <a:srgbClr val="FFFF00"/>
                </a:solidFill>
              </a:rPr>
              <a:t>Type I Violation: Most Severe</a:t>
            </a:r>
            <a:r>
              <a:rPr lang="en-US" sz="2400" b="1" dirty="0">
                <a:solidFill>
                  <a:srgbClr val="FFFF00"/>
                </a:solidFill>
              </a:rPr>
              <a:t> </a:t>
            </a:r>
            <a:endParaRPr lang="en-US" sz="2400" b="1" dirty="0">
              <a:solidFill>
                <a:srgbClr val="66FF33"/>
              </a:solidFill>
            </a:endParaRPr>
          </a:p>
          <a:p>
            <a:pPr eaLnBrk="1" hangingPunct="1">
              <a:buClr>
                <a:srgbClr val="66FF33"/>
              </a:buClr>
              <a:defRPr/>
            </a:pPr>
            <a:r>
              <a:rPr lang="en-US" sz="2400" b="1" dirty="0">
                <a:solidFill>
                  <a:srgbClr val="FFFF00"/>
                </a:solidFill>
              </a:rPr>
              <a:t>Station: </a:t>
            </a:r>
          </a:p>
          <a:p>
            <a:pPr lvl="1" eaLnBrk="1" hangingPunct="1">
              <a:buClr>
                <a:srgbClr val="66FF33"/>
              </a:buClr>
              <a:buFont typeface="Wingdings" panose="05000000000000000000" pitchFamily="2" charset="2"/>
              <a:buChar char="Ø"/>
              <a:defRPr/>
            </a:pPr>
            <a:r>
              <a:rPr lang="en-US" sz="2400" b="1" dirty="0">
                <a:solidFill>
                  <a:srgbClr val="FFFF00"/>
                </a:solidFill>
              </a:rPr>
              <a:t>The 1</a:t>
            </a:r>
            <a:r>
              <a:rPr lang="en-US" sz="2400" b="1" baseline="30000" dirty="0">
                <a:solidFill>
                  <a:srgbClr val="FFFF00"/>
                </a:solidFill>
              </a:rPr>
              <a:t>st</a:t>
            </a:r>
            <a:r>
              <a:rPr lang="en-US" sz="2400" b="1" dirty="0">
                <a:solidFill>
                  <a:srgbClr val="FFFF00"/>
                </a:solidFill>
              </a:rPr>
              <a:t> or 2</a:t>
            </a:r>
            <a:r>
              <a:rPr lang="en-US" sz="2400" b="1" baseline="30000" dirty="0">
                <a:solidFill>
                  <a:srgbClr val="FFFF00"/>
                </a:solidFill>
              </a:rPr>
              <a:t>nd</a:t>
            </a:r>
            <a:r>
              <a:rPr lang="en-US" sz="2400" b="1" dirty="0">
                <a:solidFill>
                  <a:srgbClr val="FFFF00"/>
                </a:solidFill>
              </a:rPr>
              <a:t> offense of a Type 1 violation within 3 years will result in a civil penalty of </a:t>
            </a:r>
            <a:r>
              <a:rPr lang="en-US" sz="2400" b="1" u="sng" dirty="0">
                <a:solidFill>
                  <a:srgbClr val="66FF33"/>
                </a:solidFill>
              </a:rPr>
              <a:t>$250</a:t>
            </a:r>
            <a:r>
              <a:rPr lang="en-US" sz="2400" b="1" dirty="0">
                <a:solidFill>
                  <a:srgbClr val="66FF33"/>
                </a:solidFill>
              </a:rPr>
              <a:t> </a:t>
            </a:r>
            <a:r>
              <a:rPr lang="en-US" sz="2400" b="1" dirty="0">
                <a:solidFill>
                  <a:srgbClr val="FFFF00"/>
                </a:solidFill>
              </a:rPr>
              <a:t>and a </a:t>
            </a:r>
            <a:r>
              <a:rPr lang="en-US" sz="2400" b="1" u="sng" dirty="0">
                <a:solidFill>
                  <a:srgbClr val="66FF33"/>
                </a:solidFill>
              </a:rPr>
              <a:t>180-day suspension</a:t>
            </a:r>
            <a:r>
              <a:rPr lang="en-US" sz="2400" b="1" dirty="0">
                <a:solidFill>
                  <a:srgbClr val="FFFF00"/>
                </a:solidFill>
              </a:rPr>
              <a:t>. </a:t>
            </a:r>
          </a:p>
          <a:p>
            <a:pPr lvl="1" eaLnBrk="1" hangingPunct="1">
              <a:buClr>
                <a:srgbClr val="66FF33"/>
              </a:buClr>
              <a:buFont typeface="Wingdings" panose="05000000000000000000" pitchFamily="2" charset="2"/>
              <a:buChar char="Ø"/>
              <a:defRPr/>
            </a:pPr>
            <a:r>
              <a:rPr lang="en-US" sz="2400" b="1" dirty="0">
                <a:solidFill>
                  <a:srgbClr val="FFFF00"/>
                </a:solidFill>
              </a:rPr>
              <a:t>A 3</a:t>
            </a:r>
            <a:r>
              <a:rPr lang="en-US" sz="2400" b="1" baseline="30000" dirty="0">
                <a:solidFill>
                  <a:srgbClr val="FFFF00"/>
                </a:solidFill>
              </a:rPr>
              <a:t>rd</a:t>
            </a:r>
            <a:r>
              <a:rPr lang="en-US" sz="2400" b="1" dirty="0">
                <a:solidFill>
                  <a:srgbClr val="FFFF00"/>
                </a:solidFill>
              </a:rPr>
              <a:t> or subsequent Type 1 violation within 3 years will result in a 2-year suspension and the assessment of a $1,000 fine. </a:t>
            </a:r>
          </a:p>
          <a:p>
            <a:pPr eaLnBrk="1" hangingPunct="1">
              <a:buClr>
                <a:srgbClr val="66FF33"/>
              </a:buClr>
              <a:defRPr/>
            </a:pPr>
            <a:r>
              <a:rPr lang="en-US" sz="2400" b="1" dirty="0">
                <a:solidFill>
                  <a:srgbClr val="FFFF00"/>
                </a:solidFill>
              </a:rPr>
              <a:t>Technician:  </a:t>
            </a:r>
          </a:p>
          <a:p>
            <a:pPr lvl="1" eaLnBrk="1" hangingPunct="1">
              <a:buClr>
                <a:srgbClr val="66FF33"/>
              </a:buClr>
              <a:buFont typeface="Wingdings" panose="05000000000000000000" pitchFamily="2" charset="2"/>
              <a:buChar char="Ø"/>
              <a:defRPr/>
            </a:pPr>
            <a:r>
              <a:rPr lang="en-US" sz="2400" b="1" dirty="0">
                <a:solidFill>
                  <a:srgbClr val="FFFF00"/>
                </a:solidFill>
              </a:rPr>
              <a:t>The 1</a:t>
            </a:r>
            <a:r>
              <a:rPr lang="en-US" sz="2400" b="1" baseline="30000" dirty="0">
                <a:solidFill>
                  <a:srgbClr val="FFFF00"/>
                </a:solidFill>
              </a:rPr>
              <a:t>st</a:t>
            </a:r>
            <a:r>
              <a:rPr lang="en-US" sz="2400" b="1" dirty="0">
                <a:solidFill>
                  <a:srgbClr val="FFFF00"/>
                </a:solidFill>
              </a:rPr>
              <a:t> or 2</a:t>
            </a:r>
            <a:r>
              <a:rPr lang="en-US" sz="2400" b="1" baseline="30000" dirty="0">
                <a:solidFill>
                  <a:srgbClr val="FFFF00"/>
                </a:solidFill>
              </a:rPr>
              <a:t>nd</a:t>
            </a:r>
            <a:r>
              <a:rPr lang="en-US" sz="2400" b="1" dirty="0">
                <a:solidFill>
                  <a:srgbClr val="FFFF00"/>
                </a:solidFill>
              </a:rPr>
              <a:t> offense of a Type 1 violation within 7 years will result in a civil penalty of </a:t>
            </a:r>
            <a:r>
              <a:rPr lang="en-US" sz="2400" b="1" u="sng" dirty="0">
                <a:solidFill>
                  <a:srgbClr val="66FF33"/>
                </a:solidFill>
              </a:rPr>
              <a:t>$100</a:t>
            </a:r>
            <a:r>
              <a:rPr lang="en-US" sz="2400" b="1" dirty="0">
                <a:solidFill>
                  <a:srgbClr val="66FF33"/>
                </a:solidFill>
              </a:rPr>
              <a:t> </a:t>
            </a:r>
            <a:r>
              <a:rPr lang="en-US" sz="2400" b="1" dirty="0">
                <a:solidFill>
                  <a:srgbClr val="FFFF00"/>
                </a:solidFill>
              </a:rPr>
              <a:t>and a </a:t>
            </a:r>
            <a:r>
              <a:rPr lang="en-US" sz="2400" b="1" u="sng" dirty="0">
                <a:solidFill>
                  <a:srgbClr val="66FF33"/>
                </a:solidFill>
              </a:rPr>
              <a:t>180-day suspension</a:t>
            </a:r>
            <a:r>
              <a:rPr lang="en-US" sz="2400" b="1" dirty="0">
                <a:solidFill>
                  <a:srgbClr val="FFFF00"/>
                </a:solidFill>
              </a:rPr>
              <a:t>. </a:t>
            </a:r>
          </a:p>
          <a:p>
            <a:pPr lvl="1" eaLnBrk="1" hangingPunct="1">
              <a:buClr>
                <a:srgbClr val="66FF33"/>
              </a:buClr>
              <a:buFont typeface="Wingdings" panose="05000000000000000000" pitchFamily="2" charset="2"/>
              <a:buChar char="Ø"/>
              <a:defRPr/>
            </a:pPr>
            <a:r>
              <a:rPr lang="en-US" sz="2400" b="1" dirty="0">
                <a:solidFill>
                  <a:srgbClr val="FFFF00"/>
                </a:solidFill>
              </a:rPr>
              <a:t>A 3</a:t>
            </a:r>
            <a:r>
              <a:rPr lang="en-US" sz="2400" b="1" baseline="30000" dirty="0">
                <a:solidFill>
                  <a:srgbClr val="FFFF00"/>
                </a:solidFill>
              </a:rPr>
              <a:t>rd</a:t>
            </a:r>
            <a:r>
              <a:rPr lang="en-US" sz="2400" b="1" dirty="0">
                <a:solidFill>
                  <a:srgbClr val="FFFF00"/>
                </a:solidFill>
              </a:rPr>
              <a:t> or subsequent Type 1 violation within 7 years will result in a 2-year suspension and the assessment of a $250 fine.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25A3C06-C603-4FD2-983A-B6316D3846E4}"/>
              </a:ext>
            </a:extLst>
          </p:cNvPr>
          <p:cNvSpPr>
            <a:spLocks noGrp="1" noRot="1" noChangeArrowheads="1"/>
          </p:cNvSpPr>
          <p:nvPr>
            <p:ph type="title"/>
          </p:nvPr>
        </p:nvSpPr>
        <p:spPr/>
        <p:txBody>
          <a:bodyPr/>
          <a:lstStyle/>
          <a:p>
            <a:pPr eaLnBrk="1" hangingPunct="1">
              <a:defRPr/>
            </a:pPr>
            <a:r>
              <a:rPr lang="en-US" dirty="0">
                <a:solidFill>
                  <a:srgbClr val="FFFF00"/>
                </a:solidFill>
              </a:rPr>
              <a:t>.0532 Brakes</a:t>
            </a:r>
          </a:p>
        </p:txBody>
      </p:sp>
      <p:sp>
        <p:nvSpPr>
          <p:cNvPr id="21507" name="Rectangle 3">
            <a:extLst>
              <a:ext uri="{FF2B5EF4-FFF2-40B4-BE49-F238E27FC236}">
                <a16:creationId xmlns:a16="http://schemas.microsoft.com/office/drawing/2014/main" id="{BE3ACC4A-7027-470A-9359-B788C5E79E79}"/>
              </a:ext>
            </a:extLst>
          </p:cNvPr>
          <p:cNvSpPr>
            <a:spLocks noGrp="1" noChangeArrowheads="1"/>
          </p:cNvSpPr>
          <p:nvPr>
            <p:ph type="body" idx="1"/>
          </p:nvPr>
        </p:nvSpPr>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marL="609600" indent="-609600" eaLnBrk="1" hangingPunct="1">
              <a:lnSpc>
                <a:spcPct val="90000"/>
              </a:lnSpc>
              <a:buFont typeface="Wingdings" panose="05000000000000000000" pitchFamily="2" charset="2"/>
              <a:buNone/>
              <a:defRPr/>
            </a:pPr>
            <a:endParaRPr lang="en-US" sz="1000" dirty="0">
              <a:solidFill>
                <a:srgbClr val="FFFF00"/>
              </a:solidFill>
              <a:latin typeface="CG Times"/>
            </a:endParaRP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(c)   Pedal reserve is less </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than 1/3 of the total </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possible travel when </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the brakes are fully	</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applied, or does not </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meet the manufacture’s</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specifications for power</a:t>
            </a:r>
          </a:p>
          <a:p>
            <a:pPr marL="609600" indent="-609600" eaLnBrk="1" hangingPunct="1">
              <a:lnSpc>
                <a:spcPct val="90000"/>
              </a:lnSpc>
              <a:buFont typeface="Wingdings" panose="05000000000000000000" pitchFamily="2" charset="2"/>
              <a:buNone/>
              <a:defRPr/>
            </a:pPr>
            <a:r>
              <a:rPr lang="en-US" sz="2400" dirty="0">
                <a:solidFill>
                  <a:srgbClr val="FFFF00"/>
                </a:solidFill>
                <a:latin typeface="CG Times"/>
              </a:rPr>
              <a:t>	brakes or air brakes</a:t>
            </a:r>
            <a:r>
              <a:rPr lang="en-US" sz="2400" b="1" dirty="0">
                <a:solidFill>
                  <a:srgbClr val="FFFF00"/>
                </a:solidFill>
                <a:latin typeface="CG Times"/>
              </a:rPr>
              <a:t>.</a:t>
            </a:r>
          </a:p>
          <a:p>
            <a:pPr marL="609600" indent="-609600" eaLnBrk="1" hangingPunct="1">
              <a:lnSpc>
                <a:spcPct val="90000"/>
              </a:lnSpc>
              <a:buFont typeface="Wingdings" panose="05000000000000000000" pitchFamily="2" charset="2"/>
              <a:buNone/>
              <a:defRPr/>
            </a:pPr>
            <a:r>
              <a:rPr lang="en-US" sz="2400" dirty="0">
                <a:solidFill>
                  <a:srgbClr val="FFFF00"/>
                </a:solidFill>
              </a:rPr>
              <a:t>	</a:t>
            </a:r>
          </a:p>
        </p:txBody>
      </p:sp>
      <p:pic>
        <p:nvPicPr>
          <p:cNvPr id="21508" name="Picture 5">
            <a:extLst>
              <a:ext uri="{FF2B5EF4-FFF2-40B4-BE49-F238E27FC236}">
                <a16:creationId xmlns:a16="http://schemas.microsoft.com/office/drawing/2014/main" id="{ECBFDFC2-99E6-48E2-910F-991C970A7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652020"/>
            <a:ext cx="4343400" cy="382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1B60-29AC-4661-9231-659B6DFFF373}"/>
              </a:ext>
            </a:extLst>
          </p:cNvPr>
          <p:cNvSpPr>
            <a:spLocks noGrp="1"/>
          </p:cNvSpPr>
          <p:nvPr>
            <p:ph type="title"/>
          </p:nvPr>
        </p:nvSpPr>
        <p:spPr>
          <a:xfrm>
            <a:off x="457200" y="609600"/>
            <a:ext cx="8229600" cy="76200"/>
          </a:xfrm>
        </p:spPr>
        <p:txBody>
          <a:bodyPr/>
          <a:lstStyle/>
          <a:p>
            <a:pPr>
              <a:defRPr/>
            </a:pPr>
            <a:r>
              <a:rPr lang="en-US" sz="3000" u="sng" dirty="0">
                <a:solidFill>
                  <a:srgbClr val="FFFF00"/>
                </a:solidFill>
              </a:rPr>
              <a:t>Type I Violation: Most Severe</a:t>
            </a:r>
            <a:r>
              <a:rPr lang="en-US" sz="3000" dirty="0">
                <a:solidFill>
                  <a:srgbClr val="FFFF00"/>
                </a:solidFill>
              </a:rPr>
              <a:t> </a:t>
            </a:r>
            <a:br>
              <a:rPr lang="en-US" sz="3000" dirty="0">
                <a:solidFill>
                  <a:srgbClr val="66FF33"/>
                </a:solidFill>
              </a:rPr>
            </a:br>
            <a:endParaRPr lang="en-US" sz="3000" dirty="0"/>
          </a:p>
        </p:txBody>
      </p:sp>
      <p:sp>
        <p:nvSpPr>
          <p:cNvPr id="3" name="Text Placeholder 2">
            <a:extLst>
              <a:ext uri="{FF2B5EF4-FFF2-40B4-BE49-F238E27FC236}">
                <a16:creationId xmlns:a16="http://schemas.microsoft.com/office/drawing/2014/main" id="{6FFCFF18-047E-4FB8-B639-32B8E47D87EF}"/>
              </a:ext>
            </a:extLst>
          </p:cNvPr>
          <p:cNvSpPr>
            <a:spLocks noGrp="1"/>
          </p:cNvSpPr>
          <p:nvPr>
            <p:ph type="body" sz="half" idx="1"/>
          </p:nvPr>
        </p:nvSpPr>
        <p:spPr>
          <a:xfrm>
            <a:off x="457200" y="609600"/>
            <a:ext cx="8229600" cy="6019800"/>
          </a:xfrm>
        </p:spPr>
        <p:txBody>
          <a:bodyPr/>
          <a:lstStyle/>
          <a:p>
            <a:pPr>
              <a:defRPr/>
            </a:pPr>
            <a:r>
              <a:rPr lang="en-US" sz="2200" dirty="0">
                <a:solidFill>
                  <a:srgbClr val="FFFF00"/>
                </a:solidFill>
                <a:latin typeface="Times New Roman" pitchFamily="18" charset="0"/>
              </a:rPr>
              <a:t>Issue a safety electronic inspection authorization to a vehicle without performing a safety inspection of vehicle.</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Issue a safety electronic inspection authorization to a vehicle after performing a safety inspection of the vehicle and determining the vehicle did not pass inspection.</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Allow a person who is not licensed as a safety inspection mechanic to perform a safety inspection for a self-inspector or at a safety station.</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Perform a safety-only inspection on a vehicle that is subject to both a safety and emissions inspection.</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Conduct a safety inspection of a vehicle without driving the vehicle and without raising the vehicle and without opening the hood of the vehicle to check equipment located therein.</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Solicit or accept anything of value to pass a vehicle other than as provided in this Part</a:t>
            </a:r>
            <a:r>
              <a:rPr lang="en-US" dirty="0">
                <a:solidFill>
                  <a:srgbClr val="FFFF00"/>
                </a:solidFill>
                <a:latin typeface="Times New Roman" pitchFamily="18" charset="0"/>
              </a:rPr>
              <a:t>.</a:t>
            </a:r>
          </a:p>
          <a:p>
            <a:pPr>
              <a:defRPr/>
            </a:pPr>
            <a:endParaRPr lang="en-US" dirty="0"/>
          </a:p>
        </p:txBody>
      </p:sp>
      <p:sp>
        <p:nvSpPr>
          <p:cNvPr id="4" name="Content Placeholder 3">
            <a:extLst>
              <a:ext uri="{FF2B5EF4-FFF2-40B4-BE49-F238E27FC236}">
                <a16:creationId xmlns:a16="http://schemas.microsoft.com/office/drawing/2014/main" id="{A8FC2399-67C2-4B5C-917B-E17B8C5C961F}"/>
              </a:ext>
            </a:extLst>
          </p:cNvPr>
          <p:cNvSpPr>
            <a:spLocks noGrp="1"/>
          </p:cNvSpPr>
          <p:nvPr>
            <p:ph sz="half" idx="2"/>
          </p:nvPr>
        </p:nvSpPr>
        <p:spPr>
          <a:xfrm>
            <a:off x="457200" y="7086600"/>
            <a:ext cx="8229600" cy="46038"/>
          </a:xfrm>
        </p:spPr>
        <p:txBody>
          <a:bodyPr/>
          <a:lstStyle/>
          <a:p>
            <a:pPr marL="0" indent="0">
              <a:buFont typeface="Wingdings" panose="05000000000000000000" pitchFamily="2" charset="2"/>
              <a:buNone/>
              <a:defRPr/>
            </a:pPr>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0" name="Rectangle 6">
            <a:extLst>
              <a:ext uri="{FF2B5EF4-FFF2-40B4-BE49-F238E27FC236}">
                <a16:creationId xmlns:a16="http://schemas.microsoft.com/office/drawing/2014/main" id="{4281AC50-B7A5-4773-94CE-D6EAC1EE3A40}"/>
              </a:ext>
            </a:extLst>
          </p:cNvPr>
          <p:cNvSpPr>
            <a:spLocks noChangeArrowheads="1"/>
          </p:cNvSpPr>
          <p:nvPr/>
        </p:nvSpPr>
        <p:spPr bwMode="auto">
          <a:xfrm>
            <a:off x="76200" y="533400"/>
            <a:ext cx="9067800" cy="366713"/>
          </a:xfrm>
          <a:prstGeom prst="rect">
            <a:avLst/>
          </a:prstGeom>
          <a:noFill/>
          <a:ln>
            <a:noFill/>
          </a:ln>
          <a:effectLst/>
        </p:spPr>
        <p:txBody>
          <a:bodyPr>
            <a:spAutoFit/>
          </a:bodyPr>
          <a:lstStyle/>
          <a:p>
            <a:pPr algn="ctr">
              <a:defRPr/>
            </a:pPr>
            <a:endParaRPr lang="en-US" sz="1800" b="1" dirty="0">
              <a:solidFill>
                <a:srgbClr val="FFFF00"/>
              </a:solidFill>
              <a:effectLst>
                <a:outerShdw blurRad="38100" dist="38100" dir="2700000" algn="tl">
                  <a:srgbClr val="000000"/>
                </a:outerShdw>
              </a:effectLst>
              <a:latin typeface="Arial" charset="0"/>
            </a:endParaRPr>
          </a:p>
        </p:txBody>
      </p:sp>
      <p:sp>
        <p:nvSpPr>
          <p:cNvPr id="262151" name="Rectangle 7">
            <a:extLst>
              <a:ext uri="{FF2B5EF4-FFF2-40B4-BE49-F238E27FC236}">
                <a16:creationId xmlns:a16="http://schemas.microsoft.com/office/drawing/2014/main" id="{AD3AD612-F3AF-4DD2-87BA-FFA0F9784E50}"/>
              </a:ext>
            </a:extLst>
          </p:cNvPr>
          <p:cNvSpPr>
            <a:spLocks noGrp="1" noRot="1" noChangeArrowheads="1"/>
          </p:cNvSpPr>
          <p:nvPr>
            <p:ph type="title"/>
          </p:nvPr>
        </p:nvSpPr>
        <p:spPr/>
        <p:txBody>
          <a:bodyPr/>
          <a:lstStyle/>
          <a:p>
            <a:pPr eaLnBrk="1" hangingPunct="1">
              <a:defRPr/>
            </a:pPr>
            <a:r>
              <a:rPr lang="en-US" sz="3200" dirty="0">
                <a:solidFill>
                  <a:srgbClr val="FFFF00"/>
                </a:solidFill>
              </a:rPr>
              <a:t>Penalty Schedule for Licensed Safety/OBD Inspection Stations G.S. 20-183.7</a:t>
            </a:r>
          </a:p>
        </p:txBody>
      </p:sp>
      <p:sp>
        <p:nvSpPr>
          <p:cNvPr id="262152" name="Rectangle 8">
            <a:extLst>
              <a:ext uri="{FF2B5EF4-FFF2-40B4-BE49-F238E27FC236}">
                <a16:creationId xmlns:a16="http://schemas.microsoft.com/office/drawing/2014/main" id="{6A500EC0-402D-4C46-BFA0-FAD2990E7B14}"/>
              </a:ext>
            </a:extLst>
          </p:cNvPr>
          <p:cNvSpPr>
            <a:spLocks noGrp="1" noChangeArrowheads="1"/>
          </p:cNvSpPr>
          <p:nvPr>
            <p:ph type="body" sz="half" idx="1"/>
          </p:nvPr>
        </p:nvSpPr>
        <p:spPr>
          <a:xfrm>
            <a:off x="228600" y="1371600"/>
            <a:ext cx="8686800" cy="5257800"/>
          </a:xfrm>
        </p:spPr>
        <p:txBody>
          <a:bodyPr/>
          <a:lstStyle/>
          <a:p>
            <a:pPr eaLnBrk="1" hangingPunct="1">
              <a:buFont typeface="Wingdings" panose="05000000000000000000" pitchFamily="2" charset="2"/>
              <a:buNone/>
              <a:defRPr/>
            </a:pPr>
            <a:r>
              <a:rPr lang="en-US" sz="2400" b="1" u="sng" dirty="0">
                <a:solidFill>
                  <a:srgbClr val="FFFF00"/>
                </a:solidFill>
              </a:rPr>
              <a:t>Type II Violation</a:t>
            </a:r>
            <a:endParaRPr lang="en-US" sz="2400" b="1" u="sng" dirty="0">
              <a:solidFill>
                <a:srgbClr val="66FF33"/>
              </a:solidFill>
            </a:endParaRPr>
          </a:p>
          <a:p>
            <a:pPr eaLnBrk="1" hangingPunct="1">
              <a:buClr>
                <a:srgbClr val="66FF33"/>
              </a:buClr>
              <a:defRPr/>
            </a:pPr>
            <a:r>
              <a:rPr lang="en-US" sz="2400" b="1" dirty="0">
                <a:solidFill>
                  <a:srgbClr val="FFFF00"/>
                </a:solidFill>
              </a:rPr>
              <a:t>Station: </a:t>
            </a:r>
          </a:p>
          <a:p>
            <a:pPr lvl="1" eaLnBrk="1" hangingPunct="1">
              <a:buClr>
                <a:srgbClr val="66FF33"/>
              </a:buClr>
              <a:buFont typeface="Wingdings" panose="05000000000000000000" pitchFamily="2" charset="2"/>
              <a:buChar char="Ø"/>
              <a:defRPr/>
            </a:pPr>
            <a:r>
              <a:rPr lang="en-US" sz="2400" b="1" dirty="0">
                <a:solidFill>
                  <a:srgbClr val="FFFF00"/>
                </a:solidFill>
              </a:rPr>
              <a:t>The 1</a:t>
            </a:r>
            <a:r>
              <a:rPr lang="en-US" sz="2400" b="1" baseline="30000" dirty="0">
                <a:solidFill>
                  <a:srgbClr val="FFFF00"/>
                </a:solidFill>
              </a:rPr>
              <a:t>st</a:t>
            </a:r>
            <a:r>
              <a:rPr lang="en-US" sz="2400" b="1" dirty="0">
                <a:solidFill>
                  <a:srgbClr val="FFFF00"/>
                </a:solidFill>
              </a:rPr>
              <a:t> or 2</a:t>
            </a:r>
            <a:r>
              <a:rPr lang="en-US" sz="2400" b="1" baseline="30000" dirty="0">
                <a:solidFill>
                  <a:srgbClr val="FFFF00"/>
                </a:solidFill>
              </a:rPr>
              <a:t>nd</a:t>
            </a:r>
            <a:r>
              <a:rPr lang="en-US" sz="2400" b="1" dirty="0">
                <a:solidFill>
                  <a:srgbClr val="FFFF00"/>
                </a:solidFill>
              </a:rPr>
              <a:t> offense of a Type 2 violation within 3 years will result in a civil penalty of </a:t>
            </a:r>
            <a:r>
              <a:rPr lang="en-US" sz="2400" b="1" u="sng" dirty="0">
                <a:solidFill>
                  <a:srgbClr val="66FF33"/>
                </a:solidFill>
              </a:rPr>
              <a:t>$100</a:t>
            </a:r>
            <a:r>
              <a:rPr lang="en-US" sz="2400" b="1" dirty="0">
                <a:solidFill>
                  <a:srgbClr val="FFFF00"/>
                </a:solidFill>
              </a:rPr>
              <a:t>. </a:t>
            </a:r>
          </a:p>
          <a:p>
            <a:pPr lvl="1" eaLnBrk="1" hangingPunct="1">
              <a:buClr>
                <a:srgbClr val="66FF33"/>
              </a:buClr>
              <a:buFont typeface="Wingdings" panose="05000000000000000000" pitchFamily="2" charset="2"/>
              <a:buChar char="Ø"/>
              <a:defRPr/>
            </a:pPr>
            <a:r>
              <a:rPr lang="en-US" sz="2400" b="1" dirty="0">
                <a:solidFill>
                  <a:srgbClr val="FFFF00"/>
                </a:solidFill>
              </a:rPr>
              <a:t>A 3</a:t>
            </a:r>
            <a:r>
              <a:rPr lang="en-US" sz="2400" b="1" baseline="30000" dirty="0">
                <a:solidFill>
                  <a:srgbClr val="FFFF00"/>
                </a:solidFill>
              </a:rPr>
              <a:t>rd</a:t>
            </a:r>
            <a:r>
              <a:rPr lang="en-US" sz="2400" b="1" dirty="0">
                <a:solidFill>
                  <a:srgbClr val="FFFF00"/>
                </a:solidFill>
              </a:rPr>
              <a:t> or subsequent Type 2 violation within 3 years will result in a </a:t>
            </a:r>
            <a:r>
              <a:rPr lang="en-US" sz="2400" b="1" u="sng" dirty="0">
                <a:solidFill>
                  <a:srgbClr val="66FF33"/>
                </a:solidFill>
              </a:rPr>
              <a:t>90-day </a:t>
            </a:r>
            <a:r>
              <a:rPr lang="en-US" sz="2400" b="1" dirty="0">
                <a:solidFill>
                  <a:srgbClr val="FFFF00"/>
                </a:solidFill>
              </a:rPr>
              <a:t>suspension and the assessment of a </a:t>
            </a:r>
            <a:r>
              <a:rPr lang="en-US" sz="2400" b="1" u="sng" dirty="0">
                <a:solidFill>
                  <a:srgbClr val="66FF33"/>
                </a:solidFill>
              </a:rPr>
              <a:t>$250</a:t>
            </a:r>
            <a:r>
              <a:rPr lang="en-US" sz="2400" b="1" dirty="0">
                <a:solidFill>
                  <a:srgbClr val="66FF33"/>
                </a:solidFill>
              </a:rPr>
              <a:t> </a:t>
            </a:r>
            <a:r>
              <a:rPr lang="en-US" sz="2400" b="1" dirty="0">
                <a:solidFill>
                  <a:srgbClr val="FFFF00"/>
                </a:solidFill>
              </a:rPr>
              <a:t>fine. </a:t>
            </a:r>
          </a:p>
          <a:p>
            <a:pPr eaLnBrk="1" hangingPunct="1">
              <a:buClr>
                <a:srgbClr val="66FF33"/>
              </a:buClr>
              <a:defRPr/>
            </a:pPr>
            <a:r>
              <a:rPr lang="en-US" sz="2400" b="1" dirty="0">
                <a:solidFill>
                  <a:srgbClr val="FFFF00"/>
                </a:solidFill>
              </a:rPr>
              <a:t>Technician:  </a:t>
            </a:r>
          </a:p>
          <a:p>
            <a:pPr lvl="1" eaLnBrk="1" hangingPunct="1">
              <a:buClr>
                <a:srgbClr val="66FF33"/>
              </a:buClr>
              <a:buFont typeface="Wingdings" panose="05000000000000000000" pitchFamily="2" charset="2"/>
              <a:buChar char="Ø"/>
              <a:defRPr/>
            </a:pPr>
            <a:r>
              <a:rPr lang="en-US" sz="2400" b="1" dirty="0">
                <a:solidFill>
                  <a:srgbClr val="FFFF00"/>
                </a:solidFill>
              </a:rPr>
              <a:t>The 1</a:t>
            </a:r>
            <a:r>
              <a:rPr lang="en-US" sz="2400" b="1" baseline="30000" dirty="0">
                <a:solidFill>
                  <a:srgbClr val="FFFF00"/>
                </a:solidFill>
              </a:rPr>
              <a:t>st</a:t>
            </a:r>
            <a:r>
              <a:rPr lang="en-US" sz="2400" b="1" dirty="0">
                <a:solidFill>
                  <a:srgbClr val="FFFF00"/>
                </a:solidFill>
              </a:rPr>
              <a:t> or 2</a:t>
            </a:r>
            <a:r>
              <a:rPr lang="en-US" sz="2400" b="1" baseline="30000" dirty="0">
                <a:solidFill>
                  <a:srgbClr val="FFFF00"/>
                </a:solidFill>
              </a:rPr>
              <a:t>nd</a:t>
            </a:r>
            <a:r>
              <a:rPr lang="en-US" sz="2400" b="1" dirty="0">
                <a:solidFill>
                  <a:srgbClr val="FFFF00"/>
                </a:solidFill>
              </a:rPr>
              <a:t> offense of a Type 2 violation within 7 years will result in a civil penalty of </a:t>
            </a:r>
            <a:r>
              <a:rPr lang="en-US" sz="2400" b="1" u="sng" dirty="0">
                <a:solidFill>
                  <a:srgbClr val="66FF33"/>
                </a:solidFill>
              </a:rPr>
              <a:t>$50</a:t>
            </a:r>
            <a:r>
              <a:rPr lang="en-US" sz="2400" b="1" dirty="0">
                <a:solidFill>
                  <a:srgbClr val="FFFF00"/>
                </a:solidFill>
              </a:rPr>
              <a:t>. </a:t>
            </a:r>
          </a:p>
          <a:p>
            <a:pPr lvl="1" eaLnBrk="1" hangingPunct="1">
              <a:buClr>
                <a:srgbClr val="66FF33"/>
              </a:buClr>
              <a:buFont typeface="Wingdings" panose="05000000000000000000" pitchFamily="2" charset="2"/>
              <a:buChar char="Ø"/>
              <a:defRPr/>
            </a:pPr>
            <a:r>
              <a:rPr lang="en-US" sz="2400" b="1" dirty="0">
                <a:solidFill>
                  <a:srgbClr val="FFFF00"/>
                </a:solidFill>
              </a:rPr>
              <a:t>A 3</a:t>
            </a:r>
            <a:r>
              <a:rPr lang="en-US" sz="2400" b="1" baseline="30000" dirty="0">
                <a:solidFill>
                  <a:srgbClr val="FFFF00"/>
                </a:solidFill>
              </a:rPr>
              <a:t>rd</a:t>
            </a:r>
            <a:r>
              <a:rPr lang="en-US" sz="2400" b="1" dirty="0">
                <a:solidFill>
                  <a:srgbClr val="FFFF00"/>
                </a:solidFill>
              </a:rPr>
              <a:t> or subsequent Type 2 violation within 7 years will result in a </a:t>
            </a:r>
            <a:r>
              <a:rPr lang="en-US" sz="2400" b="1" u="sng" dirty="0">
                <a:solidFill>
                  <a:srgbClr val="66FF33"/>
                </a:solidFill>
              </a:rPr>
              <a:t>90-day </a:t>
            </a:r>
            <a:r>
              <a:rPr lang="en-US" sz="2400" b="1" dirty="0">
                <a:solidFill>
                  <a:srgbClr val="FFFF00"/>
                </a:solidFill>
              </a:rPr>
              <a:t>suspension and the assessment of a </a:t>
            </a:r>
            <a:r>
              <a:rPr lang="en-US" sz="2400" b="1" u="sng" dirty="0">
                <a:solidFill>
                  <a:srgbClr val="66FF33"/>
                </a:solidFill>
              </a:rPr>
              <a:t>$100</a:t>
            </a:r>
            <a:r>
              <a:rPr lang="en-US" sz="2400" b="1" dirty="0">
                <a:solidFill>
                  <a:srgbClr val="66FF33"/>
                </a:solidFill>
              </a:rPr>
              <a:t> </a:t>
            </a:r>
            <a:r>
              <a:rPr lang="en-US" sz="2400" b="1" dirty="0">
                <a:solidFill>
                  <a:srgbClr val="FFFF00"/>
                </a:solidFill>
              </a:rPr>
              <a:t>fine. </a:t>
            </a:r>
          </a:p>
          <a:p>
            <a:pPr marL="457200" lvl="1" indent="0" eaLnBrk="1" hangingPunct="1">
              <a:buClr>
                <a:srgbClr val="66FF33"/>
              </a:buClr>
              <a:buFont typeface="Wingdings" panose="05000000000000000000" pitchFamily="2" charset="2"/>
              <a:buNone/>
              <a:defRPr/>
            </a:pPr>
            <a:endParaRPr lang="en-US" sz="2000" b="1" dirty="0">
              <a:solidFill>
                <a:srgbClr val="FFFF00"/>
              </a:solidFill>
            </a:endParaRPr>
          </a:p>
          <a:p>
            <a:pPr eaLnBrk="1" hangingPunct="1">
              <a:buFont typeface="Wingdings" panose="05000000000000000000" pitchFamily="2" charset="2"/>
              <a:buNone/>
              <a:defRPr/>
            </a:pPr>
            <a:endParaRPr lang="en-US" sz="2400" b="1" dirty="0">
              <a:solidFill>
                <a:srgbClr val="66FF33"/>
              </a:solidFill>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DDF3-95F2-4A71-A064-6426EE142164}"/>
              </a:ext>
            </a:extLst>
          </p:cNvPr>
          <p:cNvSpPr>
            <a:spLocks noGrp="1"/>
          </p:cNvSpPr>
          <p:nvPr>
            <p:ph type="title"/>
          </p:nvPr>
        </p:nvSpPr>
        <p:spPr>
          <a:xfrm>
            <a:off x="457200" y="274638"/>
            <a:ext cx="8229600" cy="639762"/>
          </a:xfrm>
        </p:spPr>
        <p:txBody>
          <a:bodyPr/>
          <a:lstStyle/>
          <a:p>
            <a:pPr>
              <a:defRPr/>
            </a:pPr>
            <a:r>
              <a:rPr lang="en-US" sz="3200" u="sng" dirty="0">
                <a:solidFill>
                  <a:srgbClr val="FFFF00"/>
                </a:solidFill>
              </a:rPr>
              <a:t>Type II Violations</a:t>
            </a:r>
            <a:br>
              <a:rPr lang="en-US" sz="3200" u="sng" dirty="0">
                <a:solidFill>
                  <a:srgbClr val="66FF33"/>
                </a:solidFill>
              </a:rPr>
            </a:br>
            <a:endParaRPr lang="en-US" sz="3200" dirty="0"/>
          </a:p>
        </p:txBody>
      </p:sp>
      <p:sp>
        <p:nvSpPr>
          <p:cNvPr id="4" name="Content Placeholder 3">
            <a:extLst>
              <a:ext uri="{FF2B5EF4-FFF2-40B4-BE49-F238E27FC236}">
                <a16:creationId xmlns:a16="http://schemas.microsoft.com/office/drawing/2014/main" id="{087DE0DB-CC8D-4700-A2E5-15C1FD33A2A6}"/>
              </a:ext>
            </a:extLst>
          </p:cNvPr>
          <p:cNvSpPr>
            <a:spLocks noGrp="1"/>
          </p:cNvSpPr>
          <p:nvPr>
            <p:ph idx="1"/>
          </p:nvPr>
        </p:nvSpPr>
        <p:spPr>
          <a:xfrm>
            <a:off x="457200" y="609600"/>
            <a:ext cx="8229600" cy="6096000"/>
          </a:xfrm>
        </p:spPr>
        <p:txBody>
          <a:bodyPr/>
          <a:lstStyle/>
          <a:p>
            <a:pPr>
              <a:defRPr/>
            </a:pPr>
            <a:r>
              <a:rPr lang="en-US" sz="2200" dirty="0">
                <a:solidFill>
                  <a:srgbClr val="FFFF00"/>
                </a:solidFill>
                <a:latin typeface="Times New Roman" pitchFamily="18" charset="0"/>
              </a:rPr>
              <a:t>Issue a safety electronic inspection authorization to a vehicle without driving the vehicle and checking the vehicles braking reaction, foot brake pedal reserve, and steering free play.</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Issue a safety electronic inspection authorization to a vehicle without raising the vehicle to free each wheel and checking the vehicles tires, brake lines, parking brake cables, wheel drums, exhaust system, and the emissions equipment.</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Issue a safety electronic inspection authorization to a vehicle without raising the hood and checking the master cylinder, horn mounting, power steering and emissions equipment.</a:t>
            </a:r>
          </a:p>
          <a:p>
            <a:pPr>
              <a:defRPr/>
            </a:pPr>
            <a:endParaRPr lang="en-US" sz="500" dirty="0">
              <a:solidFill>
                <a:srgbClr val="FFFF00"/>
              </a:solidFill>
              <a:latin typeface="Times New Roman" pitchFamily="18" charset="0"/>
            </a:endParaRPr>
          </a:p>
          <a:p>
            <a:pPr>
              <a:defRPr/>
            </a:pPr>
            <a:r>
              <a:rPr lang="en-US" sz="2200" dirty="0">
                <a:solidFill>
                  <a:srgbClr val="FFFF00"/>
                </a:solidFill>
                <a:latin typeface="Times New Roman" pitchFamily="18" charset="0"/>
              </a:rPr>
              <a:t>Issue a safety electronic inspection authorization to a vehicle with inoperative equipment, or with equipment that does not conform to the vehicle's original equipment or design specifications, or with equipment that is prohibited by any provision of law.</a:t>
            </a:r>
          </a:p>
          <a:p>
            <a:pPr>
              <a:defRPr/>
            </a:pPr>
            <a:endParaRPr lang="en-US" sz="800" dirty="0">
              <a:solidFill>
                <a:srgbClr val="FFFF00"/>
              </a:solidFill>
              <a:latin typeface="Times New Roman" pitchFamily="18" charset="0"/>
            </a:endParaRPr>
          </a:p>
          <a:p>
            <a:pPr>
              <a:defRPr/>
            </a:pPr>
            <a:r>
              <a:rPr lang="en-US" sz="2200" dirty="0">
                <a:solidFill>
                  <a:srgbClr val="FFFF00"/>
                </a:solidFill>
                <a:latin typeface="Times New Roman" pitchFamily="18" charset="0"/>
              </a:rPr>
              <a:t>Impose a fee in the amount that differs from set in NCGS 20-183.7</a:t>
            </a:r>
          </a:p>
          <a:p>
            <a:pPr>
              <a:defRPr/>
            </a:pP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0" name="Rectangle 6">
            <a:extLst>
              <a:ext uri="{FF2B5EF4-FFF2-40B4-BE49-F238E27FC236}">
                <a16:creationId xmlns:a16="http://schemas.microsoft.com/office/drawing/2014/main" id="{C5519A04-956D-4B8F-92D4-BD7819527C7A}"/>
              </a:ext>
            </a:extLst>
          </p:cNvPr>
          <p:cNvSpPr>
            <a:spLocks noChangeArrowheads="1"/>
          </p:cNvSpPr>
          <p:nvPr/>
        </p:nvSpPr>
        <p:spPr bwMode="auto">
          <a:xfrm>
            <a:off x="76200" y="533400"/>
            <a:ext cx="9067800" cy="366713"/>
          </a:xfrm>
          <a:prstGeom prst="rect">
            <a:avLst/>
          </a:prstGeom>
          <a:noFill/>
          <a:ln>
            <a:noFill/>
          </a:ln>
          <a:effectLst/>
        </p:spPr>
        <p:txBody>
          <a:bodyPr>
            <a:spAutoFit/>
          </a:bodyPr>
          <a:lstStyle/>
          <a:p>
            <a:pPr algn="ctr">
              <a:defRPr/>
            </a:pPr>
            <a:endParaRPr lang="en-US" sz="1800" b="1" dirty="0">
              <a:solidFill>
                <a:srgbClr val="FFFF00"/>
              </a:solidFill>
              <a:effectLst>
                <a:outerShdw blurRad="38100" dist="38100" dir="2700000" algn="tl">
                  <a:srgbClr val="000000"/>
                </a:outerShdw>
              </a:effectLst>
              <a:latin typeface="Arial" charset="0"/>
            </a:endParaRPr>
          </a:p>
        </p:txBody>
      </p:sp>
      <p:sp>
        <p:nvSpPr>
          <p:cNvPr id="262151" name="Rectangle 7">
            <a:extLst>
              <a:ext uri="{FF2B5EF4-FFF2-40B4-BE49-F238E27FC236}">
                <a16:creationId xmlns:a16="http://schemas.microsoft.com/office/drawing/2014/main" id="{5348B587-40F0-49A4-97E0-D9F8B17BA1D9}"/>
              </a:ext>
            </a:extLst>
          </p:cNvPr>
          <p:cNvSpPr>
            <a:spLocks noGrp="1" noRot="1" noChangeArrowheads="1"/>
          </p:cNvSpPr>
          <p:nvPr>
            <p:ph type="title"/>
          </p:nvPr>
        </p:nvSpPr>
        <p:spPr/>
        <p:txBody>
          <a:bodyPr/>
          <a:lstStyle/>
          <a:p>
            <a:pPr eaLnBrk="1" hangingPunct="1">
              <a:defRPr/>
            </a:pPr>
            <a:r>
              <a:rPr lang="en-US" sz="3200" dirty="0">
                <a:solidFill>
                  <a:srgbClr val="FFFF00"/>
                </a:solidFill>
              </a:rPr>
              <a:t>Penalty Schedule for Licensed Safety/OBD Inspection Stations G.S. 20-183.7</a:t>
            </a:r>
          </a:p>
        </p:txBody>
      </p:sp>
      <p:sp>
        <p:nvSpPr>
          <p:cNvPr id="262152" name="Rectangle 8">
            <a:extLst>
              <a:ext uri="{FF2B5EF4-FFF2-40B4-BE49-F238E27FC236}">
                <a16:creationId xmlns:a16="http://schemas.microsoft.com/office/drawing/2014/main" id="{BDC20B6B-F3A0-4626-A06A-2FED39A32097}"/>
              </a:ext>
            </a:extLst>
          </p:cNvPr>
          <p:cNvSpPr>
            <a:spLocks noGrp="1" noChangeArrowheads="1"/>
          </p:cNvSpPr>
          <p:nvPr>
            <p:ph type="body" sz="half" idx="1"/>
          </p:nvPr>
        </p:nvSpPr>
        <p:spPr>
          <a:xfrm>
            <a:off x="228600" y="1417638"/>
            <a:ext cx="8686800" cy="5211762"/>
          </a:xfrm>
        </p:spPr>
        <p:txBody>
          <a:bodyPr/>
          <a:lstStyle/>
          <a:p>
            <a:pPr eaLnBrk="1" hangingPunct="1">
              <a:buFont typeface="Wingdings" panose="05000000000000000000" pitchFamily="2" charset="2"/>
              <a:buNone/>
              <a:defRPr/>
            </a:pPr>
            <a:r>
              <a:rPr lang="en-US" sz="2400" b="1" u="sng" dirty="0">
                <a:solidFill>
                  <a:srgbClr val="FFFF00"/>
                </a:solidFill>
              </a:rPr>
              <a:t>Type III Violations</a:t>
            </a:r>
            <a:endParaRPr lang="en-US" sz="2400" b="1" u="sng" dirty="0">
              <a:solidFill>
                <a:srgbClr val="66FF33"/>
              </a:solidFill>
            </a:endParaRPr>
          </a:p>
          <a:p>
            <a:pPr eaLnBrk="1" hangingPunct="1">
              <a:buClr>
                <a:srgbClr val="66FF33"/>
              </a:buClr>
              <a:defRPr/>
            </a:pPr>
            <a:r>
              <a:rPr lang="en-US" sz="2400" b="1" dirty="0">
                <a:solidFill>
                  <a:srgbClr val="FFFF00"/>
                </a:solidFill>
              </a:rPr>
              <a:t>Station and/or Technician:</a:t>
            </a:r>
          </a:p>
          <a:p>
            <a:pPr lvl="1" eaLnBrk="1" hangingPunct="1">
              <a:buClr>
                <a:srgbClr val="66FF33"/>
              </a:buClr>
              <a:buFont typeface="Wingdings" panose="05000000000000000000" pitchFamily="2" charset="2"/>
              <a:buChar char="Ø"/>
              <a:defRPr/>
            </a:pPr>
            <a:r>
              <a:rPr lang="en-US" sz="2400" b="1" dirty="0">
                <a:solidFill>
                  <a:srgbClr val="FFFF00"/>
                </a:solidFill>
              </a:rPr>
              <a:t>The 1</a:t>
            </a:r>
            <a:r>
              <a:rPr lang="en-US" sz="2400" b="1" baseline="30000" dirty="0">
                <a:solidFill>
                  <a:srgbClr val="FFFF00"/>
                </a:solidFill>
              </a:rPr>
              <a:t>st</a:t>
            </a:r>
            <a:r>
              <a:rPr lang="en-US" sz="2400" b="1" dirty="0">
                <a:solidFill>
                  <a:srgbClr val="FFFF00"/>
                </a:solidFill>
              </a:rPr>
              <a:t> or 2</a:t>
            </a:r>
            <a:r>
              <a:rPr lang="en-US" sz="2400" b="1" baseline="30000" dirty="0">
                <a:solidFill>
                  <a:srgbClr val="FFFF00"/>
                </a:solidFill>
              </a:rPr>
              <a:t>nd</a:t>
            </a:r>
            <a:r>
              <a:rPr lang="en-US" sz="2400" b="1" dirty="0">
                <a:solidFill>
                  <a:srgbClr val="FFFF00"/>
                </a:solidFill>
              </a:rPr>
              <a:t> offense of a Type 3 violation within 7 years will result in the issuance of a warning letter. </a:t>
            </a:r>
          </a:p>
          <a:p>
            <a:pPr lvl="1" eaLnBrk="1" hangingPunct="1">
              <a:buClr>
                <a:srgbClr val="66FF33"/>
              </a:buClr>
              <a:buFont typeface="Wingdings" panose="05000000000000000000" pitchFamily="2" charset="2"/>
              <a:buChar char="Ø"/>
              <a:defRPr/>
            </a:pPr>
            <a:r>
              <a:rPr lang="en-US" sz="2400" b="1" dirty="0">
                <a:solidFill>
                  <a:srgbClr val="FFFF00"/>
                </a:solidFill>
              </a:rPr>
              <a:t>A 3</a:t>
            </a:r>
            <a:r>
              <a:rPr lang="en-US" sz="2400" b="1" baseline="30000" dirty="0">
                <a:solidFill>
                  <a:srgbClr val="FFFF00"/>
                </a:solidFill>
              </a:rPr>
              <a:t>rd</a:t>
            </a:r>
            <a:r>
              <a:rPr lang="en-US" sz="2400" b="1" dirty="0">
                <a:solidFill>
                  <a:srgbClr val="FFFF00"/>
                </a:solidFill>
              </a:rPr>
              <a:t> or subsequent Type 3 violation within 7 years will result in the assessment of a </a:t>
            </a:r>
            <a:r>
              <a:rPr lang="en-US" sz="2400" b="1" u="sng" dirty="0">
                <a:solidFill>
                  <a:srgbClr val="66FF33"/>
                </a:solidFill>
              </a:rPr>
              <a:t>$25</a:t>
            </a:r>
            <a:r>
              <a:rPr lang="en-US" sz="2400" b="1" dirty="0">
                <a:solidFill>
                  <a:srgbClr val="66FF33"/>
                </a:solidFill>
              </a:rPr>
              <a:t> </a:t>
            </a:r>
            <a:r>
              <a:rPr lang="en-US" sz="2400" b="1" dirty="0">
                <a:solidFill>
                  <a:srgbClr val="FFFF00"/>
                </a:solidFill>
              </a:rPr>
              <a:t>fine. </a:t>
            </a:r>
          </a:p>
          <a:p>
            <a:pPr eaLnBrk="1" hangingPunct="1">
              <a:buClr>
                <a:srgbClr val="66FF33"/>
              </a:buClr>
              <a:defRPr/>
            </a:pPr>
            <a:r>
              <a:rPr lang="en-US" sz="2400" b="1" dirty="0">
                <a:solidFill>
                  <a:srgbClr val="FFFF00"/>
                </a:solidFill>
              </a:rPr>
              <a:t>A safety inspection mechanic whose license has been suspended or revoked, must retake the inspection-mechanic course(s) and successfully complete the course(s) before the mechanic's license(s) can be reinstated. Failure to successfully complete the course continues the period of suspension until the course is completed successfully.</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C10A-FC8E-4A58-804E-88AC95139C11}"/>
              </a:ext>
            </a:extLst>
          </p:cNvPr>
          <p:cNvSpPr>
            <a:spLocks noGrp="1"/>
          </p:cNvSpPr>
          <p:nvPr>
            <p:ph type="title"/>
          </p:nvPr>
        </p:nvSpPr>
        <p:spPr>
          <a:xfrm>
            <a:off x="457200" y="274638"/>
            <a:ext cx="8229600" cy="792162"/>
          </a:xfrm>
        </p:spPr>
        <p:txBody>
          <a:bodyPr/>
          <a:lstStyle/>
          <a:p>
            <a:pPr>
              <a:defRPr/>
            </a:pPr>
            <a:r>
              <a:rPr lang="en-US" sz="3200" dirty="0">
                <a:solidFill>
                  <a:srgbClr val="FFFF00"/>
                </a:solidFill>
              </a:rPr>
              <a:t>Type III Violations:</a:t>
            </a:r>
            <a:br>
              <a:rPr lang="en-US" dirty="0"/>
            </a:br>
            <a:endParaRPr lang="en-US" dirty="0"/>
          </a:p>
        </p:txBody>
      </p:sp>
      <p:sp>
        <p:nvSpPr>
          <p:cNvPr id="7" name="Content Placeholder 6">
            <a:extLst>
              <a:ext uri="{FF2B5EF4-FFF2-40B4-BE49-F238E27FC236}">
                <a16:creationId xmlns:a16="http://schemas.microsoft.com/office/drawing/2014/main" id="{E2194357-5C82-40E1-A569-2E6F6872C985}"/>
              </a:ext>
            </a:extLst>
          </p:cNvPr>
          <p:cNvSpPr>
            <a:spLocks noGrp="1"/>
          </p:cNvSpPr>
          <p:nvPr>
            <p:ph idx="1"/>
          </p:nvPr>
        </p:nvSpPr>
        <p:spPr>
          <a:xfrm>
            <a:off x="457200" y="1066800"/>
            <a:ext cx="8229600" cy="5059363"/>
          </a:xfrm>
        </p:spPr>
        <p:txBody>
          <a:bodyPr/>
          <a:lstStyle/>
          <a:p>
            <a:pPr>
              <a:defRPr/>
            </a:pPr>
            <a:r>
              <a:rPr lang="en-US" sz="2400" dirty="0">
                <a:solidFill>
                  <a:srgbClr val="FFFF00"/>
                </a:solidFill>
                <a:latin typeface="Times New Roman" pitchFamily="18" charset="0"/>
              </a:rPr>
              <a:t>Fail to post a safety inspection station license issued by the Division.</a:t>
            </a:r>
          </a:p>
          <a:p>
            <a:pPr>
              <a:defRPr/>
            </a:pPr>
            <a:endParaRPr lang="en-US" sz="2400" dirty="0">
              <a:solidFill>
                <a:srgbClr val="FFFF00"/>
              </a:solidFill>
              <a:latin typeface="Times New Roman" pitchFamily="18" charset="0"/>
            </a:endParaRPr>
          </a:p>
          <a:p>
            <a:pPr>
              <a:defRPr/>
            </a:pPr>
            <a:r>
              <a:rPr lang="en-US" sz="2400" dirty="0">
                <a:solidFill>
                  <a:srgbClr val="FFFF00"/>
                </a:solidFill>
                <a:latin typeface="Times New Roman" pitchFamily="18" charset="0"/>
              </a:rPr>
              <a:t>Fail to post all safety information required by federal law and by the Division.</a:t>
            </a:r>
          </a:p>
          <a:p>
            <a:pPr>
              <a:defRPr/>
            </a:pPr>
            <a:endParaRPr lang="en-US" sz="800" dirty="0">
              <a:solidFill>
                <a:srgbClr val="FFFF00"/>
              </a:solidFill>
              <a:latin typeface="Times New Roman" pitchFamily="18" charset="0"/>
            </a:endParaRPr>
          </a:p>
          <a:p>
            <a:pPr>
              <a:defRPr/>
            </a:pPr>
            <a:endParaRPr lang="en-US" sz="2400" dirty="0">
              <a:solidFill>
                <a:srgbClr val="FFFF00"/>
              </a:solidFill>
              <a:latin typeface="Times New Roman" pitchFamily="18" charset="0"/>
            </a:endParaRPr>
          </a:p>
          <a:p>
            <a:pPr>
              <a:defRPr/>
            </a:pPr>
            <a:r>
              <a:rPr lang="en-US" sz="2400" dirty="0">
                <a:solidFill>
                  <a:srgbClr val="FFFF00"/>
                </a:solidFill>
                <a:latin typeface="Times New Roman" pitchFamily="18" charset="0"/>
              </a:rPr>
              <a:t>Issue a receipt that is signed by a person other than the safety inspection mechanic.</a:t>
            </a:r>
          </a:p>
          <a:p>
            <a:pPr>
              <a:defRPr/>
            </a:pPr>
            <a:endParaRPr lang="en-US" sz="800" dirty="0">
              <a:solidFill>
                <a:srgbClr val="FFFF00"/>
              </a:solidFill>
              <a:latin typeface="Times New Roman" pitchFamily="18"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9E508B5D-7C8E-48EC-A5BA-FE99A6F764F6}"/>
              </a:ext>
            </a:extLst>
          </p:cNvPr>
          <p:cNvSpPr>
            <a:spLocks noGrp="1" noRot="1" noChangeArrowheads="1"/>
          </p:cNvSpPr>
          <p:nvPr>
            <p:ph type="title"/>
          </p:nvPr>
        </p:nvSpPr>
        <p:spPr>
          <a:xfrm>
            <a:off x="457200" y="274638"/>
            <a:ext cx="8229600" cy="792162"/>
          </a:xfrm>
        </p:spPr>
        <p:txBody>
          <a:bodyPr/>
          <a:lstStyle/>
          <a:p>
            <a:pPr eaLnBrk="1" hangingPunct="1">
              <a:defRPr/>
            </a:pPr>
            <a:r>
              <a:rPr lang="en-US" sz="3600" dirty="0">
                <a:solidFill>
                  <a:srgbClr val="FFFF00"/>
                </a:solidFill>
                <a:latin typeface="Times New Roman" pitchFamily="18" charset="0"/>
              </a:rPr>
              <a:t>Safety Violations – Other Acts</a:t>
            </a:r>
          </a:p>
        </p:txBody>
      </p:sp>
      <p:sp>
        <p:nvSpPr>
          <p:cNvPr id="3" name="Content Placeholder 2">
            <a:extLst>
              <a:ext uri="{FF2B5EF4-FFF2-40B4-BE49-F238E27FC236}">
                <a16:creationId xmlns:a16="http://schemas.microsoft.com/office/drawing/2014/main" id="{AEE8E978-FA5A-43F8-94F1-DB061F303E91}"/>
              </a:ext>
            </a:extLst>
          </p:cNvPr>
          <p:cNvSpPr>
            <a:spLocks noGrp="1"/>
          </p:cNvSpPr>
          <p:nvPr>
            <p:ph idx="1"/>
          </p:nvPr>
        </p:nvSpPr>
        <p:spPr>
          <a:xfrm>
            <a:off x="457200" y="1219200"/>
            <a:ext cx="8229600" cy="4906963"/>
          </a:xfrm>
        </p:spPr>
        <p:txBody>
          <a:bodyPr/>
          <a:lstStyle/>
          <a:p>
            <a:pPr>
              <a:defRPr/>
            </a:pPr>
            <a:r>
              <a:rPr lang="en-US" sz="2400" dirty="0">
                <a:solidFill>
                  <a:srgbClr val="FFFF00"/>
                </a:solidFill>
              </a:rPr>
              <a:t>It should be noted that NCGS 20-183.7B(d) gives the North Carolina Division of Motor Vehicles the ability to designate other acts or actions that constitute a Type I, Type II, or Type III violation. </a:t>
            </a:r>
          </a:p>
          <a:p>
            <a:pPr>
              <a:defRPr/>
            </a:pPr>
            <a:endParaRPr lang="en-US" sz="1000" dirty="0">
              <a:solidFill>
                <a:srgbClr val="FFFF00"/>
              </a:solidFill>
            </a:endParaRPr>
          </a:p>
          <a:p>
            <a:pPr>
              <a:defRPr/>
            </a:pPr>
            <a:r>
              <a:rPr lang="en-US" sz="2400" dirty="0">
                <a:solidFill>
                  <a:srgbClr val="FFFF00"/>
                </a:solidFill>
              </a:rPr>
              <a:t>Therefore, although a particular action and/or scenario is not listed in the foregoing slides, an act that violates NCAC, NCGS, or Federal Code may still be deemed a violation. </a:t>
            </a:r>
          </a:p>
          <a:p>
            <a:pPr>
              <a:defRPr/>
            </a:pPr>
            <a:endParaRPr lang="en-US" sz="1000" dirty="0">
              <a:solidFill>
                <a:srgbClr val="FFFF00"/>
              </a:solidFill>
            </a:endParaRPr>
          </a:p>
          <a:p>
            <a:pPr>
              <a:defRPr/>
            </a:pPr>
            <a:r>
              <a:rPr lang="en-US" sz="2400" b="1" dirty="0">
                <a:solidFill>
                  <a:srgbClr val="66FF33"/>
                </a:solidFill>
              </a:rPr>
              <a:t>A safety inspection mechanic whose license has been suspended or revoked, </a:t>
            </a:r>
            <a:r>
              <a:rPr lang="en-US" sz="2400" b="1" u="sng" dirty="0">
                <a:solidFill>
                  <a:srgbClr val="66FF33"/>
                </a:solidFill>
              </a:rPr>
              <a:t>must retake the inspection-mechanic course</a:t>
            </a:r>
            <a:r>
              <a:rPr lang="en-US" sz="2400" b="1" dirty="0">
                <a:solidFill>
                  <a:srgbClr val="66FF33"/>
                </a:solidFill>
              </a:rPr>
              <a:t>(s) and successfully complete the course(s) before the mechanic's license(s) can be reinstated. Failure to successfully complete the course continues the period of suspension until the course is completed successfully.</a:t>
            </a:r>
          </a:p>
          <a:p>
            <a:pPr>
              <a:defRPr/>
            </a:pPr>
            <a:endParaRPr lang="en-US" sz="2400" dirty="0">
              <a:solidFill>
                <a:srgbClr val="FFFF00"/>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4966-FE34-4A2F-981B-FAB09F68F246}"/>
              </a:ext>
            </a:extLst>
          </p:cNvPr>
          <p:cNvSpPr>
            <a:spLocks noGrp="1"/>
          </p:cNvSpPr>
          <p:nvPr>
            <p:ph type="title"/>
          </p:nvPr>
        </p:nvSpPr>
        <p:spPr>
          <a:xfrm>
            <a:off x="457200" y="0"/>
            <a:ext cx="8229600" cy="685800"/>
          </a:xfrm>
        </p:spPr>
        <p:txBody>
          <a:bodyPr/>
          <a:lstStyle/>
          <a:p>
            <a:pPr>
              <a:defRPr/>
            </a:pPr>
            <a:r>
              <a:rPr lang="en-US" sz="4000" dirty="0">
                <a:solidFill>
                  <a:srgbClr val="FFFF00"/>
                </a:solidFill>
              </a:rPr>
              <a:t>Modified Utility Vehicle</a:t>
            </a:r>
          </a:p>
        </p:txBody>
      </p:sp>
      <p:sp>
        <p:nvSpPr>
          <p:cNvPr id="3" name="Content Placeholder 2">
            <a:extLst>
              <a:ext uri="{FF2B5EF4-FFF2-40B4-BE49-F238E27FC236}">
                <a16:creationId xmlns:a16="http://schemas.microsoft.com/office/drawing/2014/main" id="{65A36566-0F08-4E4F-BF95-608A0F8D7B9B}"/>
              </a:ext>
            </a:extLst>
          </p:cNvPr>
          <p:cNvSpPr>
            <a:spLocks noGrp="1"/>
          </p:cNvSpPr>
          <p:nvPr>
            <p:ph idx="1"/>
          </p:nvPr>
        </p:nvSpPr>
        <p:spPr>
          <a:xfrm>
            <a:off x="146572" y="685800"/>
            <a:ext cx="8921227" cy="5234781"/>
          </a:xfrm>
        </p:spPr>
        <p:txBody>
          <a:bodyPr/>
          <a:lstStyle/>
          <a:p>
            <a:pPr marL="0" marR="0" indent="0" algn="just">
              <a:spcBef>
                <a:spcPts val="0"/>
              </a:spcBef>
              <a:spcAft>
                <a:spcPts val="0"/>
              </a:spcAft>
              <a:buNone/>
            </a:pPr>
            <a:r>
              <a:rPr lang="en-US" sz="1050" b="1" i="0" dirty="0">
                <a:solidFill>
                  <a:srgbClr val="FFFF00"/>
                </a:solidFill>
                <a:effectLst/>
                <a:latin typeface="Times New Roman" panose="02020603050405020304" pitchFamily="18" charset="0"/>
              </a:rPr>
              <a:t>§ </a:t>
            </a:r>
            <a:r>
              <a:rPr lang="en-US" sz="1100" b="1" i="0" dirty="0">
                <a:solidFill>
                  <a:srgbClr val="FFFF00"/>
                </a:solidFill>
                <a:effectLst/>
                <a:latin typeface="Times New Roman" panose="02020603050405020304" pitchFamily="18" charset="0"/>
              </a:rPr>
              <a:t>20-121.1.  Operation of a low-speed vehicle, mini-truck, or modified utility vehicle on certain roadways.</a:t>
            </a:r>
          </a:p>
          <a:p>
            <a:pPr marL="0" marR="0" indent="0" algn="just">
              <a:spcBef>
                <a:spcPts val="0"/>
              </a:spcBef>
              <a:spcAft>
                <a:spcPts val="0"/>
              </a:spcAft>
              <a:buNone/>
            </a:pPr>
            <a:endParaRPr lang="en-US" sz="1100" b="1" i="0" dirty="0">
              <a:solidFill>
                <a:srgbClr val="FFFF00"/>
              </a:solidFill>
              <a:effectLst/>
              <a:latin typeface="Times New Roman" panose="02020603050405020304" pitchFamily="18" charset="0"/>
            </a:endParaRPr>
          </a:p>
          <a:p>
            <a:pPr marL="0" marR="0" indent="0" algn="just">
              <a:spcBef>
                <a:spcPts val="0"/>
              </a:spcBef>
              <a:spcAft>
                <a:spcPts val="0"/>
              </a:spcAft>
              <a:buNone/>
            </a:pPr>
            <a:r>
              <a:rPr lang="en-US" sz="1100" b="0" i="0" dirty="0">
                <a:solidFill>
                  <a:srgbClr val="FFFF00"/>
                </a:solidFill>
                <a:effectLst/>
                <a:latin typeface="Times New Roman" panose="02020603050405020304" pitchFamily="18" charset="0"/>
              </a:rPr>
              <a:t>The operation of a low-speed vehicle, mini-truck, or modified utility vehicle is authorized with the following restrictions:</a:t>
            </a:r>
          </a:p>
          <a:p>
            <a:pPr marL="0" marR="0" indent="0" algn="just">
              <a:spcBef>
                <a:spcPts val="0"/>
              </a:spcBef>
              <a:spcAft>
                <a:spcPts val="0"/>
              </a:spcAft>
              <a:buNone/>
            </a:pPr>
            <a:endParaRPr lang="en-US" sz="800" b="0" i="0" dirty="0">
              <a:solidFill>
                <a:srgbClr val="FFFF00"/>
              </a:solidFill>
              <a:effectLst/>
              <a:latin typeface="Times New Roman" panose="02020603050405020304" pitchFamily="18" charset="0"/>
            </a:endParaRPr>
          </a:p>
          <a:p>
            <a:pPr marL="0" marR="0" indent="0" algn="just">
              <a:spcBef>
                <a:spcPts val="0"/>
              </a:spcBef>
              <a:spcAft>
                <a:spcPts val="0"/>
              </a:spcAft>
              <a:buNone/>
            </a:pPr>
            <a:r>
              <a:rPr lang="en-US" sz="1100" dirty="0">
                <a:solidFill>
                  <a:srgbClr val="FFFF00"/>
                </a:solidFill>
                <a:effectLst/>
                <a:latin typeface="Times New Roman" panose="02020603050405020304" pitchFamily="18" charset="0"/>
                <a:cs typeface="Times New Roman" panose="02020603050405020304" pitchFamily="18" charset="0"/>
              </a:rPr>
              <a:t>     </a:t>
            </a:r>
            <a:r>
              <a:rPr lang="en-US" sz="1100" dirty="0">
                <a:solidFill>
                  <a:srgbClr val="FFFF00"/>
                </a:solidFill>
                <a:latin typeface="Times New Roman" panose="02020603050405020304" pitchFamily="18" charset="0"/>
                <a:cs typeface="Times New Roman" panose="02020603050405020304" pitchFamily="18" charset="0"/>
              </a:rPr>
              <a:t>(1) A low-speed vehicle may be operated only on streets and highways where the posted speed limit is 35 miles per hour or less. A mini-truck or            </a:t>
            </a:r>
          </a:p>
          <a:p>
            <a:pPr marL="0" marR="0" indent="0" algn="just">
              <a:spcBef>
                <a:spcPts val="0"/>
              </a:spcBef>
              <a:spcAft>
                <a:spcPts val="0"/>
              </a:spcAft>
              <a:buNone/>
            </a:pPr>
            <a:r>
              <a:rPr lang="en-US" sz="1100" dirty="0">
                <a:solidFill>
                  <a:srgbClr val="FFFF00"/>
                </a:solidFill>
                <a:latin typeface="Times New Roman" panose="02020603050405020304" pitchFamily="18" charset="0"/>
                <a:cs typeface="Times New Roman" panose="02020603050405020304" pitchFamily="18" charset="0"/>
              </a:rPr>
              <a:t>           modified utility vehicle may be operated only on streets and highways where the posted speed limit is 55 miles per hour or less; provided, a  modified                 </a:t>
            </a:r>
          </a:p>
          <a:p>
            <a:pPr marL="0" marR="0" indent="0" algn="just">
              <a:spcBef>
                <a:spcPts val="0"/>
              </a:spcBef>
              <a:spcAft>
                <a:spcPts val="0"/>
              </a:spcAft>
              <a:buNone/>
            </a:pPr>
            <a:r>
              <a:rPr lang="en-US" sz="1100" dirty="0">
                <a:solidFill>
                  <a:srgbClr val="FFFF00"/>
                </a:solidFill>
                <a:latin typeface="Times New Roman" panose="02020603050405020304" pitchFamily="18" charset="0"/>
                <a:cs typeface="Times New Roman" panose="02020603050405020304" pitchFamily="18" charset="0"/>
              </a:rPr>
              <a:t>           utility vehicle may not be operated on any street or highway having four or more travel lanes unless the posted speed limit is 35 miles per hour or  </a:t>
            </a:r>
          </a:p>
          <a:p>
            <a:pPr marL="0" marR="0" indent="0" algn="just">
              <a:spcBef>
                <a:spcPts val="0"/>
              </a:spcBef>
              <a:spcAft>
                <a:spcPts val="0"/>
              </a:spcAft>
              <a:buNone/>
            </a:pPr>
            <a:r>
              <a:rPr lang="en-US" sz="1100" dirty="0">
                <a:solidFill>
                  <a:srgbClr val="FFFF00"/>
                </a:solidFill>
                <a:latin typeface="Times New Roman" panose="02020603050405020304" pitchFamily="18" charset="0"/>
                <a:cs typeface="Times New Roman" panose="02020603050405020304" pitchFamily="18" charset="0"/>
              </a:rPr>
              <a:t>           less. This subdivision does not prohibit a low-speed vehicle, mini-truck, or modified utility vehicle from crossing a road or street at  an intersection  </a:t>
            </a:r>
          </a:p>
          <a:p>
            <a:pPr marL="0" marR="0" indent="0" algn="just">
              <a:spcBef>
                <a:spcPts val="0"/>
              </a:spcBef>
              <a:spcAft>
                <a:spcPts val="0"/>
              </a:spcAft>
              <a:buNone/>
            </a:pPr>
            <a:r>
              <a:rPr lang="en-US" sz="1100" dirty="0">
                <a:solidFill>
                  <a:srgbClr val="FFFF00"/>
                </a:solidFill>
                <a:latin typeface="Times New Roman" panose="02020603050405020304" pitchFamily="18" charset="0"/>
                <a:cs typeface="Times New Roman" panose="02020603050405020304" pitchFamily="18" charset="0"/>
              </a:rPr>
              <a:t>           where the road or street being crossed has a posted speed limit of more than 35 miles per hour.</a:t>
            </a:r>
          </a:p>
          <a:p>
            <a:pPr marL="0" marR="0" indent="0" algn="just">
              <a:spcBef>
                <a:spcPts val="0"/>
              </a:spcBef>
              <a:spcAft>
                <a:spcPts val="0"/>
              </a:spcAft>
              <a:buNone/>
            </a:pP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(2) A low-speed vehicle or mini-truck shall be equipped with headlamps, stop lamps, turn signal lamps, tail lamps, reflex reflectors, parking brakes,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rearview mirrors, windshields, windshield wipers, speedometer, seat belts, and a vehicle identification number. Any such required equipment shall be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maintained in proper working order.</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(2a) A modified utility vehicle shall be equipped with headlamps, stop lamps, turn signal lamps, tail lamps, reflex reflectors, parking brakes, rearview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mirrors, a speedometer, seat belts, and a vehicle identification number. Any such required equipment shall be maintained in proper working order. If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a modified utility vehicle does not have a vehicle identification number, upon application by the owner, the Division shall assign a vehicle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identification number to the modified utility vehicle prior to registration. The operator of and all passengers on a modified utility vehicle that is not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equipped with a windshield and windshield wipers shall wear a safety helmet, with a retention strap properly secured, that complies with Federal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Motor Vehicle Safety Standard (FMVSS) 218.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(3) A low-speed vehicle, mini-truck, or modified utility vehicle shall be registered and insured in accordance with G.S. 20-50 and G.S. 20-309.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(4) Notwithstanding the provisions of any other subdivision of this section, the  Department of Transportation may prohibit the operation of low-speed </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vehicles, mini-trucks, or modified utility vehicles on any road or highway if it determines that the prohibition is necessary in the interest of safety.</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(5)  Low-speed vehicles must comply with the safety standards in 49 C.F.R. § 571.500.</a:t>
            </a:r>
          </a:p>
          <a:p>
            <a:pPr marL="0" marR="0" indent="0" algn="just">
              <a:spcBef>
                <a:spcPts val="0"/>
              </a:spcBef>
              <a:spcAft>
                <a:spcPts val="0"/>
              </a:spcAft>
              <a:buNone/>
            </a:pPr>
            <a:r>
              <a:rPr lang="en-US" sz="1100"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1100" b="0" i="0" dirty="0">
                <a:solidFill>
                  <a:srgbClr val="FFFF00"/>
                </a:solidFill>
                <a:effectLst>
                  <a:outerShdw blurRad="38100" dist="38100" dir="2700000" algn="tl">
                    <a:srgbClr val="000000">
                      <a:alpha val="43137"/>
                    </a:srgbClr>
                  </a:outerShdw>
                </a:effectLst>
                <a:latin typeface="Times New Roman" panose="02020603050405020304" pitchFamily="18" charset="0"/>
              </a:rPr>
              <a:t>(6)  Regardless of age, a mini-truck shall not qualify as an antique vehicle or historic vehicle as described in G.S. 20-79.4(b).  </a:t>
            </a:r>
            <a:endParaRPr lang="en-US" sz="110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marL="0" indent="0" eaLnBrk="1" hangingPunct="1">
              <a:buNone/>
              <a:defRPr/>
            </a:pPr>
            <a:r>
              <a:rPr lang="en-US" sz="1800" b="1" u="sng" dirty="0">
                <a:solidFill>
                  <a:srgbClr val="66FF33"/>
                </a:solidFill>
                <a:effectLst>
                  <a:outerShdw blurRad="38100" dist="38100" dir="2700000" algn="tl">
                    <a:srgbClr val="000000">
                      <a:alpha val="43137"/>
                    </a:srgbClr>
                  </a:outerShdw>
                </a:effectLst>
              </a:rPr>
              <a:t>Note:  Modified Utility Vehicle as defined in</a:t>
            </a:r>
          </a:p>
          <a:p>
            <a:pPr marL="0" indent="0" eaLnBrk="1" hangingPunct="1">
              <a:buNone/>
              <a:defRPr/>
            </a:pPr>
            <a:r>
              <a:rPr lang="en-US" sz="1800" b="1" u="sng" dirty="0">
                <a:solidFill>
                  <a:srgbClr val="66FF33"/>
                </a:solidFill>
                <a:effectLst>
                  <a:outerShdw blurRad="38100" dist="38100" dir="2700000" algn="tl">
                    <a:srgbClr val="000000">
                      <a:alpha val="43137"/>
                    </a:srgbClr>
                  </a:outerShdw>
                </a:effectLst>
              </a:rPr>
              <a:t>NC General Statute 20-4.01(27) requires a </a:t>
            </a:r>
          </a:p>
          <a:p>
            <a:pPr marL="0" indent="0" eaLnBrk="1" hangingPunct="1">
              <a:buNone/>
              <a:defRPr/>
            </a:pPr>
            <a:r>
              <a:rPr lang="en-US" sz="1800" b="1" u="sng" dirty="0">
                <a:solidFill>
                  <a:srgbClr val="66FF33"/>
                </a:solidFill>
                <a:effectLst>
                  <a:outerShdw blurRad="38100" dist="38100" dir="2700000" algn="tl">
                    <a:srgbClr val="000000">
                      <a:alpha val="43137"/>
                    </a:srgbClr>
                  </a:outerShdw>
                </a:effectLst>
              </a:rPr>
              <a:t>Safety Only Inspection and should be classified </a:t>
            </a:r>
          </a:p>
          <a:p>
            <a:pPr marL="0" indent="0" eaLnBrk="1" hangingPunct="1">
              <a:buNone/>
              <a:defRPr/>
            </a:pPr>
            <a:r>
              <a:rPr lang="en-US" sz="1800" b="1" u="sng" dirty="0">
                <a:solidFill>
                  <a:srgbClr val="66FF33"/>
                </a:solidFill>
                <a:effectLst>
                  <a:outerShdw blurRad="38100" dist="38100" dir="2700000" algn="tl">
                    <a:srgbClr val="000000">
                      <a:alpha val="43137"/>
                    </a:srgbClr>
                  </a:outerShdw>
                </a:effectLst>
              </a:rPr>
              <a:t>as an SUV. </a:t>
            </a: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dirty="0">
              <a:solidFill>
                <a:srgbClr val="FFFF00"/>
              </a:solidFill>
              <a:effectLst/>
              <a:latin typeface="Times New Roman" panose="02020603050405020304" pitchFamily="18" charset="0"/>
            </a:endParaRPr>
          </a:p>
          <a:p>
            <a:pPr marL="685800" marR="0" indent="0" algn="just">
              <a:spcBef>
                <a:spcPts val="0"/>
              </a:spcBef>
              <a:spcAft>
                <a:spcPts val="0"/>
              </a:spcAft>
              <a:buNone/>
            </a:pPr>
            <a:r>
              <a:rPr lang="en-US" sz="1100" b="0" i="0" dirty="0">
                <a:solidFill>
                  <a:srgbClr val="FFFF00"/>
                </a:solidFill>
                <a:effectLst/>
                <a:latin typeface="Times New Roman" panose="02020603050405020304" pitchFamily="18" charset="0"/>
              </a:rPr>
              <a:t>                                                         Picture for Illustrative purposes only. </a:t>
            </a:r>
          </a:p>
          <a:p>
            <a:pPr marL="1143000" marR="0" indent="-457200" algn="just">
              <a:spcBef>
                <a:spcPts val="0"/>
              </a:spcBef>
              <a:spcAft>
                <a:spcPts val="0"/>
              </a:spcAft>
            </a:pPr>
            <a:endParaRPr lang="en-US" sz="110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marL="1143000" marR="0" indent="-457200" algn="just">
              <a:spcBef>
                <a:spcPts val="0"/>
              </a:spcBef>
              <a:spcAft>
                <a:spcPts val="0"/>
              </a:spcAft>
            </a:pPr>
            <a:endParaRPr lang="en-US" sz="1100" dirty="0">
              <a:solidFill>
                <a:srgbClr val="FFFF00"/>
              </a:solidFill>
              <a:effectLst/>
              <a:latin typeface="Times New Roman" panose="02020603050405020304" pitchFamily="18" charset="0"/>
            </a:endParaRPr>
          </a:p>
          <a:p>
            <a:pPr marL="685800" marR="0" indent="0" algn="just">
              <a:spcBef>
                <a:spcPts val="0"/>
              </a:spcBef>
              <a:spcAft>
                <a:spcPts val="0"/>
              </a:spcAft>
              <a:buNone/>
            </a:pPr>
            <a:r>
              <a:rPr lang="en-US" sz="1100" b="0" i="0" dirty="0">
                <a:solidFill>
                  <a:srgbClr val="FFFF00"/>
                </a:solidFill>
                <a:effectLst/>
                <a:latin typeface="Times New Roman" panose="02020603050405020304" pitchFamily="18" charset="0"/>
              </a:rPr>
              <a:t>                                                                                                                               </a:t>
            </a:r>
            <a:endParaRPr lang="en-US" sz="1100" b="0" i="0" dirty="0">
              <a:solidFill>
                <a:srgbClr val="66FF33"/>
              </a:solidFill>
              <a:effectLst/>
              <a:latin typeface="Times New Roman" panose="02020603050405020304" pitchFamily="18" charset="0"/>
            </a:endParaRPr>
          </a:p>
          <a:p>
            <a:pPr marL="1143000" marR="0" indent="-457200" algn="just">
              <a:spcBef>
                <a:spcPts val="0"/>
              </a:spcBef>
              <a:spcAft>
                <a:spcPts val="0"/>
              </a:spcAft>
            </a:pPr>
            <a:endParaRPr lang="en-US" sz="1100" b="0" i="0" dirty="0">
              <a:solidFill>
                <a:srgbClr val="FFFF00"/>
              </a:solidFill>
              <a:effectLst/>
              <a:latin typeface="Times New Roman" panose="02020603050405020304" pitchFamily="18" charset="0"/>
            </a:endParaRPr>
          </a:p>
          <a:p>
            <a:pPr>
              <a:defRPr/>
            </a:pPr>
            <a:endParaRPr lang="en-US" b="1" u="sng" dirty="0">
              <a:solidFill>
                <a:srgbClr val="FFFF00"/>
              </a:solidFill>
            </a:endParaRPr>
          </a:p>
        </p:txBody>
      </p:sp>
      <p:pic>
        <p:nvPicPr>
          <p:cNvPr id="5" name="Picture 4">
            <a:extLst>
              <a:ext uri="{FF2B5EF4-FFF2-40B4-BE49-F238E27FC236}">
                <a16:creationId xmlns:a16="http://schemas.microsoft.com/office/drawing/2014/main" id="{2A04962A-12D3-4755-B44A-B224D55C32CC}"/>
              </a:ext>
            </a:extLst>
          </p:cNvPr>
          <p:cNvPicPr>
            <a:picLocks noChangeAspect="1"/>
          </p:cNvPicPr>
          <p:nvPr/>
        </p:nvPicPr>
        <p:blipFill>
          <a:blip r:embed="rId3"/>
          <a:stretch>
            <a:fillRect/>
          </a:stretch>
        </p:blipFill>
        <p:spPr>
          <a:xfrm>
            <a:off x="5132392" y="4648200"/>
            <a:ext cx="3865036" cy="2058365"/>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7C8B-1E54-4903-9E67-8EFFF489FB92}"/>
              </a:ext>
            </a:extLst>
          </p:cNvPr>
          <p:cNvSpPr>
            <a:spLocks noGrp="1"/>
          </p:cNvSpPr>
          <p:nvPr>
            <p:ph type="title"/>
          </p:nvPr>
        </p:nvSpPr>
        <p:spPr/>
        <p:txBody>
          <a:bodyPr/>
          <a:lstStyle/>
          <a:p>
            <a:pPr>
              <a:defRPr/>
            </a:pPr>
            <a:r>
              <a:rPr lang="en-US" sz="4000" dirty="0">
                <a:solidFill>
                  <a:srgbClr val="FFFF00"/>
                </a:solidFill>
                <a:effectLst/>
              </a:rPr>
              <a:t>Licensed car mechanic charged with manslaughter in customer's death</a:t>
            </a:r>
            <a:endParaRPr lang="en-US" sz="4000" dirty="0">
              <a:solidFill>
                <a:srgbClr val="FFFF00"/>
              </a:solidFill>
            </a:endParaRPr>
          </a:p>
        </p:txBody>
      </p:sp>
      <p:sp>
        <p:nvSpPr>
          <p:cNvPr id="195587" name="Content Placeholder 2">
            <a:extLst>
              <a:ext uri="{FF2B5EF4-FFF2-40B4-BE49-F238E27FC236}">
                <a16:creationId xmlns:a16="http://schemas.microsoft.com/office/drawing/2014/main" id="{13AD62AD-E727-4DC6-9907-3D99EB1F886A}"/>
              </a:ext>
            </a:extLst>
          </p:cNvPr>
          <p:cNvSpPr>
            <a:spLocks noGrp="1" noChangeArrowheads="1"/>
          </p:cNvSpPr>
          <p:nvPr>
            <p:ph idx="1"/>
          </p:nvPr>
        </p:nvSpPr>
        <p:spPr>
          <a:xfrm>
            <a:off x="457200" y="1600200"/>
            <a:ext cx="8229600" cy="5029200"/>
          </a:xfrm>
        </p:spPr>
        <p:txBody>
          <a:bodyPr/>
          <a:lstStyle/>
          <a:p>
            <a:pPr marL="0" indent="0">
              <a:buFont typeface="Wingdings" panose="05000000000000000000" pitchFamily="2" charset="2"/>
              <a:buNone/>
            </a:pPr>
            <a:r>
              <a:rPr lang="en-US" altLang="en-US" sz="2400" dirty="0">
                <a:effectLst/>
              </a:rPr>
              <a:t>BARRE, Vt. —A Barre man was arrested Tuesday after investigators said he didn’t thoroughly inspect a vehicle involved in a fatal crash. </a:t>
            </a:r>
          </a:p>
          <a:p>
            <a:pPr marL="0" indent="0">
              <a:buFont typeface="Wingdings" panose="05000000000000000000" pitchFamily="2" charset="2"/>
              <a:buNone/>
            </a:pPr>
            <a:endParaRPr lang="en-US" altLang="en-US" sz="100" dirty="0">
              <a:effectLst/>
            </a:endParaRPr>
          </a:p>
          <a:p>
            <a:pPr marL="0" indent="0">
              <a:buFont typeface="Wingdings" panose="05000000000000000000" pitchFamily="2" charset="2"/>
              <a:buNone/>
            </a:pPr>
            <a:r>
              <a:rPr lang="en-US" altLang="en-US" sz="2400" dirty="0">
                <a:effectLst/>
              </a:rPr>
              <a:t>Investigators said Steven </a:t>
            </a:r>
            <a:r>
              <a:rPr lang="en-US" altLang="en-US" sz="2400" dirty="0" err="1">
                <a:effectLst/>
              </a:rPr>
              <a:t>Jalbert</a:t>
            </a:r>
            <a:r>
              <a:rPr lang="en-US" altLang="en-US" sz="2400" dirty="0">
                <a:effectLst/>
              </a:rPr>
              <a:t> inspected Donald and Elizabeth </a:t>
            </a:r>
            <a:r>
              <a:rPr lang="en-US" altLang="en-US" sz="2400" dirty="0" err="1">
                <a:effectLst/>
              </a:rPr>
              <a:t>Ibey's</a:t>
            </a:r>
            <a:r>
              <a:rPr lang="en-US" altLang="en-US" sz="2400" dirty="0">
                <a:effectLst/>
              </a:rPr>
              <a:t> 1992 Chevrolet Corsica in May 2014 but didn’t inspect the car well enough before passing it. Elizabeth, 83, died in a car crash two months later. Her death could have been prevented, investigators said.</a:t>
            </a:r>
          </a:p>
          <a:p>
            <a:pPr marL="0" indent="0">
              <a:buFont typeface="Wingdings" panose="05000000000000000000" pitchFamily="2" charset="2"/>
              <a:buNone/>
            </a:pPr>
            <a:endParaRPr lang="en-US" altLang="en-US" sz="100" dirty="0">
              <a:effectLst/>
            </a:endParaRPr>
          </a:p>
          <a:p>
            <a:pPr marL="0" indent="0">
              <a:buFont typeface="Wingdings" panose="05000000000000000000" pitchFamily="2" charset="2"/>
              <a:buNone/>
            </a:pPr>
            <a:r>
              <a:rPr lang="en-US" altLang="en-US" sz="2400" dirty="0">
                <a:solidFill>
                  <a:srgbClr val="FFFF00"/>
                </a:solidFill>
                <a:effectLst/>
              </a:rPr>
              <a:t>"When you go in and you pay the fees to have your vehicle inspected, you're depending on that inspection mechanic to take the time to go through, examine that vehicle and tell you 'yes that vehicle is safe to drive,'" said Glen Button, Director of Enforcement at the DMV.</a:t>
            </a:r>
          </a:p>
          <a:p>
            <a:pPr marL="0" indent="0">
              <a:buFont typeface="Wingdings" panose="05000000000000000000" pitchFamily="2" charset="2"/>
              <a:buNone/>
            </a:pPr>
            <a:endParaRPr lang="en-US" altLang="en-US" sz="800" dirty="0">
              <a:effectLst/>
            </a:endParaRPr>
          </a:p>
          <a:p>
            <a:pPr marL="0" indent="0">
              <a:buFont typeface="Wingdings" panose="05000000000000000000" pitchFamily="2" charset="2"/>
              <a:buNone/>
            </a:pPr>
            <a:endParaRPr lang="en-US" altLang="en-US" sz="800" dirty="0">
              <a:effectLst/>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0742E2FB-AFCD-427B-A0FA-9CB7DEFBEBE5}"/>
              </a:ext>
            </a:extLst>
          </p:cNvPr>
          <p:cNvSpPr>
            <a:spLocks noGrp="1" noChangeArrowheads="1"/>
          </p:cNvSpPr>
          <p:nvPr>
            <p:ph type="ctrTitle"/>
          </p:nvPr>
        </p:nvSpPr>
        <p:spPr>
          <a:xfrm>
            <a:off x="685800" y="609600"/>
            <a:ext cx="8001000" cy="1981200"/>
          </a:xfrm>
        </p:spPr>
        <p:txBody>
          <a:bodyPr/>
          <a:lstStyle/>
          <a:p>
            <a:pPr eaLnBrk="1" hangingPunct="1">
              <a:defRPr/>
            </a:pPr>
            <a:r>
              <a:rPr lang="en-US" sz="3600" dirty="0">
                <a:solidFill>
                  <a:srgbClr val="FFFF00"/>
                </a:solidFill>
              </a:rPr>
              <a:t>Thank you for taking the time to attend class at this Community College!</a:t>
            </a:r>
          </a:p>
        </p:txBody>
      </p:sp>
      <p:sp>
        <p:nvSpPr>
          <p:cNvPr id="301061" name="Rectangle 5">
            <a:extLst>
              <a:ext uri="{FF2B5EF4-FFF2-40B4-BE49-F238E27FC236}">
                <a16:creationId xmlns:a16="http://schemas.microsoft.com/office/drawing/2014/main" id="{AADDF053-8116-43F1-A2BD-6D5064A98E62}"/>
              </a:ext>
            </a:extLst>
          </p:cNvPr>
          <p:cNvSpPr>
            <a:spLocks noGrp="1" noChangeArrowheads="1"/>
          </p:cNvSpPr>
          <p:nvPr>
            <p:ph type="subTitle" idx="1"/>
          </p:nvPr>
        </p:nvSpPr>
        <p:spPr/>
        <p:txBody>
          <a:bodyPr/>
          <a:lstStyle/>
          <a:p>
            <a:pPr eaLnBrk="1" hangingPunct="1">
              <a:defRPr/>
            </a:pPr>
            <a:endParaRPr lang="en-US" dirty="0"/>
          </a:p>
        </p:txBody>
      </p:sp>
      <p:pic>
        <p:nvPicPr>
          <p:cNvPr id="197636" name="Picture 4">
            <a:extLst>
              <a:ext uri="{FF2B5EF4-FFF2-40B4-BE49-F238E27FC236}">
                <a16:creationId xmlns:a16="http://schemas.microsoft.com/office/drawing/2014/main" id="{48284F81-699A-4498-B33D-575D905B8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2457450"/>
            <a:ext cx="3913187"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7" name="Picture 7">
            <a:extLst>
              <a:ext uri="{FF2B5EF4-FFF2-40B4-BE49-F238E27FC236}">
                <a16:creationId xmlns:a16="http://schemas.microsoft.com/office/drawing/2014/main" id="{EC44AF7A-B7BA-4CD3-B8D1-05AB43C8F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457450"/>
            <a:ext cx="251460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2855422-3636-424D-8125-E07042302D81}"/>
              </a:ext>
            </a:extLst>
          </p:cNvPr>
          <p:cNvSpPr>
            <a:spLocks noGrp="1" noRot="1" noChangeArrowheads="1"/>
          </p:cNvSpPr>
          <p:nvPr>
            <p:ph type="title"/>
          </p:nvPr>
        </p:nvSpPr>
        <p:spPr/>
        <p:txBody>
          <a:bodyPr/>
          <a:lstStyle/>
          <a:p>
            <a:pPr eaLnBrk="1" hangingPunct="1">
              <a:defRPr/>
            </a:pPr>
            <a:r>
              <a:rPr lang="en-US" dirty="0">
                <a:solidFill>
                  <a:srgbClr val="FFFF00"/>
                </a:solidFill>
              </a:rPr>
              <a:t>.0532 Brakes</a:t>
            </a:r>
          </a:p>
        </p:txBody>
      </p:sp>
      <p:sp>
        <p:nvSpPr>
          <p:cNvPr id="23555" name="Rectangle 3">
            <a:extLst>
              <a:ext uri="{FF2B5EF4-FFF2-40B4-BE49-F238E27FC236}">
                <a16:creationId xmlns:a16="http://schemas.microsoft.com/office/drawing/2014/main" id="{BE2C24AB-2777-4832-8F6B-FA0A00DA2224}"/>
              </a:ext>
            </a:extLst>
          </p:cNvPr>
          <p:cNvSpPr>
            <a:spLocks noGrp="1" noChangeArrowheads="1"/>
          </p:cNvSpPr>
          <p:nvPr>
            <p:ph type="body" idx="1"/>
          </p:nvPr>
        </p:nvSpPr>
        <p:spPr>
          <a:xfrm>
            <a:off x="457200" y="1219200"/>
            <a:ext cx="8229600" cy="4906963"/>
          </a:xfrm>
        </p:spPr>
        <p:txBody>
          <a:bodyPr/>
          <a:lstStyle/>
          <a:p>
            <a:pPr marL="533400" indent="-533400" eaLnBrk="1" hangingPunct="1">
              <a:buClr>
                <a:srgbClr val="FFCC00"/>
              </a:buClr>
              <a:buFont typeface="Wingdings" panose="05000000000000000000" pitchFamily="2" charset="2"/>
              <a:buNone/>
              <a:defRPr/>
            </a:pPr>
            <a:r>
              <a:rPr lang="en-US" sz="2400" b="1" dirty="0">
                <a:solidFill>
                  <a:srgbClr val="FFFF00"/>
                </a:solidFill>
                <a:effectLst>
                  <a:outerShdw blurRad="38100" dist="38100" dir="2700000" algn="tl">
                    <a:srgbClr val="000000">
                      <a:alpha val="43137"/>
                    </a:srgbClr>
                  </a:outerShdw>
                </a:effectLst>
                <a:latin typeface="CG Times" pitchFamily="18" charset="0"/>
              </a:rPr>
              <a:t>Continued: </a:t>
            </a:r>
            <a:r>
              <a:rPr lang="en-US" sz="2400" b="1" dirty="0">
                <a:solidFill>
                  <a:srgbClr val="FFFF00"/>
                </a:solidFill>
                <a:effectLst>
                  <a:outerShdw blurRad="38100" dist="38100" dir="2700000" algn="tl">
                    <a:srgbClr val="000000">
                      <a:alpha val="43137"/>
                    </a:srgbClr>
                  </a:outerShdw>
                </a:effectLst>
                <a:latin typeface="CG Times"/>
              </a:rPr>
              <a:t>Footbrakes shall not be approved if: </a:t>
            </a:r>
          </a:p>
          <a:p>
            <a:pPr marL="533400" indent="-533400" eaLnBrk="1" hangingPunct="1">
              <a:buClr>
                <a:srgbClr val="FFCC00"/>
              </a:buClr>
              <a:buFont typeface="Wingdings" panose="05000000000000000000" pitchFamily="2" charset="2"/>
              <a:buNone/>
              <a:defRPr/>
            </a:pPr>
            <a:r>
              <a:rPr lang="en-US" sz="800" dirty="0">
                <a:solidFill>
                  <a:srgbClr val="FFFF00"/>
                </a:solidFill>
                <a:effectLst>
                  <a:outerShdw blurRad="38100" dist="38100" dir="2700000" algn="tl">
                    <a:srgbClr val="000000">
                      <a:alpha val="43137"/>
                    </a:srgbClr>
                  </a:outerShdw>
                </a:effectLst>
                <a:latin typeface="CG Times"/>
              </a:rPr>
              <a:t>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(d) The reservoir of  the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master cylinder is </a:t>
            </a:r>
            <a:r>
              <a:rPr lang="en-US" sz="2400" b="1" dirty="0">
                <a:solidFill>
                  <a:srgbClr val="FFFF00"/>
                </a:solidFill>
                <a:latin typeface="CG Times" pitchFamily="18" charset="0"/>
              </a:rPr>
              <a:t>not</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full.</a:t>
            </a:r>
            <a:endParaRPr lang="en-US" sz="2400" b="1" dirty="0">
              <a:solidFill>
                <a:srgbClr val="FFFF00"/>
              </a:solidFill>
              <a:latin typeface="CG Times" pitchFamily="18" charset="0"/>
            </a:endParaRPr>
          </a:p>
          <a:p>
            <a:pPr eaLnBrk="1" hangingPunct="1">
              <a:lnSpc>
                <a:spcPct val="90000"/>
              </a:lnSpc>
              <a:buFont typeface="Wingdings" panose="05000000000000000000" pitchFamily="2" charset="2"/>
              <a:buNone/>
              <a:defRPr/>
            </a:pPr>
            <a:endParaRPr lang="en-US" sz="2400" b="1" dirty="0">
              <a:solidFill>
                <a:srgbClr val="FFFF00"/>
              </a:solidFill>
              <a:latin typeface="CG Times" pitchFamily="18" charset="0"/>
            </a:endParaRPr>
          </a:p>
          <a:p>
            <a:pPr eaLnBrk="1" hangingPunct="1">
              <a:lnSpc>
                <a:spcPct val="90000"/>
              </a:lnSpc>
              <a:buFont typeface="Wingdings" panose="05000000000000000000" pitchFamily="2" charset="2"/>
              <a:buNone/>
              <a:defRPr/>
            </a:pPr>
            <a:r>
              <a:rPr lang="en-US" sz="2000" b="1" dirty="0">
                <a:solidFill>
                  <a:srgbClr val="66FF33"/>
                </a:solidFill>
                <a:latin typeface="CG Times" pitchFamily="18" charset="0"/>
              </a:rPr>
              <a:t>Reservoir filled</a:t>
            </a:r>
          </a:p>
          <a:p>
            <a:pPr eaLnBrk="1" hangingPunct="1">
              <a:lnSpc>
                <a:spcPct val="90000"/>
              </a:lnSpc>
              <a:buFont typeface="Wingdings" panose="05000000000000000000" pitchFamily="2" charset="2"/>
              <a:buNone/>
              <a:defRPr/>
            </a:pPr>
            <a:r>
              <a:rPr lang="en-US" sz="2000" b="1" dirty="0">
                <a:solidFill>
                  <a:srgbClr val="66FF33"/>
                </a:solidFill>
                <a:latin typeface="CG Times" pitchFamily="18" charset="0"/>
              </a:rPr>
              <a:t>according to manufacture                                           </a:t>
            </a:r>
          </a:p>
          <a:p>
            <a:pPr eaLnBrk="1" hangingPunct="1">
              <a:lnSpc>
                <a:spcPct val="90000"/>
              </a:lnSpc>
              <a:buFont typeface="Wingdings" panose="05000000000000000000" pitchFamily="2" charset="2"/>
              <a:buNone/>
              <a:defRPr/>
            </a:pPr>
            <a:r>
              <a:rPr lang="en-US" sz="2000" b="1" dirty="0">
                <a:solidFill>
                  <a:srgbClr val="66FF33"/>
                </a:solidFill>
                <a:latin typeface="CG Times" pitchFamily="18" charset="0"/>
              </a:rPr>
              <a:t>specifications.</a:t>
            </a:r>
          </a:p>
          <a:p>
            <a:pPr eaLnBrk="1" hangingPunct="1">
              <a:lnSpc>
                <a:spcPct val="90000"/>
              </a:lnSpc>
              <a:buClr>
                <a:srgbClr val="66FF33"/>
              </a:buClr>
              <a:defRPr/>
            </a:pPr>
            <a:endParaRPr lang="en-US" sz="2000" b="1" dirty="0">
              <a:solidFill>
                <a:srgbClr val="66FF33"/>
              </a:solidFill>
              <a:latin typeface="CG Times" pitchFamily="18" charset="0"/>
            </a:endParaRPr>
          </a:p>
          <a:p>
            <a:pPr eaLnBrk="1" hangingPunct="1">
              <a:lnSpc>
                <a:spcPct val="90000"/>
              </a:lnSpc>
              <a:buClr>
                <a:srgbClr val="66FF33"/>
              </a:buClr>
              <a:defRPr/>
            </a:pPr>
            <a:r>
              <a:rPr lang="en-US" sz="2000" b="1" dirty="0">
                <a:solidFill>
                  <a:srgbClr val="66FF33"/>
                </a:solidFill>
                <a:latin typeface="CG Times" pitchFamily="18" charset="0"/>
              </a:rPr>
              <a:t>The inspection </a:t>
            </a:r>
          </a:p>
          <a:p>
            <a:pPr eaLnBrk="1" hangingPunct="1">
              <a:lnSpc>
                <a:spcPct val="90000"/>
              </a:lnSpc>
              <a:buClr>
                <a:srgbClr val="66FF33"/>
              </a:buClr>
              <a:buFont typeface="Wingdings" panose="05000000000000000000" pitchFamily="2" charset="2"/>
              <a:buNone/>
              <a:defRPr/>
            </a:pPr>
            <a:r>
              <a:rPr lang="en-US" sz="2000" b="1" dirty="0">
                <a:solidFill>
                  <a:srgbClr val="66FF33"/>
                </a:solidFill>
                <a:latin typeface="CG Times" pitchFamily="18" charset="0"/>
              </a:rPr>
              <a:t>	mechanic must </a:t>
            </a:r>
          </a:p>
          <a:p>
            <a:pPr eaLnBrk="1" hangingPunct="1">
              <a:lnSpc>
                <a:spcPct val="90000"/>
              </a:lnSpc>
              <a:buClr>
                <a:srgbClr val="66FF33"/>
              </a:buClr>
              <a:buFont typeface="Wingdings" panose="05000000000000000000" pitchFamily="2" charset="2"/>
              <a:buNone/>
              <a:defRPr/>
            </a:pPr>
            <a:r>
              <a:rPr lang="en-US" sz="2000" b="1" dirty="0">
                <a:solidFill>
                  <a:srgbClr val="66FF33"/>
                </a:solidFill>
                <a:latin typeface="CG Times" pitchFamily="18" charset="0"/>
              </a:rPr>
              <a:t>	remove the reservoir</a:t>
            </a:r>
          </a:p>
          <a:p>
            <a:pPr eaLnBrk="1" hangingPunct="1">
              <a:lnSpc>
                <a:spcPct val="90000"/>
              </a:lnSpc>
              <a:buClr>
                <a:srgbClr val="66FF33"/>
              </a:buClr>
              <a:buFont typeface="Wingdings" panose="05000000000000000000" pitchFamily="2" charset="2"/>
              <a:buNone/>
              <a:defRPr/>
            </a:pPr>
            <a:r>
              <a:rPr lang="en-US" sz="2000" b="1" dirty="0">
                <a:solidFill>
                  <a:srgbClr val="66FF33"/>
                </a:solidFill>
                <a:latin typeface="CG Times" pitchFamily="18" charset="0"/>
              </a:rPr>
              <a:t>	cap to verify fluid and</a:t>
            </a:r>
          </a:p>
          <a:p>
            <a:pPr eaLnBrk="1" hangingPunct="1">
              <a:lnSpc>
                <a:spcPct val="90000"/>
              </a:lnSpc>
              <a:buClr>
                <a:srgbClr val="66FF33"/>
              </a:buClr>
              <a:buFont typeface="Wingdings" panose="05000000000000000000" pitchFamily="2" charset="2"/>
              <a:buNone/>
              <a:defRPr/>
            </a:pPr>
            <a:r>
              <a:rPr lang="en-US" sz="2000" b="1" dirty="0">
                <a:solidFill>
                  <a:srgbClr val="66FF33"/>
                </a:solidFill>
                <a:latin typeface="CG Times" pitchFamily="18" charset="0"/>
              </a:rPr>
              <a:t>	level unless fill line is visible.</a:t>
            </a:r>
          </a:p>
          <a:p>
            <a:pPr eaLnBrk="1" hangingPunct="1">
              <a:lnSpc>
                <a:spcPct val="90000"/>
              </a:lnSpc>
              <a:buFont typeface="Wingdings" panose="05000000000000000000" pitchFamily="2" charset="2"/>
              <a:buNone/>
              <a:defRPr/>
            </a:pPr>
            <a:r>
              <a:rPr lang="en-US" sz="2400" b="1" dirty="0">
                <a:solidFill>
                  <a:srgbClr val="66FF33"/>
                </a:solidFill>
                <a:latin typeface="CG Times" pitchFamily="18" charset="0"/>
              </a:rPr>
              <a:t>	</a:t>
            </a:r>
          </a:p>
        </p:txBody>
      </p:sp>
      <p:pic>
        <p:nvPicPr>
          <p:cNvPr id="22532" name="Picture 5">
            <a:extLst>
              <a:ext uri="{FF2B5EF4-FFF2-40B4-BE49-F238E27FC236}">
                <a16:creationId xmlns:a16="http://schemas.microsoft.com/office/drawing/2014/main" id="{5DA6555C-A8E3-4B29-969C-69D6D6D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71688"/>
            <a:ext cx="4572000" cy="28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1">
            <a:extLst>
              <a:ext uri="{FF2B5EF4-FFF2-40B4-BE49-F238E27FC236}">
                <a16:creationId xmlns:a16="http://schemas.microsoft.com/office/drawing/2014/main" id="{CD147E1A-6AA3-4664-8963-C6063AD52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71688"/>
            <a:ext cx="45878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a:extLst>
              <a:ext uri="{FF2B5EF4-FFF2-40B4-BE49-F238E27FC236}">
                <a16:creationId xmlns:a16="http://schemas.microsoft.com/office/drawing/2014/main" id="{C2DEA9B2-E095-43C9-82D8-3013390BF0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2113" y="1981200"/>
            <a:ext cx="45878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FB8735C-65E4-49B0-B668-7D13C28A8D05}"/>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24579" name="Rectangle 3">
            <a:extLst>
              <a:ext uri="{FF2B5EF4-FFF2-40B4-BE49-F238E27FC236}">
                <a16:creationId xmlns:a16="http://schemas.microsoft.com/office/drawing/2014/main" id="{4D068980-7FAD-49F1-B20B-1B0743FA7D37}"/>
              </a:ext>
            </a:extLst>
          </p:cNvPr>
          <p:cNvSpPr>
            <a:spLocks noGrp="1" noChangeArrowheads="1"/>
          </p:cNvSpPr>
          <p:nvPr>
            <p:ph type="body" idx="1"/>
          </p:nvPr>
        </p:nvSpPr>
        <p:spPr>
          <a:xfrm>
            <a:off x="457200" y="1143000"/>
            <a:ext cx="8229600" cy="4983163"/>
          </a:xfrm>
        </p:spPr>
        <p:txBody>
          <a:bodyPr/>
          <a:lstStyle/>
          <a:p>
            <a:pPr marL="533400" indent="-533400" eaLnBrk="1" hangingPunct="1">
              <a:buClr>
                <a:srgbClr val="FFCC00"/>
              </a:buClr>
              <a:buFont typeface="Wingdings" panose="05000000000000000000" pitchFamily="2" charset="2"/>
              <a:buNone/>
              <a:defRPr/>
            </a:pPr>
            <a:r>
              <a:rPr lang="en-US" sz="2400" b="1" dirty="0">
                <a:solidFill>
                  <a:srgbClr val="FFFF00"/>
                </a:solidFill>
                <a:effectLst>
                  <a:outerShdw blurRad="38100" dist="38100" dir="2700000" algn="tl">
                    <a:srgbClr val="000000">
                      <a:alpha val="43137"/>
                    </a:srgbClr>
                  </a:outerShdw>
                </a:effectLst>
                <a:latin typeface="CG Times" pitchFamily="18" charset="0"/>
              </a:rPr>
              <a:t>Continued: </a:t>
            </a:r>
            <a:r>
              <a:rPr lang="en-US" sz="2400" b="1" dirty="0">
                <a:solidFill>
                  <a:srgbClr val="FFFF00"/>
                </a:solidFill>
                <a:effectLst>
                  <a:outerShdw blurRad="38100" dist="38100" dir="2700000" algn="tl">
                    <a:srgbClr val="000000">
                      <a:alpha val="43137"/>
                    </a:srgbClr>
                  </a:outerShdw>
                </a:effectLst>
                <a:latin typeface="CG Times"/>
              </a:rPr>
              <a:t>Footbrakes shall not be approved if: </a:t>
            </a:r>
          </a:p>
          <a:p>
            <a:pPr marL="533400" indent="-533400" eaLnBrk="1" hangingPunct="1">
              <a:buClr>
                <a:srgbClr val="FFCC00"/>
              </a:buClr>
              <a:buFont typeface="Wingdings" panose="05000000000000000000" pitchFamily="2" charset="2"/>
              <a:buNone/>
              <a:defRPr/>
            </a:pPr>
            <a:r>
              <a:rPr lang="en-US" sz="800" dirty="0">
                <a:solidFill>
                  <a:srgbClr val="FFFF00"/>
                </a:solidFill>
                <a:effectLst>
                  <a:outerShdw blurRad="38100" dist="38100" dir="2700000" algn="tl">
                    <a:srgbClr val="000000">
                      <a:alpha val="43137"/>
                    </a:srgbClr>
                  </a:outerShdw>
                </a:effectLst>
                <a:latin typeface="CG Times"/>
              </a:rPr>
              <a:t>                </a:t>
            </a:r>
          </a:p>
          <a:p>
            <a:pPr marL="609600" indent="-609600" eaLnBrk="1" hangingPunct="1">
              <a:buFont typeface="Wingdings" panose="05000000000000000000" pitchFamily="2" charset="2"/>
              <a:buNone/>
              <a:defRPr/>
            </a:pPr>
            <a:r>
              <a:rPr lang="en-US" sz="2400" dirty="0">
                <a:solidFill>
                  <a:srgbClr val="FFFF00"/>
                </a:solidFill>
                <a:latin typeface="CG Times" pitchFamily="18" charset="0"/>
              </a:rPr>
              <a:t>(e)  There is visible leakage or audible seepages in hydraulic, </a:t>
            </a:r>
          </a:p>
          <a:p>
            <a:pPr marL="609600" indent="-609600" eaLnBrk="1" hangingPunct="1">
              <a:buFont typeface="Wingdings" panose="05000000000000000000" pitchFamily="2" charset="2"/>
              <a:buNone/>
              <a:defRPr/>
            </a:pPr>
            <a:r>
              <a:rPr lang="en-US" sz="2400" dirty="0">
                <a:solidFill>
                  <a:srgbClr val="FFFF00"/>
                </a:solidFill>
                <a:latin typeface="CG Times" pitchFamily="18" charset="0"/>
              </a:rPr>
              <a:t>       vacuum or air lines and cylinders, or visible cracked, chafed,</a:t>
            </a:r>
          </a:p>
          <a:p>
            <a:pPr marL="609600" indent="-609600" eaLnBrk="1" hangingPunct="1">
              <a:buFont typeface="Wingdings" panose="05000000000000000000" pitchFamily="2" charset="2"/>
              <a:buNone/>
              <a:defRPr/>
            </a:pPr>
            <a:r>
              <a:rPr lang="en-US" sz="2400" dirty="0">
                <a:solidFill>
                  <a:srgbClr val="FFFF00"/>
                </a:solidFill>
                <a:latin typeface="CG Times" pitchFamily="18" charset="0"/>
              </a:rPr>
              <a:t>       worn or weakened hoses</a:t>
            </a:r>
            <a:r>
              <a:rPr lang="en-US" sz="2400" b="1" dirty="0">
                <a:solidFill>
                  <a:srgbClr val="FFFF00"/>
                </a:solidFill>
                <a:latin typeface="CG Times" pitchFamily="18" charset="0"/>
              </a:rPr>
              <a:t>.</a:t>
            </a:r>
          </a:p>
          <a:p>
            <a:pPr marL="609600" indent="-609600" eaLnBrk="1" hangingPunct="1">
              <a:buClr>
                <a:srgbClr val="66FF33"/>
              </a:buClr>
              <a:defRPr/>
            </a:pPr>
            <a:endParaRPr lang="en-US" sz="800" b="1" dirty="0">
              <a:solidFill>
                <a:srgbClr val="66FF33"/>
              </a:solidFill>
              <a:latin typeface="CG Times" pitchFamily="18" charset="0"/>
            </a:endParaRPr>
          </a:p>
          <a:p>
            <a:pPr marL="609600" indent="-609600" eaLnBrk="1" hangingPunct="1">
              <a:buClr>
                <a:srgbClr val="66FF33"/>
              </a:buClr>
              <a:defRPr/>
            </a:pPr>
            <a:r>
              <a:rPr lang="en-US" sz="2400" b="1" dirty="0">
                <a:solidFill>
                  <a:srgbClr val="66FF33"/>
                </a:solidFill>
                <a:latin typeface="CG Times" pitchFamily="18" charset="0"/>
              </a:rPr>
              <a:t>Pay close attention to vehicles with oversized tires or rims because they may rub the brake hoses.</a:t>
            </a:r>
          </a:p>
        </p:txBody>
      </p:sp>
      <p:pic>
        <p:nvPicPr>
          <p:cNvPr id="23556" name="Picture 7">
            <a:extLst>
              <a:ext uri="{FF2B5EF4-FFF2-40B4-BE49-F238E27FC236}">
                <a16:creationId xmlns:a16="http://schemas.microsoft.com/office/drawing/2014/main" id="{AA495D19-5906-466F-9B70-843C8C6CF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038600"/>
            <a:ext cx="49530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1">
            <a:extLst>
              <a:ext uri="{FF2B5EF4-FFF2-40B4-BE49-F238E27FC236}">
                <a16:creationId xmlns:a16="http://schemas.microsoft.com/office/drawing/2014/main" id="{EADBD99B-6806-4A7E-9C4E-6CFA14C49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4038600"/>
            <a:ext cx="49339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B9E9BB79-0206-443B-86E8-5597066928EC}"/>
              </a:ext>
            </a:extLst>
          </p:cNvPr>
          <p:cNvSpPr>
            <a:spLocks noChangeArrowheads="1"/>
          </p:cNvSpPr>
          <p:nvPr/>
        </p:nvSpPr>
        <p:spPr bwMode="auto">
          <a:xfrm>
            <a:off x="381000" y="381000"/>
            <a:ext cx="8382000" cy="6463308"/>
          </a:xfrm>
          <a:prstGeom prst="rect">
            <a:avLst/>
          </a:prstGeom>
          <a:noFill/>
          <a:ln>
            <a:noFill/>
          </a:ln>
        </p:spPr>
        <p:txBody>
          <a:bodyPr>
            <a:spAutoFit/>
          </a:bodyPr>
          <a:lstStyle>
            <a:lvl1pPr algn="l">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lgn="l">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lgn="l">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lgn="l">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lgn="l">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defRPr/>
            </a:pPr>
            <a:r>
              <a:rPr lang="en-US" sz="4400" b="1" dirty="0">
                <a:ln w="6350">
                  <a:noFill/>
                </a:ln>
                <a:solidFill>
                  <a:srgbClr val="FFFF00"/>
                </a:solidFill>
                <a:effectLst>
                  <a:outerShdw blurRad="114300" dist="101600" dir="2700000" algn="tl" rotWithShape="0">
                    <a:srgbClr val="000000">
                      <a:alpha val="40000"/>
                    </a:srgbClr>
                  </a:outerShdw>
                </a:effectLst>
                <a:latin typeface="Lucida Sans"/>
                <a:ea typeface="+mj-ea"/>
                <a:cs typeface="+mj-cs"/>
              </a:rPr>
              <a:t>Opening Statement</a:t>
            </a:r>
            <a:endParaRPr lang="en-US" altLang="en-US" sz="2400" dirty="0">
              <a:solidFill>
                <a:srgbClr val="FFFF00"/>
              </a:solidFill>
              <a:effectLst>
                <a:outerShdw blurRad="38100" dist="38100" dir="2700000" algn="tl">
                  <a:srgbClr val="000000">
                    <a:alpha val="43137"/>
                  </a:srgbClr>
                </a:outerShdw>
              </a:effectLst>
              <a:latin typeface="Arial" pitchFamily="34" charset="0"/>
            </a:endParaRPr>
          </a:p>
          <a:p>
            <a:pPr algn="just">
              <a:spcBef>
                <a:spcPct val="0"/>
              </a:spcBef>
              <a:buClrTx/>
              <a:buSzTx/>
              <a:buFontTx/>
              <a:buNone/>
              <a:defRPr/>
            </a:pPr>
            <a:endParaRPr lang="en-US" altLang="en-US" sz="1000" dirty="0">
              <a:solidFill>
                <a:srgbClr val="FFFF00"/>
              </a:solidFill>
              <a:effectLst>
                <a:outerShdw blurRad="38100" dist="38100" dir="2700000" algn="tl">
                  <a:srgbClr val="000000">
                    <a:alpha val="43137"/>
                  </a:srgbClr>
                </a:outerShdw>
              </a:effectLst>
              <a:latin typeface="Arial" pitchFamily="34" charset="0"/>
            </a:endParaRPr>
          </a:p>
          <a:p>
            <a:pPr algn="just">
              <a:spcBef>
                <a:spcPct val="0"/>
              </a:spcBef>
              <a:buClrTx/>
              <a:buSzTx/>
              <a:buFontTx/>
              <a:buNone/>
              <a:defRPr/>
            </a:pPr>
            <a:r>
              <a:rPr lang="en-US" altLang="en-US" sz="2400" dirty="0">
                <a:solidFill>
                  <a:srgbClr val="FFFF00"/>
                </a:solidFill>
                <a:latin typeface="Arial" pitchFamily="34" charset="0"/>
              </a:rPr>
              <a:t>There are approximately 38,000 certified Inspection Mechanics performing state safety inspections at over 6,200 Official Inspection Stations in North Carolina. These inspections, when performed properly, help ensure the safety of vehicles traveling upon our highways by removing unsafe motor vehicles. These unsafe vehicles may not renew their registration until the identified deficiencies are corrected. If these inspections were not required, drivers could be operating vehicles upon the roads and highways of our state with potential hazards that could jeopardize the safety of themselves and fellow motorists.  To prevent this, the State of North Carolina enacted legislation in 1964 requiring motor vehicles registered in this state to be inspected for safety equipment compliance on an annual basis.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32F7B8-D4E7-40D5-9A66-D9AA4F108DB8}"/>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25604" name="Rectangle 4">
            <a:extLst>
              <a:ext uri="{FF2B5EF4-FFF2-40B4-BE49-F238E27FC236}">
                <a16:creationId xmlns:a16="http://schemas.microsoft.com/office/drawing/2014/main" id="{F25859F1-BECF-488B-9242-1AC0B3F4F3C9}"/>
              </a:ext>
            </a:extLst>
          </p:cNvPr>
          <p:cNvSpPr>
            <a:spLocks noGrp="1" noChangeArrowheads="1"/>
          </p:cNvSpPr>
          <p:nvPr>
            <p:ph type="body" sz="half" idx="1"/>
          </p:nvPr>
        </p:nvSpPr>
        <p:spPr>
          <a:xfrm>
            <a:off x="457200" y="1219200"/>
            <a:ext cx="5334000" cy="5181600"/>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be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approved if: </a:t>
            </a:r>
          </a:p>
          <a:p>
            <a:pPr marL="533400" indent="-533400" eaLnBrk="1" hangingPunct="1">
              <a:buClr>
                <a:srgbClr val="FFCC00"/>
              </a:buClr>
              <a:buFont typeface="Wingdings" panose="05000000000000000000" pitchFamily="2" charset="2"/>
              <a:buNone/>
              <a:defRPr/>
            </a:pPr>
            <a:r>
              <a:rPr lang="en-US" sz="1000" dirty="0">
                <a:solidFill>
                  <a:srgbClr val="FFFF00"/>
                </a:solidFill>
                <a:effectLst>
                  <a:outerShdw blurRad="38100" dist="38100" dir="2700000" algn="tl">
                    <a:srgbClr val="000000">
                      <a:alpha val="43137"/>
                    </a:srgbClr>
                  </a:outerShdw>
                </a:effectLst>
                <a:latin typeface="CG Times"/>
              </a:rPr>
              <a:t>                 </a:t>
            </a:r>
          </a:p>
          <a:p>
            <a:pPr eaLnBrk="1" hangingPunct="1">
              <a:buFont typeface="Wingdings" panose="05000000000000000000" pitchFamily="2" charset="2"/>
              <a:buNone/>
              <a:defRPr/>
            </a:pPr>
            <a:r>
              <a:rPr lang="en-US" sz="2800" dirty="0">
                <a:solidFill>
                  <a:srgbClr val="FFFF00"/>
                </a:solidFill>
                <a:latin typeface="CG Times"/>
              </a:rPr>
              <a:t>(f) The vehicle has any part                     </a:t>
            </a:r>
          </a:p>
          <a:p>
            <a:pPr eaLnBrk="1" hangingPunct="1">
              <a:buFont typeface="Wingdings" panose="05000000000000000000" pitchFamily="2" charset="2"/>
              <a:buNone/>
              <a:defRPr/>
            </a:pPr>
            <a:r>
              <a:rPr lang="en-US" sz="2800" dirty="0">
                <a:solidFill>
                  <a:srgbClr val="FFFF00"/>
                </a:solidFill>
                <a:latin typeface="CG Times"/>
              </a:rPr>
              <a:t>      of the brake </a:t>
            </a:r>
            <a:r>
              <a:rPr lang="en-US" sz="2800">
                <a:solidFill>
                  <a:srgbClr val="FFFF00"/>
                </a:solidFill>
                <a:latin typeface="CG Times"/>
              </a:rPr>
              <a:t>system    </a:t>
            </a:r>
            <a:endParaRPr lang="en-US" sz="2800" dirty="0">
              <a:solidFill>
                <a:srgbClr val="FFFF00"/>
              </a:solidFill>
              <a:latin typeface="CG Times"/>
            </a:endParaRPr>
          </a:p>
          <a:p>
            <a:pPr eaLnBrk="1" hangingPunct="1">
              <a:buFont typeface="Wingdings" panose="05000000000000000000" pitchFamily="2" charset="2"/>
              <a:buNone/>
              <a:defRPr/>
            </a:pPr>
            <a:r>
              <a:rPr lang="en-US" sz="2800" dirty="0">
                <a:solidFill>
                  <a:srgbClr val="FFFF00"/>
                </a:solidFill>
                <a:latin typeface="CG Times"/>
              </a:rPr>
              <a:t>      disconnected, </a:t>
            </a:r>
            <a:r>
              <a:rPr lang="en-US" sz="2800" u="sng" dirty="0">
                <a:solidFill>
                  <a:srgbClr val="FFFF00"/>
                </a:solidFill>
                <a:latin typeface="CG Times"/>
              </a:rPr>
              <a:t>the brake lines    </a:t>
            </a:r>
          </a:p>
          <a:p>
            <a:pPr eaLnBrk="1" hangingPunct="1">
              <a:buFont typeface="Wingdings" panose="05000000000000000000" pitchFamily="2" charset="2"/>
              <a:buNone/>
              <a:defRPr/>
            </a:pPr>
            <a:r>
              <a:rPr lang="en-US" sz="2800" dirty="0">
                <a:solidFill>
                  <a:srgbClr val="FFFF00"/>
                </a:solidFill>
                <a:latin typeface="CG Times"/>
              </a:rPr>
              <a:t>      </a:t>
            </a:r>
            <a:r>
              <a:rPr lang="en-US" sz="2800" u="sng" dirty="0">
                <a:solidFill>
                  <a:srgbClr val="FFFF00"/>
                </a:solidFill>
                <a:latin typeface="CG Times"/>
              </a:rPr>
              <a:t>and hoses do not meet the     </a:t>
            </a:r>
          </a:p>
          <a:p>
            <a:pPr eaLnBrk="1" hangingPunct="1">
              <a:buFont typeface="Wingdings" panose="05000000000000000000" pitchFamily="2" charset="2"/>
              <a:buNone/>
              <a:defRPr/>
            </a:pPr>
            <a:r>
              <a:rPr lang="en-US" sz="2800" dirty="0">
                <a:solidFill>
                  <a:srgbClr val="FFFF00"/>
                </a:solidFill>
                <a:latin typeface="CG Times"/>
              </a:rPr>
              <a:t>      </a:t>
            </a:r>
            <a:r>
              <a:rPr lang="en-US" sz="2800" u="sng" dirty="0">
                <a:solidFill>
                  <a:srgbClr val="FFFF00"/>
                </a:solidFill>
                <a:latin typeface="CG Times"/>
              </a:rPr>
              <a:t>manufacturer’s  specifications  </a:t>
            </a:r>
          </a:p>
          <a:p>
            <a:pPr eaLnBrk="1" hangingPunct="1">
              <a:buFont typeface="Wingdings" panose="05000000000000000000" pitchFamily="2" charset="2"/>
              <a:buNone/>
              <a:defRPr/>
            </a:pPr>
            <a:r>
              <a:rPr lang="en-US" sz="2800" dirty="0">
                <a:solidFill>
                  <a:srgbClr val="FFFF00"/>
                </a:solidFill>
                <a:latin typeface="CG Times"/>
              </a:rPr>
              <a:t>      </a:t>
            </a:r>
            <a:r>
              <a:rPr lang="en-US" sz="2800" u="sng" dirty="0">
                <a:solidFill>
                  <a:srgbClr val="FFFF00"/>
                </a:solidFill>
                <a:latin typeface="CG Times"/>
              </a:rPr>
              <a:t>or are made of a material not  </a:t>
            </a:r>
          </a:p>
          <a:p>
            <a:pPr eaLnBrk="1" hangingPunct="1">
              <a:buFont typeface="Wingdings" panose="05000000000000000000" pitchFamily="2" charset="2"/>
              <a:buNone/>
              <a:defRPr/>
            </a:pPr>
            <a:r>
              <a:rPr lang="en-US" sz="2800" dirty="0">
                <a:solidFill>
                  <a:srgbClr val="FFFF00"/>
                </a:solidFill>
                <a:latin typeface="CG Times"/>
              </a:rPr>
              <a:t>      </a:t>
            </a:r>
            <a:r>
              <a:rPr lang="en-US" sz="2800" u="sng" dirty="0">
                <a:solidFill>
                  <a:srgbClr val="FFFF00"/>
                </a:solidFill>
                <a:latin typeface="CG Times"/>
              </a:rPr>
              <a:t>approved for motor vehicles</a:t>
            </a:r>
            <a:r>
              <a:rPr lang="en-US" sz="2800" b="1" u="sng" dirty="0">
                <a:solidFill>
                  <a:srgbClr val="FFFF00"/>
                </a:solidFill>
                <a:latin typeface="CG Times"/>
              </a:rPr>
              <a:t>.</a:t>
            </a:r>
          </a:p>
        </p:txBody>
      </p:sp>
      <p:pic>
        <p:nvPicPr>
          <p:cNvPr id="24582" name="Picture 1">
            <a:extLst>
              <a:ext uri="{FF2B5EF4-FFF2-40B4-BE49-F238E27FC236}">
                <a16:creationId xmlns:a16="http://schemas.microsoft.com/office/drawing/2014/main" id="{0F82D4D9-75F6-4686-8785-ED761B9E87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14800"/>
            <a:ext cx="297275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a:extLst>
              <a:ext uri="{FF2B5EF4-FFF2-40B4-BE49-F238E27FC236}">
                <a16:creationId xmlns:a16="http://schemas.microsoft.com/office/drawing/2014/main" id="{824C93AA-71BB-4CFA-8703-0A22A058AB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85094"/>
            <a:ext cx="297275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EDF0DBF-0607-4A45-B4D7-313A4493752B}"/>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27652" name="Rectangle 4">
            <a:extLst>
              <a:ext uri="{FF2B5EF4-FFF2-40B4-BE49-F238E27FC236}">
                <a16:creationId xmlns:a16="http://schemas.microsoft.com/office/drawing/2014/main" id="{AE709EE6-9304-4B23-9DAA-5348FF6F2B94}"/>
              </a:ext>
            </a:extLst>
          </p:cNvPr>
          <p:cNvSpPr>
            <a:spLocks noGrp="1" noChangeArrowheads="1"/>
          </p:cNvSpPr>
          <p:nvPr>
            <p:ph type="body" sz="half" idx="1"/>
          </p:nvPr>
        </p:nvSpPr>
        <p:spPr>
          <a:xfrm>
            <a:off x="457200" y="1600200"/>
            <a:ext cx="4343400" cy="4525963"/>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lnSpc>
                <a:spcPct val="90000"/>
              </a:lnSpc>
              <a:buFont typeface="Wingdings" panose="05000000000000000000" pitchFamily="2" charset="2"/>
              <a:buNone/>
              <a:defRPr/>
            </a:pPr>
            <a:endParaRPr lang="en-US" sz="1000" dirty="0">
              <a:solidFill>
                <a:srgbClr val="FFFF00"/>
              </a:solidFill>
              <a:latin typeface="CG Times" pitchFamily="18" charset="0"/>
            </a:endParaRP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(g) Once applied, and while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holding pedal pressure for  </a:t>
            </a:r>
          </a:p>
          <a:p>
            <a:pPr eaLnBrk="1" hangingPunct="1">
              <a:lnSpc>
                <a:spcPct val="90000"/>
              </a:lnSpc>
              <a:buFont typeface="Wingdings" panose="05000000000000000000" pitchFamily="2" charset="2"/>
              <a:buNone/>
              <a:defRPr/>
            </a:pPr>
            <a:r>
              <a:rPr lang="en-US" sz="2400" b="1" dirty="0">
                <a:solidFill>
                  <a:srgbClr val="FFFF00"/>
                </a:solidFill>
                <a:latin typeface="CG Times" pitchFamily="18" charset="0"/>
              </a:rPr>
              <a:t>      one minute</a:t>
            </a:r>
            <a:r>
              <a:rPr lang="en-US" sz="2400" dirty="0">
                <a:solidFill>
                  <a:srgbClr val="FFFF00"/>
                </a:solidFill>
                <a:latin typeface="CG Times" pitchFamily="18" charset="0"/>
              </a:rPr>
              <a:t>, the brake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pedal gradually moves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toward the </a:t>
            </a:r>
            <a:r>
              <a:rPr lang="en-US" sz="2400" dirty="0" err="1">
                <a:solidFill>
                  <a:srgbClr val="FFFF00"/>
                </a:solidFill>
                <a:latin typeface="CG Times" pitchFamily="18" charset="0"/>
              </a:rPr>
              <a:t>toeboard</a:t>
            </a:r>
            <a:r>
              <a:rPr lang="en-US" sz="2400" dirty="0">
                <a:solidFill>
                  <a:srgbClr val="FFFF00"/>
                </a:solidFill>
                <a:latin typeface="CG Times" pitchFamily="18" charset="0"/>
              </a:rPr>
              <a:t>, </a:t>
            </a:r>
          </a:p>
          <a:p>
            <a:pPr eaLnBrk="1" hangingPunct="1">
              <a:lnSpc>
                <a:spcPct val="90000"/>
              </a:lnSpc>
              <a:buFont typeface="Wingdings" panose="05000000000000000000" pitchFamily="2" charset="2"/>
              <a:buNone/>
              <a:defRPr/>
            </a:pPr>
            <a:r>
              <a:rPr lang="en-US" sz="2400" dirty="0">
                <a:solidFill>
                  <a:srgbClr val="FFFF00"/>
                </a:solidFill>
                <a:latin typeface="CG Times" pitchFamily="18" charset="0"/>
              </a:rPr>
              <a:t>      indicating fluid leakage.</a:t>
            </a:r>
          </a:p>
          <a:p>
            <a:pPr eaLnBrk="1" hangingPunct="1">
              <a:lnSpc>
                <a:spcPct val="90000"/>
              </a:lnSpc>
              <a:buFont typeface="Wingdings" panose="05000000000000000000" pitchFamily="2" charset="2"/>
              <a:buNone/>
              <a:defRPr/>
            </a:pPr>
            <a:endParaRPr lang="en-US" sz="2400" b="1" dirty="0">
              <a:solidFill>
                <a:srgbClr val="66FF33"/>
              </a:solidFill>
              <a:latin typeface="CG Times" pitchFamily="18" charset="0"/>
            </a:endParaRPr>
          </a:p>
        </p:txBody>
      </p:sp>
      <p:pic>
        <p:nvPicPr>
          <p:cNvPr id="25604" name="Picture 6">
            <a:extLst>
              <a:ext uri="{FF2B5EF4-FFF2-40B4-BE49-F238E27FC236}">
                <a16:creationId xmlns:a16="http://schemas.microsoft.com/office/drawing/2014/main" id="{6F8098C7-16A0-4B24-9A29-00E377F9E134}"/>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572000" y="2536826"/>
            <a:ext cx="4219575" cy="3589337"/>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0756DC0-D9ED-41F6-B740-A9CADC42AB0A}"/>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29699" name="Rectangle 3">
            <a:extLst>
              <a:ext uri="{FF2B5EF4-FFF2-40B4-BE49-F238E27FC236}">
                <a16:creationId xmlns:a16="http://schemas.microsoft.com/office/drawing/2014/main" id="{C25786F0-ED34-4E9A-A742-619C7F51ADAC}"/>
              </a:ext>
            </a:extLst>
          </p:cNvPr>
          <p:cNvSpPr>
            <a:spLocks noGrp="1" noChangeArrowheads="1"/>
          </p:cNvSpPr>
          <p:nvPr>
            <p:ph type="body" sz="half" idx="1"/>
          </p:nvPr>
        </p:nvSpPr>
        <p:spPr>
          <a:xfrm>
            <a:off x="485774" y="1143000"/>
            <a:ext cx="5000626" cy="5486400"/>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buFont typeface="Wingdings" panose="05000000000000000000" pitchFamily="2" charset="2"/>
              <a:buNone/>
              <a:defRPr/>
            </a:pPr>
            <a:endParaRPr lang="en-US" sz="800"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(2) Inspection mechanics are not  </a:t>
            </a:r>
          </a:p>
          <a:p>
            <a:pPr eaLnBrk="1" hangingPunct="1">
              <a:buFont typeface="Wingdings" panose="05000000000000000000" pitchFamily="2" charset="2"/>
              <a:buNone/>
              <a:defRPr/>
            </a:pPr>
            <a:r>
              <a:rPr lang="en-US" sz="2400" dirty="0">
                <a:solidFill>
                  <a:srgbClr val="FFFF00"/>
                </a:solidFill>
                <a:latin typeface="CG Times" pitchFamily="18" charset="0"/>
              </a:rPr>
              <a:t>      required to remove wheels of the    </a:t>
            </a:r>
          </a:p>
          <a:p>
            <a:pPr eaLnBrk="1" hangingPunct="1">
              <a:buFont typeface="Wingdings" panose="05000000000000000000" pitchFamily="2" charset="2"/>
              <a:buNone/>
              <a:defRPr/>
            </a:pPr>
            <a:r>
              <a:rPr lang="en-US" sz="2400" dirty="0">
                <a:solidFill>
                  <a:srgbClr val="FFFF00"/>
                </a:solidFill>
                <a:latin typeface="CG Times" pitchFamily="18" charset="0"/>
              </a:rPr>
              <a:t>      vehicle to examine the condition  </a:t>
            </a:r>
          </a:p>
          <a:p>
            <a:pPr eaLnBrk="1" hangingPunct="1">
              <a:buFont typeface="Wingdings" panose="05000000000000000000" pitchFamily="2" charset="2"/>
              <a:buNone/>
              <a:defRPr/>
            </a:pPr>
            <a:r>
              <a:rPr lang="en-US" sz="2400" dirty="0">
                <a:solidFill>
                  <a:srgbClr val="FFFF00"/>
                </a:solidFill>
                <a:latin typeface="CG Times" pitchFamily="18" charset="0"/>
              </a:rPr>
              <a:t>      of the brakes. (Except as provided  </a:t>
            </a:r>
          </a:p>
          <a:p>
            <a:pPr eaLnBrk="1" hangingPunct="1">
              <a:buFont typeface="Wingdings" panose="05000000000000000000" pitchFamily="2" charset="2"/>
              <a:buNone/>
              <a:defRPr/>
            </a:pPr>
            <a:r>
              <a:rPr lang="en-US" sz="2400" dirty="0">
                <a:solidFill>
                  <a:srgbClr val="FFFF00"/>
                </a:solidFill>
                <a:latin typeface="CG Times" pitchFamily="18" charset="0"/>
              </a:rPr>
              <a:t>      previously in this Rule.)</a:t>
            </a:r>
          </a:p>
          <a:p>
            <a:pPr eaLnBrk="1" hangingPunct="1">
              <a:buFont typeface="Wingdings" panose="05000000000000000000" pitchFamily="2" charset="2"/>
              <a:buNone/>
              <a:defRPr/>
            </a:pPr>
            <a:r>
              <a:rPr lang="en-US" sz="800" dirty="0">
                <a:solidFill>
                  <a:srgbClr val="FFFF00"/>
                </a:solidFill>
                <a:latin typeface="CG Times" pitchFamily="18" charset="0"/>
              </a:rPr>
              <a:t>  </a:t>
            </a:r>
          </a:p>
          <a:p>
            <a:pPr eaLnBrk="1" hangingPunct="1">
              <a:buClr>
                <a:srgbClr val="66FF33"/>
              </a:buClr>
              <a:buFont typeface="Wingdings" panose="05000000000000000000" pitchFamily="2" charset="2"/>
              <a:buChar char="§"/>
              <a:defRPr/>
            </a:pPr>
            <a:r>
              <a:rPr lang="en-US" sz="2400" b="1" dirty="0">
                <a:solidFill>
                  <a:srgbClr val="66FF33"/>
                </a:solidFill>
                <a:latin typeface="CG Times" pitchFamily="18" charset="0"/>
              </a:rPr>
              <a:t> An inspection mechanic shall  </a:t>
            </a:r>
          </a:p>
          <a:p>
            <a:pPr marL="0" indent="0" eaLnBrk="1" hangingPunct="1">
              <a:buClr>
                <a:srgbClr val="66FF33"/>
              </a:buClr>
              <a:buNone/>
              <a:defRPr/>
            </a:pPr>
            <a:r>
              <a:rPr lang="en-US" sz="2400" b="1" dirty="0">
                <a:solidFill>
                  <a:srgbClr val="66FF33"/>
                </a:solidFill>
                <a:latin typeface="CG Times" pitchFamily="18" charset="0"/>
              </a:rPr>
              <a:t>      raise vehicles to check the  </a:t>
            </a:r>
          </a:p>
          <a:p>
            <a:pPr marL="0" indent="0" eaLnBrk="1" hangingPunct="1">
              <a:buClr>
                <a:srgbClr val="66FF33"/>
              </a:buClr>
              <a:buNone/>
              <a:defRPr/>
            </a:pPr>
            <a:r>
              <a:rPr lang="en-US" sz="2400" b="1" dirty="0">
                <a:solidFill>
                  <a:srgbClr val="66FF33"/>
                </a:solidFill>
                <a:latin typeface="CG Times" pitchFamily="18" charset="0"/>
              </a:rPr>
              <a:t>      underside of a vehicle, including  </a:t>
            </a:r>
          </a:p>
          <a:p>
            <a:pPr marL="0" indent="0" eaLnBrk="1" hangingPunct="1">
              <a:buClr>
                <a:srgbClr val="66FF33"/>
              </a:buClr>
              <a:buNone/>
              <a:defRPr/>
            </a:pPr>
            <a:r>
              <a:rPr lang="en-US" sz="2400" b="1" dirty="0">
                <a:solidFill>
                  <a:srgbClr val="66FF33"/>
                </a:solidFill>
                <a:latin typeface="CG Times" pitchFamily="18" charset="0"/>
              </a:rPr>
              <a:t>      the applicable brake components  </a:t>
            </a:r>
          </a:p>
          <a:p>
            <a:pPr marL="0" indent="0" eaLnBrk="1" hangingPunct="1">
              <a:buClr>
                <a:srgbClr val="66FF33"/>
              </a:buClr>
              <a:buNone/>
              <a:defRPr/>
            </a:pPr>
            <a:r>
              <a:rPr lang="en-US" sz="2400" b="1" dirty="0">
                <a:solidFill>
                  <a:srgbClr val="66FF33"/>
                </a:solidFill>
                <a:latin typeface="CG Times" pitchFamily="18" charset="0"/>
              </a:rPr>
              <a:t>      list in this Rule.</a:t>
            </a:r>
          </a:p>
        </p:txBody>
      </p:sp>
      <p:pic>
        <p:nvPicPr>
          <p:cNvPr id="4" name="Online Image Placeholder 3">
            <a:extLst>
              <a:ext uri="{FF2B5EF4-FFF2-40B4-BE49-F238E27FC236}">
                <a16:creationId xmlns:a16="http://schemas.microsoft.com/office/drawing/2014/main" id="{6D77CD9C-2DD5-4EDC-80ED-AF7878588638}"/>
              </a:ext>
            </a:extLst>
          </p:cNvPr>
          <p:cNvPicPr>
            <a:picLocks noGrp="1" noChangeAspect="1"/>
          </p:cNvPicPr>
          <p:nvPr>
            <p:ph type="clipArt" sz="half" idx="2"/>
          </p:nvPr>
        </p:nvPicPr>
        <p:blipFill>
          <a:blip r:embed="rId2"/>
          <a:stretch>
            <a:fillRect/>
          </a:stretch>
        </p:blipFill>
        <p:spPr>
          <a:xfrm>
            <a:off x="5486400" y="2499916"/>
            <a:ext cx="3324226" cy="3028156"/>
          </a:xfr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8BAE4F5-2E8E-4DF4-885C-2AAF8E3868BE}"/>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32772" name="Rectangle 4">
            <a:extLst>
              <a:ext uri="{FF2B5EF4-FFF2-40B4-BE49-F238E27FC236}">
                <a16:creationId xmlns:a16="http://schemas.microsoft.com/office/drawing/2014/main" id="{3924669F-0AA8-486A-B8A5-B612E03AB076}"/>
              </a:ext>
            </a:extLst>
          </p:cNvPr>
          <p:cNvSpPr>
            <a:spLocks noGrp="1" noChangeArrowheads="1"/>
          </p:cNvSpPr>
          <p:nvPr>
            <p:ph type="body" sz="half" idx="1"/>
          </p:nvPr>
        </p:nvSpPr>
        <p:spPr>
          <a:xfrm>
            <a:off x="457200" y="1417638"/>
            <a:ext cx="4038600" cy="4708525"/>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buFont typeface="Wingdings" panose="05000000000000000000" pitchFamily="2" charset="2"/>
              <a:buNone/>
              <a:defRPr/>
            </a:pPr>
            <a:endParaRPr lang="en-US" sz="800"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(3)  Auxiliary, parking, or  </a:t>
            </a:r>
          </a:p>
          <a:p>
            <a:pPr eaLnBrk="1" hangingPunct="1">
              <a:buFont typeface="Wingdings" panose="05000000000000000000" pitchFamily="2" charset="2"/>
              <a:buNone/>
              <a:defRPr/>
            </a:pPr>
            <a:r>
              <a:rPr lang="en-US" sz="2400" dirty="0">
                <a:solidFill>
                  <a:srgbClr val="FFFF00"/>
                </a:solidFill>
                <a:latin typeface="CG Times" pitchFamily="18" charset="0"/>
              </a:rPr>
              <a:t>       holding handbrakes shall  </a:t>
            </a:r>
          </a:p>
          <a:p>
            <a:pPr eaLnBrk="1" hangingPunct="1">
              <a:buFont typeface="Wingdings" panose="05000000000000000000" pitchFamily="2" charset="2"/>
              <a:buNone/>
              <a:defRPr/>
            </a:pPr>
            <a:r>
              <a:rPr lang="en-US" sz="2400" dirty="0">
                <a:solidFill>
                  <a:srgbClr val="FFFF00"/>
                </a:solidFill>
                <a:latin typeface="CG Times" pitchFamily="18" charset="0"/>
              </a:rPr>
              <a:t>       not be approved if:</a:t>
            </a:r>
          </a:p>
          <a:p>
            <a:pPr eaLnBrk="1" hangingPunct="1">
              <a:buFont typeface="Wingdings" panose="05000000000000000000" pitchFamily="2" charset="2"/>
              <a:buNone/>
              <a:defRPr/>
            </a:pPr>
            <a:endParaRPr lang="en-US" sz="800"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   (a) There is no lever reserve  </a:t>
            </a:r>
          </a:p>
          <a:p>
            <a:pPr eaLnBrk="1" hangingPunct="1">
              <a:buFont typeface="Wingdings" panose="05000000000000000000" pitchFamily="2" charset="2"/>
              <a:buNone/>
              <a:defRPr/>
            </a:pPr>
            <a:r>
              <a:rPr lang="en-US" sz="2400" dirty="0">
                <a:solidFill>
                  <a:srgbClr val="FFFF00"/>
                </a:solidFill>
                <a:latin typeface="CG Times" pitchFamily="18" charset="0"/>
              </a:rPr>
              <a:t>         when the brake is fully  </a:t>
            </a:r>
          </a:p>
          <a:p>
            <a:pPr eaLnBrk="1" hangingPunct="1">
              <a:buFont typeface="Wingdings" panose="05000000000000000000" pitchFamily="2" charset="2"/>
              <a:buNone/>
              <a:defRPr/>
            </a:pPr>
            <a:r>
              <a:rPr lang="en-US" sz="2400" dirty="0">
                <a:solidFill>
                  <a:srgbClr val="FFFF00"/>
                </a:solidFill>
                <a:latin typeface="CG Times" pitchFamily="18" charset="0"/>
              </a:rPr>
              <a:t>         applied.</a:t>
            </a:r>
          </a:p>
          <a:p>
            <a:pPr eaLnBrk="1" hangingPunct="1">
              <a:buFont typeface="Wingdings" panose="05000000000000000000" pitchFamily="2" charset="2"/>
              <a:buNone/>
              <a:defRPr/>
            </a:pPr>
            <a:endParaRPr lang="en-US" sz="1000" b="1" dirty="0">
              <a:solidFill>
                <a:srgbClr val="FFFF00"/>
              </a:solidFill>
              <a:latin typeface="CG Times" pitchFamily="18" charset="0"/>
            </a:endParaRPr>
          </a:p>
          <a:p>
            <a:pPr eaLnBrk="1" hangingPunct="1">
              <a:buFont typeface="Wingdings" panose="05000000000000000000" pitchFamily="2" charset="2"/>
              <a:buNone/>
              <a:defRPr/>
            </a:pPr>
            <a:endParaRPr lang="en-US" sz="1000" b="1" dirty="0">
              <a:solidFill>
                <a:srgbClr val="FFFF00"/>
              </a:solidFill>
              <a:latin typeface="CG Times" pitchFamily="18" charset="0"/>
            </a:endParaRPr>
          </a:p>
          <a:p>
            <a:pPr eaLnBrk="1" hangingPunct="1">
              <a:buClr>
                <a:srgbClr val="66FF33"/>
              </a:buClr>
              <a:defRPr/>
            </a:pPr>
            <a:r>
              <a:rPr lang="en-US" sz="2000" b="1" dirty="0">
                <a:solidFill>
                  <a:srgbClr val="66FF33"/>
                </a:solidFill>
                <a:latin typeface="CG Times" pitchFamily="18" charset="0"/>
              </a:rPr>
              <a:t>Some Chevrolet Trucks/SUVs will have no lever reserve from the factory.</a:t>
            </a:r>
          </a:p>
        </p:txBody>
      </p:sp>
      <p:pic>
        <p:nvPicPr>
          <p:cNvPr id="8" name="Online Image Placeholder 7">
            <a:extLst>
              <a:ext uri="{FF2B5EF4-FFF2-40B4-BE49-F238E27FC236}">
                <a16:creationId xmlns:a16="http://schemas.microsoft.com/office/drawing/2014/main" id="{467E1737-8DA3-4352-A448-5779D4021B5F}"/>
              </a:ext>
            </a:extLst>
          </p:cNvPr>
          <p:cNvPicPr>
            <a:picLocks noGrp="1" noChangeAspect="1"/>
          </p:cNvPicPr>
          <p:nvPr>
            <p:ph type="clipArt" sz="half" idx="2"/>
          </p:nvPr>
        </p:nvPicPr>
        <p:blipFill>
          <a:blip r:embed="rId2"/>
          <a:stretch>
            <a:fillRect/>
          </a:stretch>
        </p:blipFill>
        <p:spPr>
          <a:xfrm>
            <a:off x="4648200" y="2520839"/>
            <a:ext cx="4038600" cy="2684685"/>
          </a:xfr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F406F7D-9C23-4775-92F7-D35977218427}"/>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34820" name="Rectangle 4">
            <a:extLst>
              <a:ext uri="{FF2B5EF4-FFF2-40B4-BE49-F238E27FC236}">
                <a16:creationId xmlns:a16="http://schemas.microsoft.com/office/drawing/2014/main" id="{497E3606-B5FD-4F39-B807-2E6E7B5EE300}"/>
              </a:ext>
            </a:extLst>
          </p:cNvPr>
          <p:cNvSpPr>
            <a:spLocks noGrp="1" noChangeArrowheads="1"/>
          </p:cNvSpPr>
          <p:nvPr>
            <p:ph type="body" sz="half" idx="1"/>
          </p:nvPr>
        </p:nvSpPr>
        <p:spPr>
          <a:xfrm>
            <a:off x="457200" y="1600200"/>
            <a:ext cx="4724400" cy="4525963"/>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buFont typeface="Wingdings" panose="05000000000000000000" pitchFamily="2" charset="2"/>
              <a:buNone/>
              <a:defRPr/>
            </a:pPr>
            <a:endParaRPr lang="en-US" sz="1000" b="1"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(b)  Cables are visibly frayed  </a:t>
            </a:r>
          </a:p>
          <a:p>
            <a:pPr eaLnBrk="1" hangingPunct="1">
              <a:buFont typeface="Wingdings" panose="05000000000000000000" pitchFamily="2" charset="2"/>
              <a:buNone/>
              <a:defRPr/>
            </a:pPr>
            <a:r>
              <a:rPr lang="en-US" sz="2400" dirty="0">
                <a:solidFill>
                  <a:srgbClr val="FFFF00"/>
                </a:solidFill>
                <a:latin typeface="CG Times" pitchFamily="18" charset="0"/>
              </a:rPr>
              <a:t>       or frozen, or there are missing  </a:t>
            </a:r>
          </a:p>
          <a:p>
            <a:pPr eaLnBrk="1" hangingPunct="1">
              <a:buFont typeface="Wingdings" panose="05000000000000000000" pitchFamily="2" charset="2"/>
              <a:buNone/>
              <a:defRPr/>
            </a:pPr>
            <a:r>
              <a:rPr lang="en-US" sz="2400" dirty="0">
                <a:solidFill>
                  <a:srgbClr val="FFFF00"/>
                </a:solidFill>
                <a:latin typeface="CG Times" pitchFamily="18" charset="0"/>
              </a:rPr>
              <a:t>       or defective cotter pins, broken  </a:t>
            </a:r>
          </a:p>
          <a:p>
            <a:pPr eaLnBrk="1" hangingPunct="1">
              <a:buFont typeface="Wingdings" panose="05000000000000000000" pitchFamily="2" charset="2"/>
              <a:buNone/>
              <a:defRPr/>
            </a:pPr>
            <a:r>
              <a:rPr lang="en-US" sz="2400" dirty="0">
                <a:solidFill>
                  <a:srgbClr val="FFFF00"/>
                </a:solidFill>
                <a:latin typeface="CG Times" pitchFamily="18" charset="0"/>
              </a:rPr>
              <a:t>       or missing retracting springs, or  </a:t>
            </a:r>
          </a:p>
          <a:p>
            <a:pPr eaLnBrk="1" hangingPunct="1">
              <a:buFont typeface="Wingdings" panose="05000000000000000000" pitchFamily="2" charset="2"/>
              <a:buNone/>
              <a:defRPr/>
            </a:pPr>
            <a:r>
              <a:rPr lang="en-US" sz="2400" dirty="0">
                <a:solidFill>
                  <a:srgbClr val="FFFF00"/>
                </a:solidFill>
                <a:latin typeface="CG Times" pitchFamily="18" charset="0"/>
              </a:rPr>
              <a:t>       worn rods or couplings</a:t>
            </a:r>
            <a:r>
              <a:rPr lang="en-US" sz="2400" b="1" dirty="0">
                <a:solidFill>
                  <a:srgbClr val="FFFF00"/>
                </a:solidFill>
                <a:latin typeface="CG Times" pitchFamily="18" charset="0"/>
              </a:rPr>
              <a:t>. </a:t>
            </a:r>
          </a:p>
        </p:txBody>
      </p:sp>
      <p:pic>
        <p:nvPicPr>
          <p:cNvPr id="28676" name="Picture 5">
            <a:extLst>
              <a:ext uri="{FF2B5EF4-FFF2-40B4-BE49-F238E27FC236}">
                <a16:creationId xmlns:a16="http://schemas.microsoft.com/office/drawing/2014/main" id="{CB11B19F-62A7-4A16-AD0B-EA33C6728821}"/>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96840" y="2667000"/>
            <a:ext cx="3505200" cy="38100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4367AD1-11BB-44B5-8030-37D1AAF62907}"/>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36868" name="Rectangle 4">
            <a:extLst>
              <a:ext uri="{FF2B5EF4-FFF2-40B4-BE49-F238E27FC236}">
                <a16:creationId xmlns:a16="http://schemas.microsoft.com/office/drawing/2014/main" id="{C9313DCD-3294-4BB1-B3F5-A2E8704ABBB1}"/>
              </a:ext>
            </a:extLst>
          </p:cNvPr>
          <p:cNvSpPr>
            <a:spLocks noGrp="1" noChangeArrowheads="1"/>
          </p:cNvSpPr>
          <p:nvPr>
            <p:ph type="body" sz="half" idx="1"/>
          </p:nvPr>
        </p:nvSpPr>
        <p:spPr>
          <a:xfrm>
            <a:off x="304800" y="1600200"/>
            <a:ext cx="4648200" cy="4525963"/>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buFont typeface="Wingdings" panose="05000000000000000000" pitchFamily="2" charset="2"/>
              <a:buNone/>
              <a:defRPr/>
            </a:pPr>
            <a:endParaRPr lang="en-US" sz="1000"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(c)  The operating mechanism,    </a:t>
            </a:r>
          </a:p>
          <a:p>
            <a:pPr eaLnBrk="1" hangingPunct="1">
              <a:buFont typeface="Wingdings" panose="05000000000000000000" pitchFamily="2" charset="2"/>
              <a:buNone/>
              <a:defRPr/>
            </a:pPr>
            <a:r>
              <a:rPr lang="en-US" sz="2400" dirty="0">
                <a:solidFill>
                  <a:srgbClr val="FFFF00"/>
                </a:solidFill>
                <a:latin typeface="CG Times" pitchFamily="18" charset="0"/>
              </a:rPr>
              <a:t>       when fully applied, fails 	to </a:t>
            </a:r>
          </a:p>
          <a:p>
            <a:pPr eaLnBrk="1" hangingPunct="1">
              <a:buFont typeface="Wingdings" panose="05000000000000000000" pitchFamily="2" charset="2"/>
              <a:buNone/>
              <a:defRPr/>
            </a:pPr>
            <a:r>
              <a:rPr lang="en-US" sz="2400" dirty="0">
                <a:solidFill>
                  <a:srgbClr val="FFFF00"/>
                </a:solidFill>
                <a:latin typeface="CG Times" pitchFamily="18" charset="0"/>
              </a:rPr>
              <a:t>       hold the brakes in the applied </a:t>
            </a:r>
          </a:p>
          <a:p>
            <a:pPr eaLnBrk="1" hangingPunct="1">
              <a:buFont typeface="Wingdings" panose="05000000000000000000" pitchFamily="2" charset="2"/>
              <a:buNone/>
              <a:defRPr/>
            </a:pPr>
            <a:r>
              <a:rPr lang="en-US" sz="2400" dirty="0">
                <a:solidFill>
                  <a:srgbClr val="FFFF00"/>
                </a:solidFill>
                <a:latin typeface="CG Times" pitchFamily="18" charset="0"/>
              </a:rPr>
              <a:t>       position without manual effort</a:t>
            </a:r>
          </a:p>
          <a:p>
            <a:pPr eaLnBrk="1" hangingPunct="1">
              <a:buFont typeface="Wingdings" panose="05000000000000000000" pitchFamily="2" charset="2"/>
              <a:buNone/>
              <a:defRPr/>
            </a:pPr>
            <a:r>
              <a:rPr lang="en-US" sz="2400" b="1" dirty="0">
                <a:solidFill>
                  <a:srgbClr val="FFFF00"/>
                </a:solidFill>
                <a:latin typeface="CG Times" pitchFamily="18" charset="0"/>
              </a:rPr>
              <a:t>       i.e. The lever will not stay set.</a:t>
            </a:r>
          </a:p>
          <a:p>
            <a:pPr eaLnBrk="1" hangingPunct="1">
              <a:buFont typeface="Wingdings" panose="05000000000000000000" pitchFamily="2" charset="2"/>
              <a:buNone/>
              <a:defRPr/>
            </a:pPr>
            <a:endParaRPr lang="en-US" sz="1000" b="1" dirty="0">
              <a:solidFill>
                <a:srgbClr val="66FF33"/>
              </a:solidFill>
              <a:latin typeface="CG Times" pitchFamily="18" charset="0"/>
            </a:endParaRPr>
          </a:p>
          <a:p>
            <a:pPr eaLnBrk="1" hangingPunct="1">
              <a:buClr>
                <a:srgbClr val="66FF33"/>
              </a:buClr>
              <a:defRPr/>
            </a:pPr>
            <a:r>
              <a:rPr lang="en-US" sz="2400" b="1" dirty="0">
                <a:solidFill>
                  <a:srgbClr val="66FF33"/>
                </a:solidFill>
                <a:latin typeface="CG Times" pitchFamily="18" charset="0"/>
              </a:rPr>
              <a:t>Some levers are pump to set.</a:t>
            </a:r>
          </a:p>
          <a:p>
            <a:pPr eaLnBrk="1" hangingPunct="1">
              <a:buFont typeface="Wingdings" panose="05000000000000000000" pitchFamily="2" charset="2"/>
              <a:buNone/>
              <a:defRPr/>
            </a:pPr>
            <a:endParaRPr lang="en-US" sz="2400" dirty="0">
              <a:solidFill>
                <a:srgbClr val="66FF33"/>
              </a:solidFill>
            </a:endParaRPr>
          </a:p>
        </p:txBody>
      </p:sp>
      <p:pic>
        <p:nvPicPr>
          <p:cNvPr id="4" name="Online Image Placeholder 3">
            <a:extLst>
              <a:ext uri="{FF2B5EF4-FFF2-40B4-BE49-F238E27FC236}">
                <a16:creationId xmlns:a16="http://schemas.microsoft.com/office/drawing/2014/main" id="{7ED6B2B1-740D-4D19-9297-C29F67AF77AE}"/>
              </a:ext>
            </a:extLst>
          </p:cNvPr>
          <p:cNvPicPr>
            <a:picLocks noGrp="1" noChangeAspect="1"/>
          </p:cNvPicPr>
          <p:nvPr>
            <p:ph type="clipArt" sz="half" idx="2"/>
          </p:nvPr>
        </p:nvPicPr>
        <p:blipFill>
          <a:blip r:embed="rId2"/>
          <a:stretch>
            <a:fillRect/>
          </a:stretch>
        </p:blipFill>
        <p:spPr>
          <a:xfrm>
            <a:off x="4953000" y="2743270"/>
            <a:ext cx="3733800" cy="2514530"/>
          </a:xfr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D23B058-1B06-403A-B7E2-966C6CAA051A}"/>
              </a:ext>
            </a:extLst>
          </p:cNvPr>
          <p:cNvSpPr>
            <a:spLocks noGrp="1" noRot="1" noChangeArrowheads="1"/>
          </p:cNvSpPr>
          <p:nvPr>
            <p:ph type="title"/>
          </p:nvPr>
        </p:nvSpPr>
        <p:spPr/>
        <p:txBody>
          <a:bodyPr/>
          <a:lstStyle/>
          <a:p>
            <a:pPr eaLnBrk="1" hangingPunct="1"/>
            <a:r>
              <a:rPr lang="en-US" altLang="en-US">
                <a:solidFill>
                  <a:srgbClr val="FFFF00"/>
                </a:solidFill>
                <a:effectLst/>
              </a:rPr>
              <a:t>.0532 Brakes</a:t>
            </a:r>
          </a:p>
        </p:txBody>
      </p:sp>
      <p:sp>
        <p:nvSpPr>
          <p:cNvPr id="38916" name="Rectangle 4">
            <a:extLst>
              <a:ext uri="{FF2B5EF4-FFF2-40B4-BE49-F238E27FC236}">
                <a16:creationId xmlns:a16="http://schemas.microsoft.com/office/drawing/2014/main" id="{EE6912E9-9346-4727-94A1-66FFD72F54B8}"/>
              </a:ext>
            </a:extLst>
          </p:cNvPr>
          <p:cNvSpPr>
            <a:spLocks noGrp="1" noChangeArrowheads="1"/>
          </p:cNvSpPr>
          <p:nvPr>
            <p:ph type="body" sz="half" idx="1"/>
          </p:nvPr>
        </p:nvSpPr>
        <p:spPr>
          <a:xfrm>
            <a:off x="457200" y="1371600"/>
            <a:ext cx="4114800" cy="4754563"/>
          </a:xfrm>
        </p:spPr>
        <p:txBody>
          <a:bodyPr/>
          <a:lstStyle/>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pitchFamily="18" charset="0"/>
              </a:rPr>
              <a:t>Continued: </a:t>
            </a:r>
            <a:r>
              <a:rPr lang="en-US" sz="2000" b="1" dirty="0">
                <a:solidFill>
                  <a:srgbClr val="FFFF00"/>
                </a:solidFill>
                <a:effectLst>
                  <a:outerShdw blurRad="38100" dist="38100" dir="2700000" algn="tl">
                    <a:srgbClr val="000000">
                      <a:alpha val="43137"/>
                    </a:srgbClr>
                  </a:outerShdw>
                </a:effectLst>
                <a:latin typeface="CG Times"/>
              </a:rPr>
              <a:t>Footbrakes shall not </a:t>
            </a:r>
          </a:p>
          <a:p>
            <a:pPr marL="533400" indent="-533400" eaLnBrk="1" hangingPunct="1">
              <a:buClr>
                <a:srgbClr val="FFCC00"/>
              </a:buClr>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latin typeface="CG Times"/>
              </a:rPr>
              <a:t>                    be approved if: </a:t>
            </a:r>
          </a:p>
          <a:p>
            <a:pPr eaLnBrk="1" hangingPunct="1">
              <a:buFont typeface="Wingdings" panose="05000000000000000000" pitchFamily="2" charset="2"/>
              <a:buNone/>
              <a:defRPr/>
            </a:pPr>
            <a:endParaRPr lang="en-US" sz="1000" dirty="0">
              <a:solidFill>
                <a:srgbClr val="FFFF00"/>
              </a:solidFill>
              <a:latin typeface="CG Times" pitchFamily="18" charset="0"/>
            </a:endParaRPr>
          </a:p>
          <a:p>
            <a:pPr eaLnBrk="1" hangingPunct="1">
              <a:buFont typeface="Wingdings" panose="05000000000000000000" pitchFamily="2" charset="2"/>
              <a:buNone/>
              <a:defRPr/>
            </a:pPr>
            <a:r>
              <a:rPr lang="en-US" sz="2400" dirty="0">
                <a:solidFill>
                  <a:srgbClr val="FFFF00"/>
                </a:solidFill>
                <a:latin typeface="CG Times" pitchFamily="18" charset="0"/>
              </a:rPr>
              <a:t>(d)  When emergency or  </a:t>
            </a:r>
          </a:p>
          <a:p>
            <a:pPr eaLnBrk="1" hangingPunct="1">
              <a:buFont typeface="Wingdings" panose="05000000000000000000" pitchFamily="2" charset="2"/>
              <a:buNone/>
              <a:defRPr/>
            </a:pPr>
            <a:r>
              <a:rPr lang="en-US" sz="2400" dirty="0">
                <a:solidFill>
                  <a:srgbClr val="FFFF00"/>
                </a:solidFill>
                <a:latin typeface="CG Times" pitchFamily="18" charset="0"/>
              </a:rPr>
              <a:t>       handbrakes are applied, </a:t>
            </a:r>
          </a:p>
          <a:p>
            <a:pPr eaLnBrk="1" hangingPunct="1">
              <a:buFont typeface="Wingdings" panose="05000000000000000000" pitchFamily="2" charset="2"/>
              <a:buNone/>
              <a:defRPr/>
            </a:pPr>
            <a:r>
              <a:rPr lang="en-US" sz="2400" dirty="0">
                <a:solidFill>
                  <a:srgbClr val="FFFF00"/>
                </a:solidFill>
                <a:latin typeface="CG Times" pitchFamily="18" charset="0"/>
              </a:rPr>
              <a:t>       without depressing the </a:t>
            </a:r>
          </a:p>
          <a:p>
            <a:pPr eaLnBrk="1" hangingPunct="1">
              <a:buFont typeface="Wingdings" panose="05000000000000000000" pitchFamily="2" charset="2"/>
              <a:buNone/>
              <a:defRPr/>
            </a:pPr>
            <a:r>
              <a:rPr lang="en-US" sz="2400" dirty="0">
                <a:solidFill>
                  <a:srgbClr val="FFFF00"/>
                </a:solidFill>
                <a:latin typeface="CG Times" pitchFamily="18" charset="0"/>
              </a:rPr>
              <a:t>       accelerator, they fail to  </a:t>
            </a:r>
          </a:p>
          <a:p>
            <a:pPr eaLnBrk="1" hangingPunct="1">
              <a:buFont typeface="Wingdings" panose="05000000000000000000" pitchFamily="2" charset="2"/>
              <a:buNone/>
              <a:defRPr/>
            </a:pPr>
            <a:r>
              <a:rPr lang="en-US" sz="2400" dirty="0">
                <a:solidFill>
                  <a:srgbClr val="FFFF00"/>
                </a:solidFill>
                <a:latin typeface="CG Times" pitchFamily="18" charset="0"/>
              </a:rPr>
              <a:t>       hold vehicle.</a:t>
            </a:r>
          </a:p>
          <a:p>
            <a:pPr eaLnBrk="1" hangingPunct="1">
              <a:buFont typeface="Wingdings" panose="05000000000000000000" pitchFamily="2" charset="2"/>
              <a:buNone/>
              <a:defRPr/>
            </a:pPr>
            <a:endParaRPr lang="en-US" sz="1000" b="1" dirty="0">
              <a:solidFill>
                <a:srgbClr val="FFFF00"/>
              </a:solidFill>
              <a:latin typeface="CG Times" pitchFamily="18" charset="0"/>
            </a:endParaRPr>
          </a:p>
          <a:p>
            <a:pPr eaLnBrk="1" hangingPunct="1">
              <a:buClr>
                <a:srgbClr val="66FF33"/>
              </a:buClr>
              <a:defRPr/>
            </a:pPr>
            <a:r>
              <a:rPr lang="en-US" sz="2200" b="1" dirty="0">
                <a:solidFill>
                  <a:srgbClr val="66FF33"/>
                </a:solidFill>
                <a:latin typeface="CG Times" pitchFamily="18" charset="0"/>
              </a:rPr>
              <a:t>Emergency brake should be tested by setting the brake with the vehicle running and in gear.  Do not depress the accelerator while performing this test.</a:t>
            </a:r>
          </a:p>
        </p:txBody>
      </p:sp>
      <p:pic>
        <p:nvPicPr>
          <p:cNvPr id="4" name="Online Image Placeholder 3">
            <a:extLst>
              <a:ext uri="{FF2B5EF4-FFF2-40B4-BE49-F238E27FC236}">
                <a16:creationId xmlns:a16="http://schemas.microsoft.com/office/drawing/2014/main" id="{EAC7D050-5D2E-4B04-90B7-72A0A8F187C2}"/>
              </a:ext>
            </a:extLst>
          </p:cNvPr>
          <p:cNvPicPr>
            <a:picLocks noGrp="1" noChangeAspect="1"/>
          </p:cNvPicPr>
          <p:nvPr>
            <p:ph type="clipArt" sz="half" idx="2"/>
          </p:nvPr>
        </p:nvPicPr>
        <p:blipFill>
          <a:blip r:embed="rId2"/>
          <a:stretch>
            <a:fillRect/>
          </a:stretch>
        </p:blipFill>
        <p:spPr>
          <a:xfrm>
            <a:off x="4653579" y="2475709"/>
            <a:ext cx="4038600" cy="2592382"/>
          </a:xfr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4E5FF7F-E8C0-4199-8BE8-B84EEA2C5B23}"/>
              </a:ext>
            </a:extLst>
          </p:cNvPr>
          <p:cNvSpPr>
            <a:spLocks noGrp="1"/>
          </p:cNvSpPr>
          <p:nvPr>
            <p:ph idx="1"/>
          </p:nvPr>
        </p:nvSpPr>
        <p:spPr>
          <a:xfrm>
            <a:off x="457200" y="685800"/>
            <a:ext cx="8229600" cy="5440363"/>
          </a:xfrm>
        </p:spPr>
        <p:txBody>
          <a:bodyPr/>
          <a:lstStyle/>
          <a:p>
            <a:pPr>
              <a:defRPr/>
            </a:pPr>
            <a:endParaRPr lang="en-US" sz="3600" b="1" dirty="0">
              <a:solidFill>
                <a:srgbClr val="66FF33"/>
              </a:solidFill>
            </a:endParaRPr>
          </a:p>
          <a:p>
            <a:pPr>
              <a:buClr>
                <a:srgbClr val="66FF33"/>
              </a:buClr>
              <a:defRPr/>
            </a:pPr>
            <a:r>
              <a:rPr lang="en-US" sz="3600" b="1" dirty="0">
                <a:solidFill>
                  <a:srgbClr val="66FF33"/>
                </a:solidFill>
              </a:rPr>
              <a:t>The illumination of the “ABS”  light does not constitute a failure </a:t>
            </a:r>
            <a:r>
              <a:rPr lang="en-US" sz="3600" b="1" u="sng" dirty="0">
                <a:solidFill>
                  <a:srgbClr val="66FF33"/>
                </a:solidFill>
              </a:rPr>
              <a:t>Unless</a:t>
            </a:r>
            <a:r>
              <a:rPr lang="en-US" sz="3600" b="1" dirty="0">
                <a:solidFill>
                  <a:srgbClr val="66FF33"/>
                </a:solidFill>
              </a:rPr>
              <a:t> the ABS unit is leaking or damaged.  If there is an electrical malfunction of the ABS system, the manufacture is required to use the service brake as a “back-up plan”.</a:t>
            </a:r>
          </a:p>
          <a:p>
            <a:pPr>
              <a:defRPr/>
            </a:pPr>
            <a:endParaRPr lang="en-US" dirty="0"/>
          </a:p>
        </p:txBody>
      </p:sp>
      <p:pic>
        <p:nvPicPr>
          <p:cNvPr id="3" name="Picture 2">
            <a:extLst>
              <a:ext uri="{FF2B5EF4-FFF2-40B4-BE49-F238E27FC236}">
                <a16:creationId xmlns:a16="http://schemas.microsoft.com/office/drawing/2014/main" id="{19A525BC-6665-48EC-914D-06E5F85AB60F}"/>
              </a:ext>
            </a:extLst>
          </p:cNvPr>
          <p:cNvPicPr>
            <a:picLocks noChangeAspect="1"/>
          </p:cNvPicPr>
          <p:nvPr/>
        </p:nvPicPr>
        <p:blipFill>
          <a:blip r:embed="rId2"/>
          <a:stretch>
            <a:fillRect/>
          </a:stretch>
        </p:blipFill>
        <p:spPr>
          <a:xfrm>
            <a:off x="5562600" y="4800600"/>
            <a:ext cx="3124200" cy="1905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56962B1-F52D-4B9A-AEC6-FBD38FD45C4B}"/>
              </a:ext>
            </a:extLst>
          </p:cNvPr>
          <p:cNvSpPr>
            <a:spLocks noGrp="1" noRot="1" noChangeArrowheads="1"/>
          </p:cNvSpPr>
          <p:nvPr>
            <p:ph type="title"/>
          </p:nvPr>
        </p:nvSpPr>
        <p:spPr>
          <a:xfrm>
            <a:off x="457200" y="152400"/>
            <a:ext cx="8229600" cy="1066800"/>
          </a:xfrm>
        </p:spPr>
        <p:txBody>
          <a:bodyPr/>
          <a:lstStyle/>
          <a:p>
            <a:pPr eaLnBrk="1" hangingPunct="1">
              <a:defRPr/>
            </a:pPr>
            <a:r>
              <a:rPr lang="en-US" sz="4000" dirty="0">
                <a:solidFill>
                  <a:srgbClr val="FFFF00"/>
                </a:solidFill>
              </a:rPr>
              <a:t>G.S. 20-124 states:</a:t>
            </a:r>
          </a:p>
        </p:txBody>
      </p:sp>
      <p:sp>
        <p:nvSpPr>
          <p:cNvPr id="14339" name="Rectangle 3">
            <a:extLst>
              <a:ext uri="{FF2B5EF4-FFF2-40B4-BE49-F238E27FC236}">
                <a16:creationId xmlns:a16="http://schemas.microsoft.com/office/drawing/2014/main" id="{269F5CA2-FF99-4964-9787-9D72DAC6C364}"/>
              </a:ext>
            </a:extLst>
          </p:cNvPr>
          <p:cNvSpPr>
            <a:spLocks noGrp="1" noChangeArrowheads="1"/>
          </p:cNvSpPr>
          <p:nvPr>
            <p:ph type="body" idx="1"/>
          </p:nvPr>
        </p:nvSpPr>
        <p:spPr>
          <a:xfrm>
            <a:off x="366713" y="990600"/>
            <a:ext cx="8305800" cy="4800600"/>
          </a:xfrm>
        </p:spPr>
        <p:txBody>
          <a:bodyPr/>
          <a:lstStyle/>
          <a:p>
            <a:pPr marL="0" indent="0" eaLnBrk="1" hangingPunct="1">
              <a:buClr>
                <a:srgbClr val="66FF33"/>
              </a:buClr>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(a)  Every motor vehicle when operated upon a highway shall be equipped with brakes adequate to control the movement of and to stop such vehicle or vehicles, and such brakes shall be maintained in good working order and shall conform to regulations provided in this section. (b) Repealed by </a:t>
            </a:r>
            <a:r>
              <a:rPr lang="en-US" sz="2400" dirty="0" err="1">
                <a:solidFill>
                  <a:srgbClr val="FFFF00"/>
                </a:solidFill>
                <a:effectLst>
                  <a:outerShdw blurRad="38100" dist="38100" dir="2700000" algn="tl">
                    <a:srgbClr val="000000">
                      <a:alpha val="43137"/>
                    </a:srgbClr>
                  </a:outerShdw>
                </a:effectLst>
              </a:rPr>
              <a:t>Sess</a:t>
            </a:r>
            <a:r>
              <a:rPr lang="en-US" sz="2400" dirty="0">
                <a:solidFill>
                  <a:srgbClr val="FFFF00"/>
                </a:solidFill>
                <a:effectLst>
                  <a:outerShdw blurRad="38100" dist="38100" dir="2700000" algn="tl">
                    <a:srgbClr val="000000">
                      <a:alpha val="43137"/>
                    </a:srgbClr>
                  </a:outerShdw>
                </a:effectLst>
              </a:rPr>
              <a:t> Law)</a:t>
            </a:r>
          </a:p>
          <a:p>
            <a:pPr marL="0" indent="0" eaLnBrk="1" hangingPunct="1">
              <a:buClr>
                <a:srgbClr val="66FF33"/>
              </a:buClr>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(c)  Every motor vehicle when operated on a highway shall be equipped with brakes adequate to control the movement of and to stop and hold such vehicle and shall have all originally equipped brakes in good working order, including two separate means of applying the brakes. If these two-separate means of applying the brakes are connected in any way, they shall be so constructed that failure of any one part of the operating mechanism shall not leave the motor vehicle without brakes.</a:t>
            </a:r>
          </a:p>
          <a:p>
            <a:pPr marL="0" indent="0" eaLnBrk="1" hangingPunct="1">
              <a:buClr>
                <a:srgbClr val="66FF33"/>
              </a:buClr>
              <a:buFont typeface="Wingdings" panose="05000000000000000000" pitchFamily="2" charset="2"/>
              <a:buNone/>
              <a:defRPr/>
            </a:pPr>
            <a:endParaRPr lang="en-US" sz="800" dirty="0">
              <a:solidFill>
                <a:srgbClr val="FFFF00"/>
              </a:solidFill>
              <a:effectLst>
                <a:outerShdw blurRad="38100" dist="38100" dir="2700000" algn="tl">
                  <a:srgbClr val="000000">
                    <a:alpha val="43137"/>
                  </a:srgbClr>
                </a:outerShdw>
              </a:effectLst>
            </a:endParaRPr>
          </a:p>
          <a:p>
            <a:pPr marL="0" indent="0" eaLnBrk="1" hangingPunct="1">
              <a:buClr>
                <a:srgbClr val="66FF33"/>
              </a:buClr>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Additional Sections (d) through (h) specified in Lesson Plan.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E29E127-A815-40C7-8000-13B35E8FE1B9}"/>
              </a:ext>
            </a:extLst>
          </p:cNvPr>
          <p:cNvSpPr>
            <a:spLocks noGrp="1" noRot="1" noChangeArrowheads="1"/>
          </p:cNvSpPr>
          <p:nvPr>
            <p:ph type="title"/>
          </p:nvPr>
        </p:nvSpPr>
        <p:spPr>
          <a:ln>
            <a:solidFill>
              <a:srgbClr val="FFFF00"/>
            </a:solidFill>
          </a:ln>
        </p:spPr>
        <p:txBody>
          <a:bodyPr/>
          <a:lstStyle/>
          <a:p>
            <a:pPr eaLnBrk="1" hangingPunct="1">
              <a:defRPr/>
            </a:pPr>
            <a:r>
              <a:rPr lang="en-US" dirty="0">
                <a:solidFill>
                  <a:srgbClr val="FFFF00"/>
                </a:solidFill>
              </a:rPr>
              <a:t>.0533 Lights (Headlights)</a:t>
            </a:r>
          </a:p>
        </p:txBody>
      </p:sp>
      <p:sp>
        <p:nvSpPr>
          <p:cNvPr id="44035" name="Rectangle 3">
            <a:extLst>
              <a:ext uri="{FF2B5EF4-FFF2-40B4-BE49-F238E27FC236}">
                <a16:creationId xmlns:a16="http://schemas.microsoft.com/office/drawing/2014/main" id="{CE30A568-682F-4104-9EF5-934EB2405B3A}"/>
              </a:ext>
            </a:extLst>
          </p:cNvPr>
          <p:cNvSpPr>
            <a:spLocks noGrp="1" noChangeArrowheads="1"/>
          </p:cNvSpPr>
          <p:nvPr>
            <p:ph type="body" idx="1"/>
          </p:nvPr>
        </p:nvSpPr>
        <p:spPr/>
        <p:txBody>
          <a:bodyPr/>
          <a:lstStyle/>
          <a:p>
            <a:pPr eaLnBrk="1" hangingPunct="1">
              <a:buClr>
                <a:srgbClr val="FFFF00"/>
              </a:buClr>
              <a:defRPr/>
            </a:pPr>
            <a:r>
              <a:rPr lang="en-US" sz="2800" u="sng" dirty="0">
                <a:solidFill>
                  <a:srgbClr val="FFFF00"/>
                </a:solidFill>
              </a:rPr>
              <a:t>G.S. 20-129(a) states:</a:t>
            </a:r>
            <a:endParaRPr lang="en-US" sz="2800" dirty="0">
              <a:solidFill>
                <a:srgbClr val="FFFF00"/>
              </a:solidFill>
            </a:endParaRPr>
          </a:p>
          <a:p>
            <a:pPr eaLnBrk="1" hangingPunct="1">
              <a:buClr>
                <a:srgbClr val="66FF33"/>
              </a:buClr>
              <a:buFont typeface="Wingdings" panose="05000000000000000000" pitchFamily="2" charset="2"/>
              <a:buNone/>
              <a:defRPr/>
            </a:pPr>
            <a:r>
              <a:rPr lang="en-US" sz="2800" dirty="0">
                <a:solidFill>
                  <a:srgbClr val="66FF33"/>
                </a:solidFill>
              </a:rPr>
              <a:t>	</a:t>
            </a:r>
            <a:r>
              <a:rPr lang="en-US" sz="2800" dirty="0">
                <a:solidFill>
                  <a:srgbClr val="FFFF00"/>
                </a:solidFill>
              </a:rPr>
              <a:t>Every vehicle upon a highway within this State </a:t>
            </a:r>
            <a:r>
              <a:rPr lang="en-US" sz="2800" u="sng" dirty="0">
                <a:solidFill>
                  <a:srgbClr val="FFFF00"/>
                </a:solidFill>
              </a:rPr>
              <a:t>Shall</a:t>
            </a:r>
            <a:r>
              <a:rPr lang="en-US" sz="2800" dirty="0">
                <a:solidFill>
                  <a:srgbClr val="FFFF00"/>
                </a:solidFill>
              </a:rPr>
              <a:t> be equipped with lighted headlamps and rear lamps as required for different classes of vehicles.</a:t>
            </a:r>
          </a:p>
          <a:p>
            <a:pPr eaLnBrk="1" hangingPunct="1">
              <a:buClr>
                <a:srgbClr val="66FF33"/>
              </a:buClr>
              <a:defRPr/>
            </a:pPr>
            <a:endParaRPr lang="en-US" sz="2800" b="1" dirty="0">
              <a:solidFill>
                <a:srgbClr val="66FF33"/>
              </a:solidFill>
            </a:endParaRPr>
          </a:p>
          <a:p>
            <a:pPr eaLnBrk="1" hangingPunct="1">
              <a:buClr>
                <a:srgbClr val="66FF33"/>
              </a:buClr>
              <a:defRPr/>
            </a:pPr>
            <a:r>
              <a:rPr lang="en-US" sz="2800" b="1" dirty="0">
                <a:solidFill>
                  <a:srgbClr val="66FF33"/>
                </a:solidFill>
              </a:rPr>
              <a:t>As a “Rule of Thumb” for lights being inspected.  If the lights were installed by the manufacturer, they are approved by the Commissioner.</a:t>
            </a:r>
          </a:p>
          <a:p>
            <a:pPr eaLnBrk="1" hangingPunct="1">
              <a:buClr>
                <a:srgbClr val="66FF33"/>
              </a:buClr>
              <a:defRPr/>
            </a:pPr>
            <a:r>
              <a:rPr lang="en-US" sz="2800" b="1" dirty="0">
                <a:solidFill>
                  <a:srgbClr val="66FF33"/>
                </a:solidFill>
              </a:rPr>
              <a:t>Fog lamps or auxiliary lamps are not required and are not part of the safety inspection.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E971-CA4D-43F9-A2E8-561830361505}"/>
              </a:ext>
            </a:extLst>
          </p:cNvPr>
          <p:cNvSpPr>
            <a:spLocks noGrp="1"/>
          </p:cNvSpPr>
          <p:nvPr>
            <p:ph type="title"/>
          </p:nvPr>
        </p:nvSpPr>
        <p:spPr/>
        <p:txBody>
          <a:bodyPr/>
          <a:lstStyle/>
          <a:p>
            <a:pPr eaLnBrk="1" hangingPunct="1">
              <a:defRPr/>
            </a:pPr>
            <a:r>
              <a:rPr lang="en-US" dirty="0">
                <a:solidFill>
                  <a:srgbClr val="FFFF00"/>
                </a:solidFill>
              </a:rPr>
              <a:t>Course Objective</a:t>
            </a:r>
          </a:p>
        </p:txBody>
      </p:sp>
      <p:sp>
        <p:nvSpPr>
          <p:cNvPr id="5" name="Text Placeholder 4">
            <a:extLst>
              <a:ext uri="{FF2B5EF4-FFF2-40B4-BE49-F238E27FC236}">
                <a16:creationId xmlns:a16="http://schemas.microsoft.com/office/drawing/2014/main" id="{E985F93B-9A6B-486B-98D4-A7468E4555FF}"/>
              </a:ext>
            </a:extLst>
          </p:cNvPr>
          <p:cNvSpPr>
            <a:spLocks noGrp="1"/>
          </p:cNvSpPr>
          <p:nvPr>
            <p:ph type="body" sz="half" idx="1"/>
          </p:nvPr>
        </p:nvSpPr>
        <p:spPr>
          <a:xfrm>
            <a:off x="533400" y="1219200"/>
            <a:ext cx="8229600" cy="1143000"/>
          </a:xfrm>
        </p:spPr>
        <p:txBody>
          <a:bodyPr/>
          <a:lstStyle/>
          <a:p>
            <a:pPr marL="0" indent="0" eaLnBrk="1" hangingPunct="1">
              <a:buFont typeface="Wingdings" panose="05000000000000000000" pitchFamily="2" charset="2"/>
              <a:buNone/>
              <a:defRPr/>
            </a:pPr>
            <a:r>
              <a:rPr lang="en-US" sz="2400" b="1" dirty="0">
                <a:solidFill>
                  <a:srgbClr val="FFFF00"/>
                </a:solidFill>
                <a:effectLst/>
              </a:rPr>
              <a:t>At the end of this block of instruction, the student will be able to achieve the following objectives in accordance with the information received during the instructional period.</a:t>
            </a:r>
          </a:p>
          <a:p>
            <a:pPr marL="0" indent="0" eaLnBrk="1" hangingPunct="1">
              <a:buFont typeface="Wingdings" panose="05000000000000000000" pitchFamily="2" charset="2"/>
              <a:buNone/>
              <a:defRPr/>
            </a:pPr>
            <a:endParaRPr lang="en-US" dirty="0"/>
          </a:p>
        </p:txBody>
      </p:sp>
      <p:sp>
        <p:nvSpPr>
          <p:cNvPr id="7" name="Content Placeholder 6">
            <a:extLst>
              <a:ext uri="{FF2B5EF4-FFF2-40B4-BE49-F238E27FC236}">
                <a16:creationId xmlns:a16="http://schemas.microsoft.com/office/drawing/2014/main" id="{4CBE4396-AD9D-40E6-B98C-B949DCA96CB6}"/>
              </a:ext>
            </a:extLst>
          </p:cNvPr>
          <p:cNvSpPr>
            <a:spLocks noGrp="1"/>
          </p:cNvSpPr>
          <p:nvPr>
            <p:ph sz="half" idx="2"/>
          </p:nvPr>
        </p:nvSpPr>
        <p:spPr>
          <a:xfrm>
            <a:off x="304800" y="2590800"/>
            <a:ext cx="8534400" cy="3733800"/>
          </a:xfrm>
        </p:spPr>
        <p:txBody>
          <a:bodyPr/>
          <a:lstStyle/>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1.  List the eleven inspection areas inspector mechanics must check during a  </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     safety inspection.</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2.  Identify safety items required for a NC Safety Inspection.</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3.  Determine what emissions control devices are required on a vehicle during  </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     a safety test by using the Emission Control System Applications Manual.	</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4.  Calibrate and utilize a headlight aimer.</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5.  Test and utilize a window tint meter.</a:t>
            </a:r>
          </a:p>
          <a:p>
            <a:pPr marL="0" indent="0" eaLnBrk="1" hangingPunct="1">
              <a:buFont typeface="Wingdings" panose="05000000000000000000" pitchFamily="2" charset="2"/>
              <a:buNone/>
              <a:defRPr/>
            </a:pPr>
            <a:r>
              <a:rPr lang="en-US" sz="2000" b="1" dirty="0">
                <a:solidFill>
                  <a:srgbClr val="FFFF00"/>
                </a:solidFill>
                <a:effectLst>
                  <a:outerShdw blurRad="38100" dist="38100" dir="2700000" algn="tl">
                    <a:srgbClr val="000000">
                      <a:alpha val="43137"/>
                    </a:srgbClr>
                  </a:outerShdw>
                </a:effectLst>
              </a:rPr>
              <a:t>6.  Achieve a score of </a:t>
            </a:r>
            <a:r>
              <a:rPr lang="en-US" sz="2000" b="1" u="sng" dirty="0">
                <a:solidFill>
                  <a:srgbClr val="FFFF00"/>
                </a:solidFill>
                <a:effectLst>
                  <a:outerShdw blurRad="38100" dist="38100" dir="2700000" algn="tl">
                    <a:srgbClr val="000000">
                      <a:alpha val="43137"/>
                    </a:srgbClr>
                  </a:outerShdw>
                </a:effectLst>
              </a:rPr>
              <a:t>80%</a:t>
            </a:r>
            <a:r>
              <a:rPr lang="en-US" sz="2000" b="1" dirty="0">
                <a:solidFill>
                  <a:srgbClr val="FFFF00"/>
                </a:solidFill>
                <a:effectLst>
                  <a:outerShdw blurRad="38100" dist="38100" dir="2700000" algn="tl">
                    <a:srgbClr val="000000">
                      <a:alpha val="43137"/>
                    </a:srgbClr>
                  </a:outerShdw>
                </a:effectLst>
              </a:rPr>
              <a:t> or higher on a Division approved written exam</a:t>
            </a:r>
            <a:r>
              <a:rPr lang="en-US" sz="2000" b="1" dirty="0">
                <a:solidFill>
                  <a:srgbClr val="FFC000"/>
                </a:solidFill>
                <a:effectLst>
                  <a:outerShdw blurRad="38100" dist="38100" dir="2700000" algn="tl">
                    <a:srgbClr val="000000">
                      <a:alpha val="43137"/>
                    </a:srgbClr>
                  </a:outerShdw>
                </a:effectLst>
              </a:rPr>
              <a:t>.</a:t>
            </a:r>
          </a:p>
          <a:p>
            <a:pPr marL="0" indent="0" eaLnBrk="1" hangingPunct="1">
              <a:buFont typeface="Wingdings" panose="05000000000000000000" pitchFamily="2" charset="2"/>
              <a:buNone/>
              <a:defRPr/>
            </a:pPr>
            <a:endParaRPr lang="en-US" sz="1600" dirty="0">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B226CFC-FC9E-472A-8F26-F3B7F4F66255}"/>
              </a:ext>
            </a:extLst>
          </p:cNvPr>
          <p:cNvSpPr>
            <a:spLocks noGrp="1" noRot="1" noChangeArrowheads="1"/>
          </p:cNvSpPr>
          <p:nvPr>
            <p:ph type="title"/>
          </p:nvPr>
        </p:nvSpPr>
        <p:spPr>
          <a:ln>
            <a:miter lim="800000"/>
            <a:headEnd/>
            <a:tailEnd/>
          </a:ln>
        </p:spPr>
        <p:txBody>
          <a:bodyPr/>
          <a:lstStyle/>
          <a:p>
            <a:pPr eaLnBrk="1" hangingPunct="1">
              <a:defRPr/>
            </a:pPr>
            <a:r>
              <a:rPr lang="en-US" dirty="0">
                <a:solidFill>
                  <a:srgbClr val="FFFF00"/>
                </a:solidFill>
              </a:rPr>
              <a:t>.0533 Lights (Headlights)</a:t>
            </a:r>
          </a:p>
        </p:txBody>
      </p:sp>
      <p:sp>
        <p:nvSpPr>
          <p:cNvPr id="45061" name="Rectangle 5">
            <a:extLst>
              <a:ext uri="{FF2B5EF4-FFF2-40B4-BE49-F238E27FC236}">
                <a16:creationId xmlns:a16="http://schemas.microsoft.com/office/drawing/2014/main" id="{AC628011-CF06-4DC0-B5A7-C956312FF212}"/>
              </a:ext>
            </a:extLst>
          </p:cNvPr>
          <p:cNvSpPr>
            <a:spLocks noGrp="1" noChangeArrowheads="1"/>
          </p:cNvSpPr>
          <p:nvPr>
            <p:ph type="body" sz="half" idx="2"/>
          </p:nvPr>
        </p:nvSpPr>
        <p:spPr>
          <a:xfrm>
            <a:off x="3810000" y="1600200"/>
            <a:ext cx="4876800" cy="4525963"/>
          </a:xfrm>
        </p:spPr>
        <p:txBody>
          <a:bodyPr/>
          <a:lstStyle/>
          <a:p>
            <a:pPr marL="0" indent="0" eaLnBrk="1" hangingPunct="1">
              <a:buFont typeface="Wingdings" panose="05000000000000000000" pitchFamily="2" charset="2"/>
              <a:buNone/>
              <a:defRPr/>
            </a:pPr>
            <a:r>
              <a:rPr lang="en-US" sz="2400" b="1" dirty="0">
                <a:solidFill>
                  <a:srgbClr val="FFFF00"/>
                </a:solidFill>
              </a:rPr>
              <a:t>(a)  Headlights shall conform to the requirements of G.S. 20-129(b) </a:t>
            </a:r>
          </a:p>
          <a:p>
            <a:pPr marL="0" indent="0" eaLnBrk="1" hangingPunct="1">
              <a:buFont typeface="Wingdings" panose="05000000000000000000" pitchFamily="2" charset="2"/>
              <a:buNone/>
              <a:defRPr/>
            </a:pPr>
            <a:endParaRPr lang="en-US" sz="1000" b="1" dirty="0">
              <a:solidFill>
                <a:srgbClr val="FFFF00"/>
              </a:solidFill>
            </a:endParaRPr>
          </a:p>
          <a:p>
            <a:pPr marL="0" indent="0" eaLnBrk="1" hangingPunct="1">
              <a:buFont typeface="Wingdings" panose="05000000000000000000" pitchFamily="2" charset="2"/>
              <a:buNone/>
              <a:defRPr/>
            </a:pPr>
            <a:r>
              <a:rPr lang="en-US" sz="2400" b="1" dirty="0">
                <a:solidFill>
                  <a:srgbClr val="FFFF00"/>
                </a:solidFill>
              </a:rPr>
              <a:t>Headlights shall not be approved if:</a:t>
            </a:r>
          </a:p>
          <a:p>
            <a:pPr marL="533400" indent="-533400" eaLnBrk="1" hangingPunct="1">
              <a:buFont typeface="Wingdings" panose="05000000000000000000" pitchFamily="2" charset="2"/>
              <a:buAutoNum type="arabicParenBoth"/>
              <a:defRPr/>
            </a:pPr>
            <a:endParaRPr lang="en-US" sz="1000" b="1" dirty="0">
              <a:solidFill>
                <a:srgbClr val="FFFF00"/>
              </a:solidFill>
            </a:endParaRPr>
          </a:p>
          <a:p>
            <a:pPr marL="533400" indent="-533400" eaLnBrk="1" hangingPunct="1">
              <a:buFont typeface="Wingdings" panose="05000000000000000000" pitchFamily="2" charset="2"/>
              <a:buNone/>
              <a:defRPr/>
            </a:pPr>
            <a:r>
              <a:rPr lang="en-US" sz="2400" dirty="0">
                <a:solidFill>
                  <a:srgbClr val="FFFF00"/>
                </a:solidFill>
              </a:rPr>
              <a:t>(1)  There are not at least two headlamps, or at least four on dual headlamp systems. </a:t>
            </a:r>
            <a:r>
              <a:rPr lang="en-US" sz="2400" u="sng" dirty="0">
                <a:solidFill>
                  <a:srgbClr val="FFFF00"/>
                </a:solidFill>
              </a:rPr>
              <a:t>Motorcycles and motor driven cycles need only one headlamp;</a:t>
            </a:r>
          </a:p>
        </p:txBody>
      </p:sp>
      <p:pic>
        <p:nvPicPr>
          <p:cNvPr id="34821" name="Picture 1">
            <a:extLst>
              <a:ext uri="{FF2B5EF4-FFF2-40B4-BE49-F238E27FC236}">
                <a16:creationId xmlns:a16="http://schemas.microsoft.com/office/drawing/2014/main" id="{AAD9CA67-62F0-4580-8790-2B2DC494E9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95830"/>
            <a:ext cx="2971800" cy="315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1DA84F8-33AF-47E3-B3A8-FFDB72DDD1E0}"/>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47109" name="Rectangle 5">
            <a:extLst>
              <a:ext uri="{FF2B5EF4-FFF2-40B4-BE49-F238E27FC236}">
                <a16:creationId xmlns:a16="http://schemas.microsoft.com/office/drawing/2014/main" id="{E943269C-42D7-44DA-B435-F5B70A004A15}"/>
              </a:ext>
            </a:extLst>
          </p:cNvPr>
          <p:cNvSpPr>
            <a:spLocks noGrp="1" noChangeArrowheads="1"/>
          </p:cNvSpPr>
          <p:nvPr>
            <p:ph type="body" sz="half" idx="2"/>
          </p:nvPr>
        </p:nvSpPr>
        <p:spPr>
          <a:xfrm>
            <a:off x="4648200" y="1371600"/>
            <a:ext cx="4191000" cy="3786188"/>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Continued: Headlights shall not be approved if:</a:t>
            </a:r>
          </a:p>
          <a:p>
            <a:pPr marL="533400" indent="-533400" eaLnBrk="1" hangingPunct="1">
              <a:lnSpc>
                <a:spcPct val="90000"/>
              </a:lnSpc>
              <a:buFont typeface="Wingdings" panose="05000000000000000000" pitchFamily="2" charset="2"/>
              <a:buNone/>
              <a:defRPr/>
            </a:pPr>
            <a:endParaRPr lang="en-US" sz="900" dirty="0">
              <a:solidFill>
                <a:srgbClr val="FFFF00"/>
              </a:solidFill>
            </a:endParaRPr>
          </a:p>
          <a:p>
            <a:pPr marL="533400" indent="-533400" eaLnBrk="1" hangingPunct="1">
              <a:lnSpc>
                <a:spcPct val="90000"/>
              </a:lnSpc>
              <a:buFont typeface="Wingdings" panose="05000000000000000000" pitchFamily="2" charset="2"/>
              <a:buNone/>
              <a:defRPr/>
            </a:pPr>
            <a:r>
              <a:rPr lang="en-US" sz="2400" dirty="0">
                <a:solidFill>
                  <a:srgbClr val="FFFF00"/>
                </a:solidFill>
              </a:rPr>
              <a:t>(2</a:t>
            </a:r>
            <a:r>
              <a:rPr lang="en-US" sz="2400" b="1" dirty="0">
                <a:solidFill>
                  <a:srgbClr val="FFFF00"/>
                </a:solidFill>
              </a:rPr>
              <a:t>)  </a:t>
            </a:r>
            <a:r>
              <a:rPr lang="en-US" sz="2400" dirty="0">
                <a:solidFill>
                  <a:srgbClr val="FFFF00"/>
                </a:solidFill>
              </a:rPr>
              <a:t>The headlamp lens or light  produces other than a white or yellow light.</a:t>
            </a:r>
          </a:p>
          <a:p>
            <a:pPr marL="533400" indent="-533400" eaLnBrk="1" hangingPunct="1">
              <a:lnSpc>
                <a:spcPct val="90000"/>
              </a:lnSpc>
              <a:buFont typeface="Wingdings" panose="05000000000000000000" pitchFamily="2" charset="2"/>
              <a:buNone/>
              <a:defRPr/>
            </a:pPr>
            <a:endParaRPr lang="en-US" sz="800" dirty="0">
              <a:solidFill>
                <a:srgbClr val="FFFF00"/>
              </a:solidFill>
            </a:endParaRPr>
          </a:p>
          <a:p>
            <a:pPr marL="533400" indent="-533400" eaLnBrk="1" hangingPunct="1">
              <a:lnSpc>
                <a:spcPct val="90000"/>
              </a:lnSpc>
              <a:buClr>
                <a:srgbClr val="66FF33"/>
              </a:buClr>
              <a:defRPr/>
            </a:pPr>
            <a:r>
              <a:rPr lang="en-US" sz="2400" b="1" dirty="0">
                <a:solidFill>
                  <a:srgbClr val="66FF33"/>
                </a:solidFill>
              </a:rPr>
              <a:t>Xenon lights installed by the manufacturer and Xenon light replacement kits are allowed.</a:t>
            </a:r>
          </a:p>
          <a:p>
            <a:pPr marL="533400" indent="-533400" eaLnBrk="1" hangingPunct="1">
              <a:lnSpc>
                <a:spcPct val="90000"/>
              </a:lnSpc>
              <a:buClr>
                <a:srgbClr val="66FF33"/>
              </a:buClr>
              <a:defRPr/>
            </a:pPr>
            <a:endParaRPr lang="en-US" sz="1000" b="1" dirty="0">
              <a:solidFill>
                <a:srgbClr val="66FF33"/>
              </a:solidFill>
            </a:endParaRPr>
          </a:p>
          <a:p>
            <a:pPr marL="533400" indent="-533400" eaLnBrk="1" hangingPunct="1">
              <a:lnSpc>
                <a:spcPct val="90000"/>
              </a:lnSpc>
              <a:buClr>
                <a:srgbClr val="66FF33"/>
              </a:buClr>
              <a:defRPr/>
            </a:pPr>
            <a:r>
              <a:rPr lang="en-US" sz="2400" b="1" u="sng" dirty="0">
                <a:solidFill>
                  <a:srgbClr val="66FF33"/>
                </a:solidFill>
              </a:rPr>
              <a:t>Colored headlamp bulbs are illegal and constitute as a failure.</a:t>
            </a:r>
            <a:r>
              <a:rPr lang="en-US" sz="2400" b="1" dirty="0">
                <a:solidFill>
                  <a:srgbClr val="66FF33"/>
                </a:solidFill>
              </a:rPr>
              <a:t> </a:t>
            </a:r>
            <a:endParaRPr lang="en-US" sz="2400" dirty="0">
              <a:solidFill>
                <a:srgbClr val="FFFF00"/>
              </a:solidFill>
            </a:endParaRPr>
          </a:p>
        </p:txBody>
      </p:sp>
      <p:sp>
        <p:nvSpPr>
          <p:cNvPr id="2" name="TextBox 1">
            <a:extLst>
              <a:ext uri="{FF2B5EF4-FFF2-40B4-BE49-F238E27FC236}">
                <a16:creationId xmlns:a16="http://schemas.microsoft.com/office/drawing/2014/main" id="{E127E89A-F020-4F7A-B820-8F106433276C}"/>
              </a:ext>
            </a:extLst>
          </p:cNvPr>
          <p:cNvSpPr txBox="1"/>
          <p:nvPr/>
        </p:nvSpPr>
        <p:spPr>
          <a:xfrm>
            <a:off x="304800" y="5562600"/>
            <a:ext cx="4572000" cy="1064587"/>
          </a:xfrm>
          <a:prstGeom prst="rect">
            <a:avLst/>
          </a:prstGeom>
          <a:noFill/>
        </p:spPr>
        <p:txBody>
          <a:bodyPr wrap="square">
            <a:spAutoFit/>
          </a:bodyPr>
          <a:lstStyle/>
          <a:p>
            <a:pPr marL="533400" indent="-533400" eaLnBrk="1" hangingPunct="1">
              <a:lnSpc>
                <a:spcPct val="90000"/>
              </a:lnSpc>
              <a:buClr>
                <a:srgbClr val="66FF33"/>
              </a:buClr>
              <a:buSzPct val="125000"/>
              <a:buFont typeface="Wingdings" panose="05000000000000000000" pitchFamily="2" charset="2"/>
              <a:buChar char="§"/>
              <a:defRPr/>
            </a:pPr>
            <a:endParaRPr lang="en-US" sz="1000" b="1" dirty="0">
              <a:solidFill>
                <a:srgbClr val="66FF33"/>
              </a:solidFill>
              <a:effectLst>
                <a:outerShdw blurRad="38100" dist="38100" dir="2700000" algn="tl">
                  <a:srgbClr val="000000">
                    <a:alpha val="43137"/>
                  </a:srgbClr>
                </a:outerShdw>
              </a:effectLst>
              <a:latin typeface="+mn-lt"/>
            </a:endParaRPr>
          </a:p>
          <a:p>
            <a:pPr marL="533400" indent="-533400" eaLnBrk="1" hangingPunct="1">
              <a:lnSpc>
                <a:spcPct val="90000"/>
              </a:lnSpc>
              <a:buClr>
                <a:srgbClr val="66FF33"/>
              </a:buClr>
              <a:buSzPct val="125000"/>
              <a:buFont typeface="Wingdings" panose="05000000000000000000" pitchFamily="2" charset="2"/>
              <a:buChar char="§"/>
              <a:defRPr/>
            </a:pPr>
            <a:r>
              <a:rPr lang="en-US" sz="2000" b="1" dirty="0">
                <a:solidFill>
                  <a:srgbClr val="66FF33"/>
                </a:solidFill>
                <a:effectLst>
                  <a:outerShdw blurRad="38100" dist="38100" dir="2700000" algn="tl">
                    <a:srgbClr val="000000">
                      <a:alpha val="43137"/>
                    </a:srgbClr>
                  </a:outerShdw>
                </a:effectLst>
                <a:latin typeface="+mn-lt"/>
              </a:rPr>
              <a:t>If unable to determine the color of the bulb, hold a piece of white paper in front of the light beam. </a:t>
            </a:r>
          </a:p>
        </p:txBody>
      </p:sp>
      <p:pic>
        <p:nvPicPr>
          <p:cNvPr id="5" name="Content Placeholder 4">
            <a:extLst>
              <a:ext uri="{FF2B5EF4-FFF2-40B4-BE49-F238E27FC236}">
                <a16:creationId xmlns:a16="http://schemas.microsoft.com/office/drawing/2014/main" id="{F94025B2-0712-4F7C-81AC-4B1806C23337}"/>
              </a:ext>
            </a:extLst>
          </p:cNvPr>
          <p:cNvPicPr>
            <a:picLocks noGrp="1" noChangeAspect="1"/>
          </p:cNvPicPr>
          <p:nvPr>
            <p:ph sz="half" idx="1"/>
          </p:nvPr>
        </p:nvPicPr>
        <p:blipFill>
          <a:blip r:embed="rId2"/>
          <a:stretch>
            <a:fillRect/>
          </a:stretch>
        </p:blipFill>
        <p:spPr>
          <a:xfrm>
            <a:off x="1032502" y="1600201"/>
            <a:ext cx="2887995" cy="3657600"/>
          </a:xfr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95E3C26-E909-4F72-834D-C65DF0A1BB75}"/>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52229" name="Rectangle 5">
            <a:extLst>
              <a:ext uri="{FF2B5EF4-FFF2-40B4-BE49-F238E27FC236}">
                <a16:creationId xmlns:a16="http://schemas.microsoft.com/office/drawing/2014/main" id="{D3F9C995-5EF1-4E57-A35D-C57793D3B11E}"/>
              </a:ext>
            </a:extLst>
          </p:cNvPr>
          <p:cNvSpPr>
            <a:spLocks noGrp="1" noChangeArrowheads="1"/>
          </p:cNvSpPr>
          <p:nvPr>
            <p:ph type="body" sz="half" idx="2"/>
          </p:nvPr>
        </p:nvSpPr>
        <p:spPr>
          <a:xfrm>
            <a:off x="4648200" y="1600200"/>
            <a:ext cx="4267200" cy="4525963"/>
          </a:xfrm>
        </p:spPr>
        <p:txBody>
          <a:bodyPr/>
          <a:lstStyle/>
          <a:p>
            <a:pPr marL="0" indent="0" eaLnBrk="1" hangingPunct="1">
              <a:buClr>
                <a:srgbClr val="FFCC00"/>
              </a:buClr>
              <a:buFont typeface="Wingdings" panose="05000000000000000000" pitchFamily="2" charset="2"/>
              <a:buNone/>
              <a:defRPr/>
            </a:pPr>
            <a:r>
              <a:rPr lang="en-US" sz="2400" b="1" dirty="0">
                <a:solidFill>
                  <a:srgbClr val="FFFF00"/>
                </a:solidFill>
              </a:rPr>
              <a:t>Continued: Headlights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dirty="0">
                <a:solidFill>
                  <a:srgbClr val="FFFF00"/>
                </a:solidFill>
              </a:rPr>
              <a:t>(3)  </a:t>
            </a:r>
            <a:r>
              <a:rPr lang="en-US" sz="2800" b="1" dirty="0">
                <a:solidFill>
                  <a:srgbClr val="FFFF00"/>
                </a:solidFill>
              </a:rPr>
              <a:t>Any lens or reflector  </a:t>
            </a:r>
          </a:p>
          <a:p>
            <a:pPr eaLnBrk="1" hangingPunct="1">
              <a:lnSpc>
                <a:spcPct val="90000"/>
              </a:lnSpc>
              <a:buFont typeface="Wingdings" panose="05000000000000000000" pitchFamily="2" charset="2"/>
              <a:buNone/>
              <a:defRPr/>
            </a:pPr>
            <a:r>
              <a:rPr lang="en-US" sz="2800" b="1" dirty="0">
                <a:solidFill>
                  <a:srgbClr val="FFFF00"/>
                </a:solidFill>
              </a:rPr>
              <a:t>       is cracked, broken,  </a:t>
            </a:r>
          </a:p>
          <a:p>
            <a:pPr eaLnBrk="1" hangingPunct="1">
              <a:lnSpc>
                <a:spcPct val="90000"/>
              </a:lnSpc>
              <a:buFont typeface="Wingdings" panose="05000000000000000000" pitchFamily="2" charset="2"/>
              <a:buNone/>
              <a:defRPr/>
            </a:pPr>
            <a:r>
              <a:rPr lang="en-US" sz="2800" b="1" dirty="0">
                <a:solidFill>
                  <a:srgbClr val="FFFF00"/>
                </a:solidFill>
              </a:rPr>
              <a:t>       discolored, or missing.</a:t>
            </a:r>
            <a:endParaRPr lang="en-US" sz="2800" b="1" dirty="0">
              <a:solidFill>
                <a:srgbClr val="66FF33"/>
              </a:solidFill>
            </a:endParaRPr>
          </a:p>
        </p:txBody>
      </p:sp>
      <p:pic>
        <p:nvPicPr>
          <p:cNvPr id="4" name="Online Image Placeholder 3">
            <a:extLst>
              <a:ext uri="{FF2B5EF4-FFF2-40B4-BE49-F238E27FC236}">
                <a16:creationId xmlns:a16="http://schemas.microsoft.com/office/drawing/2014/main" id="{F9C36DE4-62FB-4842-B4C8-654976D95C31}"/>
              </a:ext>
            </a:extLst>
          </p:cNvPr>
          <p:cNvPicPr>
            <a:picLocks noGrp="1" noChangeAspect="1"/>
          </p:cNvPicPr>
          <p:nvPr>
            <p:ph type="clipArt" sz="half" idx="1"/>
          </p:nvPr>
        </p:nvPicPr>
        <p:blipFill>
          <a:blip r:embed="rId2"/>
          <a:stretch>
            <a:fillRect/>
          </a:stretch>
        </p:blipFill>
        <p:spPr>
          <a:xfrm>
            <a:off x="381000" y="1752600"/>
            <a:ext cx="4038600" cy="2590176"/>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88A080E-EE90-49F0-8CEF-474FAF7A57EB}"/>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54277" name="Rectangle 5">
            <a:extLst>
              <a:ext uri="{FF2B5EF4-FFF2-40B4-BE49-F238E27FC236}">
                <a16:creationId xmlns:a16="http://schemas.microsoft.com/office/drawing/2014/main" id="{7625B05D-02E5-4112-9ADA-1C0A9B56F657}"/>
              </a:ext>
            </a:extLst>
          </p:cNvPr>
          <p:cNvSpPr>
            <a:spLocks noGrp="1" noChangeArrowheads="1"/>
          </p:cNvSpPr>
          <p:nvPr>
            <p:ph type="body" sz="half" idx="2"/>
          </p:nvPr>
        </p:nvSpPr>
        <p:spPr>
          <a:xfrm>
            <a:off x="4648200" y="1600200"/>
            <a:ext cx="4267200" cy="4525963"/>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Continued: Headlights shall not be approved if:</a:t>
            </a:r>
          </a:p>
          <a:p>
            <a:pPr marL="0" indent="0" eaLnBrk="1" hangingPunct="1">
              <a:buNone/>
              <a:defRPr/>
            </a:pPr>
            <a:endParaRPr lang="en-US" sz="1000" dirty="0">
              <a:solidFill>
                <a:srgbClr val="FFFF00"/>
              </a:solidFill>
            </a:endParaRPr>
          </a:p>
          <a:p>
            <a:pPr marL="0" indent="0" eaLnBrk="1" hangingPunct="1">
              <a:buNone/>
              <a:defRPr/>
            </a:pPr>
            <a:r>
              <a:rPr lang="en-US" sz="2800" dirty="0">
                <a:solidFill>
                  <a:srgbClr val="FFFF00"/>
                </a:solidFill>
              </a:rPr>
              <a:t>(4)  The high beam-low  </a:t>
            </a:r>
          </a:p>
          <a:p>
            <a:pPr marL="0" indent="0" eaLnBrk="1" hangingPunct="1">
              <a:buNone/>
              <a:defRPr/>
            </a:pPr>
            <a:r>
              <a:rPr lang="en-US" sz="2800" dirty="0">
                <a:solidFill>
                  <a:srgbClr val="FFFF00"/>
                </a:solidFill>
              </a:rPr>
              <a:t>       beam dimmer switch   </a:t>
            </a:r>
          </a:p>
          <a:p>
            <a:pPr marL="0" indent="0" eaLnBrk="1" hangingPunct="1">
              <a:buNone/>
              <a:defRPr/>
            </a:pPr>
            <a:r>
              <a:rPr lang="en-US" sz="2800" dirty="0">
                <a:solidFill>
                  <a:srgbClr val="FFFF00"/>
                </a:solidFill>
              </a:rPr>
              <a:t>       does not operate, or  </a:t>
            </a:r>
          </a:p>
          <a:p>
            <a:pPr marL="0" indent="0" eaLnBrk="1" hangingPunct="1">
              <a:buNone/>
              <a:defRPr/>
            </a:pPr>
            <a:r>
              <a:rPr lang="en-US" sz="2800" dirty="0">
                <a:solidFill>
                  <a:srgbClr val="FFFF00"/>
                </a:solidFill>
              </a:rPr>
              <a:t>       the high beam indicator  </a:t>
            </a:r>
          </a:p>
          <a:p>
            <a:pPr marL="0" indent="0" eaLnBrk="1" hangingPunct="1">
              <a:buNone/>
              <a:defRPr/>
            </a:pPr>
            <a:r>
              <a:rPr lang="en-US" sz="2800" dirty="0">
                <a:solidFill>
                  <a:srgbClr val="FFFF00"/>
                </a:solidFill>
              </a:rPr>
              <a:t>       light does not burn on  </a:t>
            </a:r>
          </a:p>
          <a:p>
            <a:pPr marL="0" indent="0" eaLnBrk="1" hangingPunct="1">
              <a:buNone/>
              <a:defRPr/>
            </a:pPr>
            <a:r>
              <a:rPr lang="en-US" sz="2800" dirty="0">
                <a:solidFill>
                  <a:srgbClr val="FFFF00"/>
                </a:solidFill>
              </a:rPr>
              <a:t>       vehicles. </a:t>
            </a:r>
          </a:p>
          <a:p>
            <a:pPr marL="0" indent="0" eaLnBrk="1" hangingPunct="1">
              <a:buNone/>
              <a:defRPr/>
            </a:pPr>
            <a:endParaRPr lang="en-US" sz="1600" dirty="0">
              <a:solidFill>
                <a:srgbClr val="FFFF00"/>
              </a:solidFill>
            </a:endParaRPr>
          </a:p>
          <a:p>
            <a:pPr eaLnBrk="1" hangingPunct="1">
              <a:buClr>
                <a:srgbClr val="66FF33"/>
              </a:buClr>
              <a:buFont typeface="Wingdings" panose="05000000000000000000" pitchFamily="2" charset="2"/>
              <a:buChar char="§"/>
              <a:defRPr/>
            </a:pPr>
            <a:r>
              <a:rPr lang="en-US" sz="2000" b="1" dirty="0">
                <a:solidFill>
                  <a:srgbClr val="66FF33"/>
                </a:solidFill>
              </a:rPr>
              <a:t>Low speed and MUV vehicles are not required to have a high beam indicator.</a:t>
            </a:r>
          </a:p>
        </p:txBody>
      </p:sp>
      <p:pic>
        <p:nvPicPr>
          <p:cNvPr id="37892" name="Picture 6">
            <a:extLst>
              <a:ext uri="{FF2B5EF4-FFF2-40B4-BE49-F238E27FC236}">
                <a16:creationId xmlns:a16="http://schemas.microsoft.com/office/drawing/2014/main" id="{5BD992CE-DDAB-4E4B-84DC-9D951C323319}"/>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57200" y="2057400"/>
            <a:ext cx="4038600" cy="36576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B5A2C61-F345-4F63-AD2A-5C2D55C35610}"/>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56325" name="Rectangle 5">
            <a:extLst>
              <a:ext uri="{FF2B5EF4-FFF2-40B4-BE49-F238E27FC236}">
                <a16:creationId xmlns:a16="http://schemas.microsoft.com/office/drawing/2014/main" id="{CD822F88-BFE4-4A0E-A2BE-F024BF867596}"/>
              </a:ext>
            </a:extLst>
          </p:cNvPr>
          <p:cNvSpPr>
            <a:spLocks noGrp="1" noChangeArrowheads="1"/>
          </p:cNvSpPr>
          <p:nvPr>
            <p:ph type="body" sz="half" idx="2"/>
          </p:nvPr>
        </p:nvSpPr>
        <p:spPr>
          <a:xfrm>
            <a:off x="4191000" y="1600200"/>
            <a:ext cx="4876800" cy="4525963"/>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Continued: Headlights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dirty="0">
                <a:solidFill>
                  <a:srgbClr val="FFFF00"/>
                </a:solidFill>
              </a:rPr>
              <a:t>(5)  Lights can be moved   </a:t>
            </a:r>
          </a:p>
          <a:p>
            <a:pPr eaLnBrk="1" hangingPunct="1">
              <a:lnSpc>
                <a:spcPct val="90000"/>
              </a:lnSpc>
              <a:buFont typeface="Wingdings" panose="05000000000000000000" pitchFamily="2" charset="2"/>
              <a:buNone/>
              <a:defRPr/>
            </a:pPr>
            <a:r>
              <a:rPr lang="en-US" dirty="0">
                <a:solidFill>
                  <a:srgbClr val="FFFF00"/>
                </a:solidFill>
              </a:rPr>
              <a:t>      by hand, due to broken </a:t>
            </a:r>
          </a:p>
          <a:p>
            <a:pPr eaLnBrk="1" hangingPunct="1">
              <a:lnSpc>
                <a:spcPct val="90000"/>
              </a:lnSpc>
              <a:buFont typeface="Wingdings" panose="05000000000000000000" pitchFamily="2" charset="2"/>
              <a:buNone/>
              <a:defRPr/>
            </a:pPr>
            <a:r>
              <a:rPr lang="en-US" dirty="0">
                <a:solidFill>
                  <a:srgbClr val="FFFF00"/>
                </a:solidFill>
              </a:rPr>
              <a:t>      fender or loose support, </a:t>
            </a:r>
          </a:p>
          <a:p>
            <a:pPr eaLnBrk="1" hangingPunct="1">
              <a:lnSpc>
                <a:spcPct val="90000"/>
              </a:lnSpc>
              <a:buFont typeface="Wingdings" panose="05000000000000000000" pitchFamily="2" charset="2"/>
              <a:buNone/>
              <a:defRPr/>
            </a:pPr>
            <a:r>
              <a:rPr lang="en-US" dirty="0">
                <a:solidFill>
                  <a:srgbClr val="FFFF00"/>
                </a:solidFill>
              </a:rPr>
              <a:t>      or if a good ground is not  </a:t>
            </a:r>
          </a:p>
          <a:p>
            <a:pPr eaLnBrk="1" hangingPunct="1">
              <a:lnSpc>
                <a:spcPct val="90000"/>
              </a:lnSpc>
              <a:buFont typeface="Wingdings" panose="05000000000000000000" pitchFamily="2" charset="2"/>
              <a:buNone/>
              <a:defRPr/>
            </a:pPr>
            <a:r>
              <a:rPr lang="en-US" dirty="0">
                <a:solidFill>
                  <a:srgbClr val="FFFF00"/>
                </a:solidFill>
              </a:rPr>
              <a:t>      made by the mounting.</a:t>
            </a:r>
          </a:p>
        </p:txBody>
      </p:sp>
      <p:pic>
        <p:nvPicPr>
          <p:cNvPr id="38916" name="Picture 5">
            <a:extLst>
              <a:ext uri="{FF2B5EF4-FFF2-40B4-BE49-F238E27FC236}">
                <a16:creationId xmlns:a16="http://schemas.microsoft.com/office/drawing/2014/main" id="{A36CC3EB-BC25-4936-A8C2-4FAF4F5B5BE8}"/>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6200" y="2590800"/>
            <a:ext cx="4038600" cy="31242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84721CA-3DF9-49A1-B2F4-EC29EAF1CFF6}"/>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58373" name="Rectangle 5">
            <a:extLst>
              <a:ext uri="{FF2B5EF4-FFF2-40B4-BE49-F238E27FC236}">
                <a16:creationId xmlns:a16="http://schemas.microsoft.com/office/drawing/2014/main" id="{783A5D30-5366-4FC4-89D2-036713E0DA86}"/>
              </a:ext>
            </a:extLst>
          </p:cNvPr>
          <p:cNvSpPr>
            <a:spLocks noGrp="1" noChangeArrowheads="1"/>
          </p:cNvSpPr>
          <p:nvPr>
            <p:ph type="body" sz="half" idx="3"/>
          </p:nvPr>
        </p:nvSpPr>
        <p:spPr>
          <a:xfrm>
            <a:off x="4419600" y="1600200"/>
            <a:ext cx="4419600" cy="4525963"/>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Continued: Headlights shall not be approved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dirty="0">
                <a:solidFill>
                  <a:srgbClr val="FFFF00"/>
                </a:solidFill>
              </a:rPr>
              <a:t>(6)  Foreign materials  </a:t>
            </a:r>
          </a:p>
          <a:p>
            <a:pPr eaLnBrk="1" hangingPunct="1">
              <a:buFont typeface="Wingdings" panose="05000000000000000000" pitchFamily="2" charset="2"/>
              <a:buNone/>
              <a:defRPr/>
            </a:pPr>
            <a:r>
              <a:rPr lang="en-US" dirty="0">
                <a:solidFill>
                  <a:srgbClr val="FFFF00"/>
                </a:solidFill>
              </a:rPr>
              <a:t>      such as shields, half of </a:t>
            </a:r>
          </a:p>
          <a:p>
            <a:pPr eaLnBrk="1" hangingPunct="1">
              <a:buFont typeface="Wingdings" panose="05000000000000000000" pitchFamily="2" charset="2"/>
              <a:buNone/>
              <a:defRPr/>
            </a:pPr>
            <a:r>
              <a:rPr lang="en-US" dirty="0">
                <a:solidFill>
                  <a:srgbClr val="FFFF00"/>
                </a:solidFill>
              </a:rPr>
              <a:t>      lens painted are placed </a:t>
            </a:r>
          </a:p>
          <a:p>
            <a:pPr eaLnBrk="1" hangingPunct="1">
              <a:buFont typeface="Wingdings" panose="05000000000000000000" pitchFamily="2" charset="2"/>
              <a:buNone/>
              <a:defRPr/>
            </a:pPr>
            <a:r>
              <a:rPr lang="en-US" dirty="0">
                <a:solidFill>
                  <a:srgbClr val="FFFF00"/>
                </a:solidFill>
              </a:rPr>
              <a:t>      on the headlamp lens   </a:t>
            </a:r>
          </a:p>
          <a:p>
            <a:pPr eaLnBrk="1" hangingPunct="1">
              <a:buFont typeface="Wingdings" panose="05000000000000000000" pitchFamily="2" charset="2"/>
              <a:buNone/>
              <a:defRPr/>
            </a:pPr>
            <a:r>
              <a:rPr lang="en-US" dirty="0">
                <a:solidFill>
                  <a:srgbClr val="FFFF00"/>
                </a:solidFill>
              </a:rPr>
              <a:t>      that </a:t>
            </a:r>
            <a:r>
              <a:rPr lang="en-US" u="sng" dirty="0">
                <a:solidFill>
                  <a:srgbClr val="FFFF00"/>
                </a:solidFill>
              </a:rPr>
              <a:t>interferes</a:t>
            </a:r>
            <a:r>
              <a:rPr lang="en-US" dirty="0">
                <a:solidFill>
                  <a:srgbClr val="FFFF00"/>
                </a:solidFill>
              </a:rPr>
              <a:t> with the  </a:t>
            </a:r>
          </a:p>
          <a:p>
            <a:pPr eaLnBrk="1" hangingPunct="1">
              <a:buFont typeface="Wingdings" panose="05000000000000000000" pitchFamily="2" charset="2"/>
              <a:buNone/>
              <a:defRPr/>
            </a:pPr>
            <a:r>
              <a:rPr lang="en-US" dirty="0">
                <a:solidFill>
                  <a:srgbClr val="FFFF00"/>
                </a:solidFill>
              </a:rPr>
              <a:t>      light beam of lamp</a:t>
            </a:r>
            <a:r>
              <a:rPr lang="en-US" b="1" dirty="0">
                <a:solidFill>
                  <a:srgbClr val="FFFF00"/>
                </a:solidFill>
              </a:rPr>
              <a:t>.</a:t>
            </a:r>
          </a:p>
        </p:txBody>
      </p:sp>
      <p:sp>
        <p:nvSpPr>
          <p:cNvPr id="39940" name="Text Box 12">
            <a:extLst>
              <a:ext uri="{FF2B5EF4-FFF2-40B4-BE49-F238E27FC236}">
                <a16:creationId xmlns:a16="http://schemas.microsoft.com/office/drawing/2014/main" id="{D24B4961-B87F-4EE0-8EC6-B3A32D339FB1}"/>
              </a:ext>
            </a:extLst>
          </p:cNvPr>
          <p:cNvSpPr txBox="1">
            <a:spLocks noChangeArrowheads="1"/>
          </p:cNvSpPr>
          <p:nvPr/>
        </p:nvSpPr>
        <p:spPr bwMode="auto">
          <a:xfrm>
            <a:off x="3505200" y="29718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en-US" altLang="en-US" sz="1800">
                <a:latin typeface="Tahoma" panose="020B0604030504040204" pitchFamily="34" charset="0"/>
              </a:rPr>
              <a:t>FAIL</a:t>
            </a:r>
          </a:p>
        </p:txBody>
      </p:sp>
      <p:sp>
        <p:nvSpPr>
          <p:cNvPr id="39941" name="Line 14">
            <a:extLst>
              <a:ext uri="{FF2B5EF4-FFF2-40B4-BE49-F238E27FC236}">
                <a16:creationId xmlns:a16="http://schemas.microsoft.com/office/drawing/2014/main" id="{4E1A5495-4199-4B3F-8FB0-EE79829D27B2}"/>
              </a:ext>
            </a:extLst>
          </p:cNvPr>
          <p:cNvSpPr>
            <a:spLocks noChangeShapeType="1"/>
          </p:cNvSpPr>
          <p:nvPr/>
        </p:nvSpPr>
        <p:spPr bwMode="auto">
          <a:xfrm flipV="1">
            <a:off x="838200" y="2514600"/>
            <a:ext cx="2438400" cy="1295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2" name="Line 18">
            <a:extLst>
              <a:ext uri="{FF2B5EF4-FFF2-40B4-BE49-F238E27FC236}">
                <a16:creationId xmlns:a16="http://schemas.microsoft.com/office/drawing/2014/main" id="{486485C8-F787-4347-845B-668264278ED1}"/>
              </a:ext>
            </a:extLst>
          </p:cNvPr>
          <p:cNvSpPr>
            <a:spLocks noChangeShapeType="1"/>
          </p:cNvSpPr>
          <p:nvPr/>
        </p:nvSpPr>
        <p:spPr bwMode="auto">
          <a:xfrm>
            <a:off x="914400" y="6477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Line 19">
            <a:extLst>
              <a:ext uri="{FF2B5EF4-FFF2-40B4-BE49-F238E27FC236}">
                <a16:creationId xmlns:a16="http://schemas.microsoft.com/office/drawing/2014/main" id="{E05A5629-1BDC-46B6-971D-6C90BD697FF3}"/>
              </a:ext>
            </a:extLst>
          </p:cNvPr>
          <p:cNvSpPr>
            <a:spLocks noChangeShapeType="1"/>
          </p:cNvSpPr>
          <p:nvPr/>
        </p:nvSpPr>
        <p:spPr bwMode="auto">
          <a:xfrm flipV="1">
            <a:off x="609600" y="4953000"/>
            <a:ext cx="1219200" cy="1295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9944" name="Picture 10">
            <a:extLst>
              <a:ext uri="{FF2B5EF4-FFF2-40B4-BE49-F238E27FC236}">
                <a16:creationId xmlns:a16="http://schemas.microsoft.com/office/drawing/2014/main" id="{6FA1BB44-FAE4-44BF-845C-DE02D0A4C5F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600200"/>
            <a:ext cx="3810000" cy="2185988"/>
          </a:xfrm>
          <a:noFill/>
          <a:extLst>
            <a:ext uri="{909E8E84-426E-40DD-AFC4-6F175D3DCCD1}">
              <a14:hiddenFill xmlns:a14="http://schemas.microsoft.com/office/drawing/2010/main">
                <a:solidFill>
                  <a:schemeClr val="accent1"/>
                </a:solidFill>
              </a14:hiddenFill>
            </a:ext>
          </a:extLst>
        </p:spPr>
      </p:pic>
      <p:pic>
        <p:nvPicPr>
          <p:cNvPr id="39945" name="Picture 11">
            <a:extLst>
              <a:ext uri="{FF2B5EF4-FFF2-40B4-BE49-F238E27FC236}">
                <a16:creationId xmlns:a16="http://schemas.microsoft.com/office/drawing/2014/main" id="{CF6F64BE-7851-4A52-B983-DDD9BABCAF9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 y="4022725"/>
            <a:ext cx="3810000" cy="2027238"/>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a:extLst>
              <a:ext uri="{FF2B5EF4-FFF2-40B4-BE49-F238E27FC236}">
                <a16:creationId xmlns:a16="http://schemas.microsoft.com/office/drawing/2014/main" id="{5397E85E-785C-43E3-80D5-FC1DB0C047B1}"/>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63494" name="Rectangle 6">
            <a:extLst>
              <a:ext uri="{FF2B5EF4-FFF2-40B4-BE49-F238E27FC236}">
                <a16:creationId xmlns:a16="http://schemas.microsoft.com/office/drawing/2014/main" id="{03923A7A-6446-4623-B3E3-232986DB6994}"/>
              </a:ext>
            </a:extLst>
          </p:cNvPr>
          <p:cNvSpPr>
            <a:spLocks noGrp="1" noChangeArrowheads="1"/>
          </p:cNvSpPr>
          <p:nvPr>
            <p:ph type="body" sz="half" idx="2"/>
          </p:nvPr>
        </p:nvSpPr>
        <p:spPr>
          <a:xfrm>
            <a:off x="4114800" y="1295400"/>
            <a:ext cx="5029200" cy="4648200"/>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Continued: Headlights shall not be approved if:</a:t>
            </a:r>
          </a:p>
          <a:p>
            <a:pPr eaLnBrk="1" hangingPunct="1">
              <a:lnSpc>
                <a:spcPct val="90000"/>
              </a:lnSpc>
              <a:buFont typeface="Wingdings" panose="05000000000000000000" pitchFamily="2" charset="2"/>
              <a:buNone/>
              <a:defRPr/>
            </a:pPr>
            <a:endParaRPr lang="en-US" sz="1000" b="1"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(7)</a:t>
            </a:r>
            <a:r>
              <a:rPr lang="en-US" sz="2400" b="1" dirty="0">
                <a:solidFill>
                  <a:srgbClr val="FFFF00"/>
                </a:solidFill>
              </a:rPr>
              <a:t>  </a:t>
            </a:r>
            <a:r>
              <a:rPr lang="en-US" sz="2400" dirty="0">
                <a:solidFill>
                  <a:srgbClr val="FFFF00"/>
                </a:solidFill>
              </a:rPr>
              <a:t>Lights are improperly aimed.</a:t>
            </a:r>
          </a:p>
          <a:p>
            <a:pPr eaLnBrk="1" hangingPunct="1">
              <a:lnSpc>
                <a:spcPct val="90000"/>
              </a:lnSpc>
              <a:buFont typeface="Wingdings" panose="05000000000000000000" pitchFamily="2" charset="2"/>
              <a:buNone/>
              <a:defRPr/>
            </a:pPr>
            <a:r>
              <a:rPr lang="en-US" sz="2400" dirty="0">
                <a:solidFill>
                  <a:srgbClr val="FFFF00"/>
                </a:solidFill>
              </a:rPr>
              <a:t>       Using a headlight testing device </a:t>
            </a:r>
          </a:p>
          <a:p>
            <a:pPr eaLnBrk="1" hangingPunct="1">
              <a:lnSpc>
                <a:spcPct val="90000"/>
              </a:lnSpc>
              <a:buFont typeface="Wingdings" panose="05000000000000000000" pitchFamily="2" charset="2"/>
              <a:buNone/>
              <a:defRPr/>
            </a:pPr>
            <a:r>
              <a:rPr lang="en-US" sz="2400" dirty="0">
                <a:solidFill>
                  <a:srgbClr val="FFFF00"/>
                </a:solidFill>
              </a:rPr>
              <a:t>       that meets Society of  Automotive </a:t>
            </a:r>
          </a:p>
          <a:p>
            <a:pPr eaLnBrk="1" hangingPunct="1">
              <a:lnSpc>
                <a:spcPct val="90000"/>
              </a:lnSpc>
              <a:buFont typeface="Wingdings" panose="05000000000000000000" pitchFamily="2" charset="2"/>
              <a:buNone/>
              <a:defRPr/>
            </a:pPr>
            <a:r>
              <a:rPr lang="en-US" sz="2400" dirty="0">
                <a:solidFill>
                  <a:srgbClr val="FFFF00"/>
                </a:solidFill>
              </a:rPr>
              <a:t>       Engineers’ (SAE) standards or light</a:t>
            </a:r>
          </a:p>
          <a:p>
            <a:pPr eaLnBrk="1" hangingPunct="1">
              <a:lnSpc>
                <a:spcPct val="90000"/>
              </a:lnSpc>
              <a:buFont typeface="Wingdings" panose="05000000000000000000" pitchFamily="2" charset="2"/>
              <a:buNone/>
              <a:defRPr/>
            </a:pPr>
            <a:r>
              <a:rPr lang="en-US" sz="2400" dirty="0">
                <a:solidFill>
                  <a:srgbClr val="FFFF00"/>
                </a:solidFill>
              </a:rPr>
              <a:t>       testing chart that is approved by the</a:t>
            </a:r>
          </a:p>
          <a:p>
            <a:pPr eaLnBrk="1" hangingPunct="1">
              <a:lnSpc>
                <a:spcPct val="90000"/>
              </a:lnSpc>
              <a:buFont typeface="Wingdings" panose="05000000000000000000" pitchFamily="2" charset="2"/>
              <a:buNone/>
              <a:defRPr/>
            </a:pPr>
            <a:r>
              <a:rPr lang="en-US" sz="2400" dirty="0">
                <a:solidFill>
                  <a:srgbClr val="FFFF00"/>
                </a:solidFill>
              </a:rPr>
              <a:t>       Division.</a:t>
            </a:r>
            <a:r>
              <a:rPr lang="en-US" sz="1400" dirty="0">
                <a:solidFill>
                  <a:srgbClr val="FFFF00"/>
                </a:solidFill>
              </a:rPr>
              <a:t> </a:t>
            </a:r>
          </a:p>
          <a:p>
            <a:pPr eaLnBrk="1" hangingPunct="1">
              <a:lnSpc>
                <a:spcPct val="90000"/>
              </a:lnSpc>
              <a:buClr>
                <a:srgbClr val="66FF33"/>
              </a:buClr>
              <a:defRPr/>
            </a:pPr>
            <a:endParaRPr lang="en-US" sz="2000" b="1" dirty="0">
              <a:solidFill>
                <a:srgbClr val="66FF33"/>
              </a:solidFill>
            </a:endParaRPr>
          </a:p>
          <a:p>
            <a:pPr marL="0" indent="0" eaLnBrk="1" hangingPunct="1">
              <a:lnSpc>
                <a:spcPct val="90000"/>
              </a:lnSpc>
              <a:buClr>
                <a:srgbClr val="66FF33"/>
              </a:buClr>
              <a:buNone/>
              <a:defRPr/>
            </a:pPr>
            <a:r>
              <a:rPr lang="en-US" sz="2000" b="1" dirty="0">
                <a:solidFill>
                  <a:srgbClr val="66FF33"/>
                </a:solidFill>
              </a:rPr>
              <a:t>     The Headlamp alignment must be   </a:t>
            </a:r>
          </a:p>
          <a:p>
            <a:pPr marL="0" indent="0" eaLnBrk="1" hangingPunct="1">
              <a:lnSpc>
                <a:spcPct val="90000"/>
              </a:lnSpc>
              <a:buClr>
                <a:srgbClr val="66FF33"/>
              </a:buClr>
              <a:buNone/>
              <a:defRPr/>
            </a:pPr>
            <a:r>
              <a:rPr lang="en-US" sz="2000" b="1" dirty="0">
                <a:solidFill>
                  <a:srgbClr val="66FF33"/>
                </a:solidFill>
              </a:rPr>
              <a:t>     checked during each inspection by </a:t>
            </a:r>
          </a:p>
          <a:p>
            <a:pPr marL="0" indent="0" eaLnBrk="1" hangingPunct="1">
              <a:lnSpc>
                <a:spcPct val="90000"/>
              </a:lnSpc>
              <a:buClr>
                <a:srgbClr val="66FF33"/>
              </a:buClr>
              <a:buNone/>
              <a:defRPr/>
            </a:pPr>
            <a:r>
              <a:rPr lang="en-US" sz="2000" b="1" dirty="0">
                <a:solidFill>
                  <a:srgbClr val="66FF33"/>
                </a:solidFill>
              </a:rPr>
              <a:t>     use of approved headlight aimer,  </a:t>
            </a:r>
          </a:p>
          <a:p>
            <a:pPr marL="0" indent="0" eaLnBrk="1" hangingPunct="1">
              <a:lnSpc>
                <a:spcPct val="90000"/>
              </a:lnSpc>
              <a:buClr>
                <a:srgbClr val="66FF33"/>
              </a:buClr>
              <a:buNone/>
              <a:defRPr/>
            </a:pPr>
            <a:r>
              <a:rPr lang="en-US" sz="2000" b="1" dirty="0">
                <a:solidFill>
                  <a:srgbClr val="66FF33"/>
                </a:solidFill>
              </a:rPr>
              <a:t>     undamaged on-board aimer or wall </a:t>
            </a:r>
          </a:p>
          <a:p>
            <a:pPr marL="0" indent="0" eaLnBrk="1" hangingPunct="1">
              <a:lnSpc>
                <a:spcPct val="90000"/>
              </a:lnSpc>
              <a:buClr>
                <a:srgbClr val="66FF33"/>
              </a:buClr>
              <a:buNone/>
              <a:defRPr/>
            </a:pPr>
            <a:r>
              <a:rPr lang="en-US" sz="2000" b="1" dirty="0">
                <a:solidFill>
                  <a:srgbClr val="66FF33"/>
                </a:solidFill>
              </a:rPr>
              <a:t>     chart.</a:t>
            </a:r>
          </a:p>
        </p:txBody>
      </p:sp>
      <p:pic>
        <p:nvPicPr>
          <p:cNvPr id="40965" name="Picture 6">
            <a:extLst>
              <a:ext uri="{FF2B5EF4-FFF2-40B4-BE49-F238E27FC236}">
                <a16:creationId xmlns:a16="http://schemas.microsoft.com/office/drawing/2014/main" id="{553878D9-DFAA-4C33-8BCE-14FDEA7FE02C}"/>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57200" y="1417638"/>
            <a:ext cx="3352800" cy="3086100"/>
          </a:xfrm>
          <a:noFill/>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6695539B-0C82-47CC-8B37-7CA415E7A794}"/>
              </a:ext>
            </a:extLst>
          </p:cNvPr>
          <p:cNvSpPr txBox="1"/>
          <p:nvPr/>
        </p:nvSpPr>
        <p:spPr>
          <a:xfrm>
            <a:off x="457200" y="4724400"/>
            <a:ext cx="3352800" cy="1877437"/>
          </a:xfrm>
          <a:prstGeom prst="rect">
            <a:avLst/>
          </a:prstGeom>
          <a:noFill/>
        </p:spPr>
        <p:txBody>
          <a:bodyPr wrap="square">
            <a:spAutoFit/>
          </a:bodyPr>
          <a:lstStyle/>
          <a:p>
            <a:r>
              <a:rPr kumimoji="0" lang="en-US" sz="1800" b="1" i="0" u="none" strike="noStrike" kern="0" cap="none" spc="0" normalizeH="0" baseline="0" noProof="0" dirty="0">
                <a:ln>
                  <a:noFill/>
                </a:ln>
                <a:solidFill>
                  <a:srgbClr val="66FF33"/>
                </a:solidFill>
                <a:effectLst>
                  <a:outerShdw blurRad="38100" dist="38100" dir="2700000" algn="tl">
                    <a:srgbClr val="000000"/>
                  </a:outerShdw>
                </a:effectLst>
                <a:uLnTx/>
                <a:uFillTx/>
                <a:latin typeface="Garamond"/>
                <a:ea typeface="+mn-ea"/>
                <a:cs typeface="+mn-cs"/>
              </a:rPr>
              <a:t>Failing to properly test the vehicle headlight alignment could result in a criminal fine, civil fine or both.</a:t>
            </a:r>
          </a:p>
          <a:p>
            <a:endParaRPr lang="en-US" sz="800" b="1" kern="0" dirty="0">
              <a:solidFill>
                <a:srgbClr val="66FF33"/>
              </a:solidFill>
              <a:effectLst>
                <a:outerShdw blurRad="38100" dist="38100" dir="2700000" algn="tl">
                  <a:srgbClr val="000000"/>
                </a:outerShdw>
              </a:effectLst>
              <a:latin typeface="Garamond"/>
            </a:endParaRPr>
          </a:p>
          <a:p>
            <a:r>
              <a:rPr lang="en-US" sz="1800" b="1" kern="0" dirty="0">
                <a:solidFill>
                  <a:srgbClr val="66FF33"/>
                </a:solidFill>
                <a:effectLst>
                  <a:outerShdw blurRad="38100" dist="38100" dir="2700000" algn="tl">
                    <a:srgbClr val="000000"/>
                  </a:outerShdw>
                </a:effectLst>
                <a:latin typeface="Garamond"/>
              </a:rPr>
              <a:t>“Adjusting” the headlights is considered a correction. </a:t>
            </a:r>
            <a:endParaRPr lang="en-US" sz="1800"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F7DBF83-3BD4-4A2B-9047-7FE638C31C02}"/>
              </a:ext>
            </a:extLst>
          </p:cNvPr>
          <p:cNvSpPr>
            <a:spLocks noGrp="1" noRot="1" noChangeArrowheads="1"/>
          </p:cNvSpPr>
          <p:nvPr>
            <p:ph type="title"/>
          </p:nvPr>
        </p:nvSpPr>
        <p:spPr/>
        <p:txBody>
          <a:bodyPr/>
          <a:lstStyle/>
          <a:p>
            <a:pPr eaLnBrk="1" hangingPunct="1">
              <a:defRPr/>
            </a:pPr>
            <a:r>
              <a:rPr lang="en-US" dirty="0">
                <a:solidFill>
                  <a:srgbClr val="FFFF00"/>
                </a:solidFill>
              </a:rPr>
              <a:t>.0533 Lights (Headlights)</a:t>
            </a:r>
          </a:p>
        </p:txBody>
      </p:sp>
      <p:sp>
        <p:nvSpPr>
          <p:cNvPr id="65543" name="Rectangle 7">
            <a:extLst>
              <a:ext uri="{FF2B5EF4-FFF2-40B4-BE49-F238E27FC236}">
                <a16:creationId xmlns:a16="http://schemas.microsoft.com/office/drawing/2014/main" id="{6EA6ECEE-5FF6-4083-9AF4-76206B7D8FB1}"/>
              </a:ext>
            </a:extLst>
          </p:cNvPr>
          <p:cNvSpPr>
            <a:spLocks noGrp="1" noChangeArrowheads="1"/>
          </p:cNvSpPr>
          <p:nvPr>
            <p:ph sz="quarter" idx="2"/>
          </p:nvPr>
        </p:nvSpPr>
        <p:spPr>
          <a:xfrm>
            <a:off x="457200" y="3962400"/>
            <a:ext cx="8153400" cy="2606675"/>
          </a:xfrm>
        </p:spPr>
        <p:txBody>
          <a:bodyPr/>
          <a:lstStyle/>
          <a:p>
            <a:pPr marL="0" indent="0">
              <a:buFont typeface="Wingdings" panose="05000000000000000000" pitchFamily="2" charset="2"/>
              <a:buNone/>
              <a:defRPr/>
            </a:pPr>
            <a:endParaRPr lang="en-US" sz="2400" b="1"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r>
              <a:rPr lang="en-US" sz="2400" b="1" dirty="0">
                <a:solidFill>
                  <a:srgbClr val="FFFF00"/>
                </a:solidFill>
                <a:effectLst>
                  <a:outerShdw blurRad="38100" dist="38100" dir="2700000" algn="tl">
                    <a:srgbClr val="000000">
                      <a:alpha val="43137"/>
                    </a:srgbClr>
                  </a:outerShdw>
                </a:effectLst>
              </a:rPr>
              <a:t>20-131(b) Headlamps comply with the provisions prohibiting glaring and dazzling lights if none of the main bright portion of the headlamp beams rise above 42 inches, 75 feet ahead of the vehicle.</a:t>
            </a:r>
          </a:p>
          <a:p>
            <a:pPr marL="0" indent="0">
              <a:buFont typeface="Wingdings" panose="05000000000000000000" pitchFamily="2" charset="2"/>
              <a:buNone/>
              <a:defRPr/>
            </a:pPr>
            <a:endParaRPr lang="en-US" sz="1000" b="1" dirty="0">
              <a:solidFill>
                <a:srgbClr val="66FF33"/>
              </a:solidFill>
            </a:endParaRPr>
          </a:p>
          <a:p>
            <a:pPr eaLnBrk="1" hangingPunct="1">
              <a:buClr>
                <a:srgbClr val="66FF33"/>
              </a:buClr>
              <a:defRPr/>
            </a:pPr>
            <a:r>
              <a:rPr lang="en-US" sz="2000" b="1" dirty="0">
                <a:solidFill>
                  <a:srgbClr val="66FF33"/>
                </a:solidFill>
              </a:rPr>
              <a:t>Dazzling or glaring may be caused by a high beam bulb installed in a low beam position.</a:t>
            </a:r>
          </a:p>
        </p:txBody>
      </p:sp>
      <p:sp>
        <p:nvSpPr>
          <p:cNvPr id="65544" name="Rectangle 8">
            <a:extLst>
              <a:ext uri="{FF2B5EF4-FFF2-40B4-BE49-F238E27FC236}">
                <a16:creationId xmlns:a16="http://schemas.microsoft.com/office/drawing/2014/main" id="{DBE87D06-8301-414B-8673-3AE65EDE7F58}"/>
              </a:ext>
            </a:extLst>
          </p:cNvPr>
          <p:cNvSpPr>
            <a:spLocks noGrp="1" noChangeArrowheads="1"/>
          </p:cNvSpPr>
          <p:nvPr>
            <p:ph type="body" sz="half" idx="3"/>
          </p:nvPr>
        </p:nvSpPr>
        <p:spPr>
          <a:xfrm>
            <a:off x="4371975" y="1600200"/>
            <a:ext cx="4772025" cy="4525963"/>
          </a:xfrm>
        </p:spPr>
        <p:txBody>
          <a:bodyPr/>
          <a:lstStyle/>
          <a:p>
            <a:pPr marL="0" indent="0" eaLnBrk="1" hangingPunct="1">
              <a:buClr>
                <a:srgbClr val="FFCC00"/>
              </a:buClr>
              <a:buFont typeface="Wingdings" panose="05000000000000000000" pitchFamily="2" charset="2"/>
              <a:buNone/>
              <a:defRPr/>
            </a:pPr>
            <a:r>
              <a:rPr lang="en-US" sz="2000" b="1" dirty="0">
                <a:solidFill>
                  <a:srgbClr val="FFFF00"/>
                </a:solidFill>
              </a:rPr>
              <a:t>  Continued: Headlights shall not be   </a:t>
            </a:r>
          </a:p>
          <a:p>
            <a:pPr marL="0" indent="0" eaLnBrk="1" hangingPunct="1">
              <a:buClr>
                <a:srgbClr val="FFCC00"/>
              </a:buClr>
              <a:buFont typeface="Wingdings" panose="05000000000000000000" pitchFamily="2" charset="2"/>
              <a:buNone/>
              <a:defRPr/>
            </a:pPr>
            <a:r>
              <a:rPr lang="en-US" sz="2000" b="1" dirty="0">
                <a:solidFill>
                  <a:srgbClr val="FFFF00"/>
                </a:solidFill>
              </a:rPr>
              <a:t>  approved if:</a:t>
            </a:r>
          </a:p>
          <a:p>
            <a:pPr eaLnBrk="1" hangingPunct="1">
              <a:buFont typeface="Wingdings" panose="05000000000000000000" pitchFamily="2" charset="2"/>
              <a:buNone/>
              <a:defRPr/>
            </a:pPr>
            <a:endParaRPr lang="en-US" sz="800" b="1" dirty="0">
              <a:solidFill>
                <a:srgbClr val="FFFF00"/>
              </a:solidFill>
            </a:endParaRPr>
          </a:p>
          <a:p>
            <a:pPr marL="0" indent="0" eaLnBrk="1" hangingPunct="1">
              <a:buNone/>
              <a:defRPr/>
            </a:pPr>
            <a:r>
              <a:rPr lang="en-US" sz="2400" dirty="0">
                <a:solidFill>
                  <a:srgbClr val="FFFF00"/>
                </a:solidFill>
              </a:rPr>
              <a:t> (8)  Lights project a dazzling or   </a:t>
            </a:r>
          </a:p>
          <a:p>
            <a:pPr marL="0" indent="0" eaLnBrk="1" hangingPunct="1">
              <a:buNone/>
              <a:defRPr/>
            </a:pPr>
            <a:r>
              <a:rPr lang="en-US" sz="2400" dirty="0">
                <a:solidFill>
                  <a:srgbClr val="FFFF00"/>
                </a:solidFill>
              </a:rPr>
              <a:t>       glaring light when on low beam   </a:t>
            </a:r>
          </a:p>
          <a:p>
            <a:pPr marL="0" indent="0" eaLnBrk="1" hangingPunct="1">
              <a:buNone/>
              <a:defRPr/>
            </a:pPr>
            <a:r>
              <a:rPr lang="en-US" sz="2400" dirty="0">
                <a:solidFill>
                  <a:srgbClr val="FFFF00"/>
                </a:solidFill>
              </a:rPr>
              <a:t>       as defined in G.S. 20-131(b)</a:t>
            </a:r>
          </a:p>
        </p:txBody>
      </p:sp>
      <p:pic>
        <p:nvPicPr>
          <p:cNvPr id="41989" name="Content Placeholder 5">
            <a:extLst>
              <a:ext uri="{FF2B5EF4-FFF2-40B4-BE49-F238E27FC236}">
                <a16:creationId xmlns:a16="http://schemas.microsoft.com/office/drawing/2014/main" id="{E07F63F4-D619-48D7-ABBC-F1A8E00E1C3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81024" y="1600200"/>
            <a:ext cx="3790951" cy="2743200"/>
          </a:xfr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DD5054-11D0-4EB6-B536-CA61788A07D8}"/>
              </a:ext>
            </a:extLst>
          </p:cNvPr>
          <p:cNvSpPr>
            <a:spLocks noGrp="1"/>
          </p:cNvSpPr>
          <p:nvPr>
            <p:ph type="title"/>
          </p:nvPr>
        </p:nvSpPr>
        <p:spPr/>
        <p:txBody>
          <a:bodyPr/>
          <a:lstStyle/>
          <a:p>
            <a:pPr>
              <a:defRPr/>
            </a:pPr>
            <a:r>
              <a:rPr lang="en-US" sz="5400" dirty="0">
                <a:solidFill>
                  <a:srgbClr val="FFFF00"/>
                </a:solidFill>
              </a:rPr>
              <a:t>.0533 Lights (Headlights)</a:t>
            </a:r>
          </a:p>
        </p:txBody>
      </p:sp>
      <p:sp>
        <p:nvSpPr>
          <p:cNvPr id="6" name="Content Placeholder 5">
            <a:extLst>
              <a:ext uri="{FF2B5EF4-FFF2-40B4-BE49-F238E27FC236}">
                <a16:creationId xmlns:a16="http://schemas.microsoft.com/office/drawing/2014/main" id="{8F1C04AA-4EC1-4C72-BFB9-9B444B0E0942}"/>
              </a:ext>
            </a:extLst>
          </p:cNvPr>
          <p:cNvSpPr>
            <a:spLocks noGrp="1"/>
          </p:cNvSpPr>
          <p:nvPr>
            <p:ph idx="1"/>
          </p:nvPr>
        </p:nvSpPr>
        <p:spPr>
          <a:xfrm>
            <a:off x="304800" y="1600200"/>
            <a:ext cx="8763000" cy="4525963"/>
          </a:xfrm>
        </p:spPr>
        <p:txBody>
          <a:bodyPr/>
          <a:lstStyle/>
          <a:p>
            <a:pPr marL="0" indent="0">
              <a:buNone/>
              <a:defRPr/>
            </a:pPr>
            <a:r>
              <a:rPr lang="en-US" sz="2800" b="1" dirty="0">
                <a:solidFill>
                  <a:srgbClr val="FFFF00"/>
                </a:solidFill>
              </a:rPr>
              <a:t>Continued: Headlights shall not be approved if:</a:t>
            </a:r>
          </a:p>
          <a:p>
            <a:pPr marL="0" indent="0">
              <a:buNone/>
              <a:defRPr/>
            </a:pPr>
            <a:endParaRPr lang="en-US" sz="800" dirty="0">
              <a:solidFill>
                <a:srgbClr val="FFFF00"/>
              </a:solidFill>
            </a:endParaRPr>
          </a:p>
          <a:p>
            <a:pPr marL="0" indent="0">
              <a:buFont typeface="Wingdings" panose="05000000000000000000" pitchFamily="2" charset="2"/>
              <a:buNone/>
              <a:defRPr/>
            </a:pPr>
            <a:r>
              <a:rPr lang="en-US" sz="2800" dirty="0">
                <a:solidFill>
                  <a:srgbClr val="FFFF00"/>
                </a:solidFill>
              </a:rPr>
              <a:t>(9)  the vehicle is equipped with headlamps that change the  </a:t>
            </a:r>
          </a:p>
          <a:p>
            <a:pPr marL="0" indent="0">
              <a:buFont typeface="Wingdings" panose="05000000000000000000" pitchFamily="2" charset="2"/>
              <a:buNone/>
              <a:defRPr/>
            </a:pPr>
            <a:r>
              <a:rPr lang="en-US" sz="2800" dirty="0">
                <a:solidFill>
                  <a:srgbClr val="FFFF00"/>
                </a:solidFill>
              </a:rPr>
              <a:t>      original design or performance of the headlamps; or do </a:t>
            </a:r>
          </a:p>
          <a:p>
            <a:pPr marL="0" indent="0">
              <a:buFont typeface="Wingdings" panose="05000000000000000000" pitchFamily="2" charset="2"/>
              <a:buNone/>
              <a:defRPr/>
            </a:pPr>
            <a:r>
              <a:rPr lang="en-US" sz="2800" dirty="0">
                <a:solidFill>
                  <a:srgbClr val="FFFF00"/>
                </a:solidFill>
              </a:rPr>
              <a:t>      not comply with Federal Motor Vehicle Safety Standard </a:t>
            </a:r>
          </a:p>
          <a:p>
            <a:pPr marL="0" indent="0">
              <a:buFont typeface="Wingdings" panose="05000000000000000000" pitchFamily="2" charset="2"/>
              <a:buNone/>
              <a:defRPr/>
            </a:pPr>
            <a:r>
              <a:rPr lang="en-US" sz="2800" dirty="0">
                <a:solidFill>
                  <a:srgbClr val="FFFF00"/>
                </a:solidFill>
              </a:rPr>
              <a:t>      No. 108, as adopted by the National Highway Traffic </a:t>
            </a:r>
          </a:p>
          <a:p>
            <a:pPr marL="0" indent="0">
              <a:buFont typeface="Wingdings" panose="05000000000000000000" pitchFamily="2" charset="2"/>
              <a:buNone/>
              <a:defRPr/>
            </a:pPr>
            <a:r>
              <a:rPr lang="en-US" sz="2800" dirty="0">
                <a:solidFill>
                  <a:srgbClr val="FFFF00"/>
                </a:solidFill>
              </a:rPr>
              <a:t>      Safety Administration.</a:t>
            </a:r>
            <a:endParaRPr lang="en-US" sz="4400" dirty="0">
              <a:solidFill>
                <a:srgbClr val="FF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D20B85-CEC9-4D1B-82A7-4141C32C90CC}"/>
              </a:ext>
            </a:extLst>
          </p:cNvPr>
          <p:cNvSpPr>
            <a:spLocks noGrp="1"/>
          </p:cNvSpPr>
          <p:nvPr>
            <p:ph type="ctrTitle" sz="quarter"/>
          </p:nvPr>
        </p:nvSpPr>
        <p:spPr>
          <a:xfrm>
            <a:off x="685800" y="0"/>
            <a:ext cx="7772400" cy="2590800"/>
          </a:xfrm>
        </p:spPr>
        <p:txBody>
          <a:bodyPr/>
          <a:lstStyle/>
          <a:p>
            <a:pPr>
              <a:defRPr/>
            </a:pPr>
            <a:r>
              <a:rPr lang="en-US" sz="2000" dirty="0">
                <a:solidFill>
                  <a:srgbClr val="FFFF00"/>
                </a:solidFill>
              </a:rPr>
              <a:t>Headlight Aiming </a:t>
            </a:r>
            <a:br>
              <a:rPr lang="en-US" sz="2000" dirty="0">
                <a:solidFill>
                  <a:srgbClr val="FFFF00"/>
                </a:solidFill>
              </a:rPr>
            </a:br>
            <a:r>
              <a:rPr lang="en-US" sz="2000" dirty="0">
                <a:solidFill>
                  <a:srgbClr val="92D050"/>
                </a:solidFill>
              </a:rPr>
              <a:t>The following video is intended for informational purposes only. The NCDMV License &amp; Theft Bureau does not endorse any particular brand or manufacturer</a:t>
            </a:r>
            <a:r>
              <a:rPr lang="en-US" sz="2000" dirty="0">
                <a:solidFill>
                  <a:srgbClr val="FFFF00"/>
                </a:solidFill>
              </a:rPr>
              <a:t>.</a:t>
            </a:r>
            <a:br>
              <a:rPr lang="en-US" sz="2000" dirty="0">
                <a:solidFill>
                  <a:srgbClr val="FFFF00"/>
                </a:solidFill>
              </a:rPr>
            </a:br>
            <a:br>
              <a:rPr lang="en-US" dirty="0">
                <a:solidFill>
                  <a:srgbClr val="FFFF00"/>
                </a:solidFill>
              </a:rPr>
            </a:br>
            <a:endParaRPr lang="en-US" dirty="0"/>
          </a:p>
        </p:txBody>
      </p:sp>
      <p:pic>
        <p:nvPicPr>
          <p:cNvPr id="40963" name="ySGUs8oCcOE">
            <a:extLst>
              <a:ext uri="{FF2B5EF4-FFF2-40B4-BE49-F238E27FC236}">
                <a16:creationId xmlns:a16="http://schemas.microsoft.com/office/drawing/2014/main" id="{922A6137-27ED-431A-8572-872980366F3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700" y="1295400"/>
            <a:ext cx="9131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3821-462F-48F9-AA63-32959477F16D}"/>
              </a:ext>
            </a:extLst>
          </p:cNvPr>
          <p:cNvSpPr>
            <a:spLocks noGrp="1"/>
          </p:cNvSpPr>
          <p:nvPr>
            <p:ph type="title"/>
          </p:nvPr>
        </p:nvSpPr>
        <p:spPr>
          <a:xfrm>
            <a:off x="457200" y="76200"/>
            <a:ext cx="8229600" cy="1143000"/>
          </a:xfrm>
        </p:spPr>
        <p:txBody>
          <a:bodyPr/>
          <a:lstStyle/>
          <a:p>
            <a:pPr>
              <a:defRPr/>
            </a:pPr>
            <a:r>
              <a:rPr lang="en-US" dirty="0">
                <a:solidFill>
                  <a:srgbClr val="FFFF00"/>
                </a:solidFill>
              </a:rPr>
              <a:t>.0519 Station Qualifications</a:t>
            </a:r>
          </a:p>
        </p:txBody>
      </p:sp>
      <p:sp>
        <p:nvSpPr>
          <p:cNvPr id="3" name="Content Placeholder 2">
            <a:extLst>
              <a:ext uri="{FF2B5EF4-FFF2-40B4-BE49-F238E27FC236}">
                <a16:creationId xmlns:a16="http://schemas.microsoft.com/office/drawing/2014/main" id="{A394DE6D-0AEB-41E6-80BB-6EEAFB209444}"/>
              </a:ext>
            </a:extLst>
          </p:cNvPr>
          <p:cNvSpPr>
            <a:spLocks noGrp="1"/>
          </p:cNvSpPr>
          <p:nvPr>
            <p:ph idx="1"/>
          </p:nvPr>
        </p:nvSpPr>
        <p:spPr>
          <a:xfrm>
            <a:off x="152400" y="1066800"/>
            <a:ext cx="8534400" cy="5562600"/>
          </a:xfrm>
        </p:spPr>
        <p:txBody>
          <a:bodyPr>
            <a:noAutofit/>
          </a:bodyPr>
          <a:lstStyle/>
          <a:p>
            <a:pPr marL="136525" indent="0">
              <a:buFont typeface="Wingdings" panose="05000000000000000000" pitchFamily="2" charset="2"/>
              <a:buNone/>
              <a:defRPr/>
            </a:pPr>
            <a:r>
              <a:rPr lang="en-US" altLang="en-US" sz="2200" dirty="0">
                <a:solidFill>
                  <a:srgbClr val="FFFF00"/>
                </a:solidFill>
                <a:latin typeface="CG Times Bold"/>
              </a:rPr>
              <a:t>An inspection station is a place of business legally licensed by the DMV Commissioner to conduct inspections of motor vehicles as required by North Carolina General Statute. Each Inspection Station must be equipped with the proper equipment and tools to perform inspections, which includes the following. </a:t>
            </a:r>
          </a:p>
          <a:p>
            <a:pPr marL="136525" indent="0">
              <a:buFont typeface="Wingdings" panose="05000000000000000000" pitchFamily="2" charset="2"/>
              <a:buNone/>
              <a:defRPr/>
            </a:pPr>
            <a:endParaRPr lang="en-US" altLang="en-US" sz="800" dirty="0">
              <a:solidFill>
                <a:srgbClr val="FFFF00"/>
              </a:solidFill>
              <a:latin typeface="CG Times Bold"/>
            </a:endParaRPr>
          </a:p>
          <a:p>
            <a:pPr marL="136525" indent="0">
              <a:buClr>
                <a:srgbClr val="FFFF00"/>
              </a:buClr>
              <a:buSzPct val="100000"/>
              <a:buNone/>
              <a:defRPr/>
            </a:pPr>
            <a:r>
              <a:rPr lang="en-US" altLang="en-US" sz="2200" dirty="0">
                <a:solidFill>
                  <a:srgbClr val="FFFF00"/>
                </a:solidFill>
                <a:latin typeface="CG Times Bold"/>
              </a:rPr>
              <a:t>(1)  One jack or lift with a minimum capacity of two tons.</a:t>
            </a:r>
          </a:p>
          <a:p>
            <a:pPr marL="136525" indent="0">
              <a:buClr>
                <a:srgbClr val="FFFF00"/>
              </a:buClr>
              <a:buSzPct val="100000"/>
              <a:buFont typeface="Garamond" pitchFamily="18" charset="0"/>
              <a:buAutoNum type="arabicParenR"/>
              <a:defRPr/>
            </a:pPr>
            <a:endParaRPr lang="en-US" altLang="en-US" sz="800" dirty="0">
              <a:solidFill>
                <a:srgbClr val="FFFF00"/>
              </a:solidFill>
              <a:latin typeface="CG Times Bold"/>
            </a:endParaRPr>
          </a:p>
          <a:p>
            <a:pPr marL="593725" indent="-457200">
              <a:buClr>
                <a:srgbClr val="FFFF00"/>
              </a:buClr>
              <a:buSzPct val="100000"/>
              <a:buAutoNum type="arabicParenBoth" startAt="2"/>
              <a:defRPr/>
            </a:pPr>
            <a:r>
              <a:rPr lang="en-US" altLang="en-US" sz="2200" dirty="0">
                <a:solidFill>
                  <a:srgbClr val="FFFF00"/>
                </a:solidFill>
                <a:latin typeface="CG Times Bold"/>
              </a:rPr>
              <a:t>One headlight tester to fit all headlights. </a:t>
            </a:r>
          </a:p>
          <a:p>
            <a:pPr marL="136525" indent="0">
              <a:buClr>
                <a:srgbClr val="FFFF00"/>
              </a:buClr>
              <a:buSzPct val="100000"/>
              <a:buNone/>
              <a:defRPr/>
            </a:pPr>
            <a:r>
              <a:rPr lang="en-US" altLang="en-US" sz="2200" dirty="0">
                <a:solidFill>
                  <a:srgbClr val="FFFF00"/>
                </a:solidFill>
                <a:latin typeface="CG Times Bold"/>
              </a:rPr>
              <a:t>       (Mechanical, optical, or wall chart)</a:t>
            </a:r>
          </a:p>
          <a:p>
            <a:pPr marL="136525" indent="0">
              <a:buClr>
                <a:srgbClr val="FFFF00"/>
              </a:buClr>
              <a:buSzPct val="100000"/>
              <a:buNone/>
              <a:defRPr/>
            </a:pPr>
            <a:endParaRPr lang="en-US" altLang="en-US" sz="800" dirty="0">
              <a:solidFill>
                <a:srgbClr val="FFFF00"/>
              </a:solidFill>
              <a:latin typeface="CG Times Bold"/>
            </a:endParaRPr>
          </a:p>
          <a:p>
            <a:pPr marL="136525" indent="0">
              <a:buClr>
                <a:srgbClr val="FFFF00"/>
              </a:buClr>
              <a:buSzPct val="100000"/>
              <a:buNone/>
              <a:defRPr/>
            </a:pPr>
            <a:r>
              <a:rPr lang="en-US" altLang="en-US" sz="2200" dirty="0">
                <a:solidFill>
                  <a:srgbClr val="FFFF00"/>
                </a:solidFill>
                <a:latin typeface="CG Times Bold"/>
              </a:rPr>
              <a:t>(3)  One workbench.</a:t>
            </a:r>
          </a:p>
          <a:p>
            <a:pPr marL="136525" indent="0">
              <a:buClr>
                <a:srgbClr val="FFFF00"/>
              </a:buClr>
              <a:buSzPct val="100000"/>
              <a:buNone/>
              <a:defRPr/>
            </a:pPr>
            <a:endParaRPr lang="en-US" altLang="en-US" sz="800" dirty="0">
              <a:solidFill>
                <a:srgbClr val="FFFF00"/>
              </a:solidFill>
              <a:latin typeface="CG Times Bold"/>
            </a:endParaRPr>
          </a:p>
          <a:p>
            <a:pPr marL="593725" indent="-457200">
              <a:buClr>
                <a:srgbClr val="FFFF00"/>
              </a:buClr>
              <a:buSzPct val="100000"/>
              <a:buAutoNum type="arabicParenBoth" startAt="4"/>
              <a:defRPr/>
            </a:pPr>
            <a:r>
              <a:rPr lang="en-US" altLang="en-US" sz="2200" dirty="0">
                <a:solidFill>
                  <a:srgbClr val="FFFF00"/>
                </a:solidFill>
                <a:latin typeface="CG Times Bold"/>
              </a:rPr>
              <a:t>One creeper.</a:t>
            </a:r>
          </a:p>
          <a:p>
            <a:pPr marL="593725" indent="-457200">
              <a:buClr>
                <a:srgbClr val="FFFF00"/>
              </a:buClr>
              <a:buSzPct val="100000"/>
              <a:buAutoNum type="arabicParenBoth" startAt="4"/>
              <a:defRPr/>
            </a:pPr>
            <a:endParaRPr lang="en-US" altLang="en-US" sz="800" dirty="0">
              <a:solidFill>
                <a:srgbClr val="FFFF00"/>
              </a:solidFill>
              <a:latin typeface="CG Times Bold"/>
            </a:endParaRPr>
          </a:p>
          <a:p>
            <a:pPr marL="593725" indent="-457200">
              <a:buClr>
                <a:srgbClr val="FFFF00"/>
              </a:buClr>
              <a:buSzPct val="100000"/>
              <a:buFont typeface="Wingdings" panose="05000000000000000000" pitchFamily="2" charset="2"/>
              <a:buAutoNum type="arabicParenBoth" startAt="4"/>
              <a:defRPr/>
            </a:pPr>
            <a:r>
              <a:rPr lang="en-US" altLang="en-US" sz="2200" dirty="0">
                <a:solidFill>
                  <a:srgbClr val="FFFF00"/>
                </a:solidFill>
                <a:effectLst>
                  <a:outerShdw blurRad="38100" dist="38100" dir="2700000" algn="tl">
                    <a:srgbClr val="000000">
                      <a:alpha val="43137"/>
                    </a:srgbClr>
                  </a:outerShdw>
                </a:effectLst>
                <a:latin typeface="CG Times Bold"/>
              </a:rPr>
              <a:t>One tire tread depth gauge </a:t>
            </a:r>
          </a:p>
          <a:p>
            <a:pPr marL="136525" indent="0">
              <a:buClr>
                <a:srgbClr val="FFFF00"/>
              </a:buClr>
              <a:buSzPct val="100000"/>
              <a:buNone/>
              <a:defRPr/>
            </a:pPr>
            <a:r>
              <a:rPr lang="en-US" altLang="en-US" sz="2200" dirty="0">
                <a:solidFill>
                  <a:srgbClr val="FFFF00"/>
                </a:solidFill>
                <a:effectLst>
                  <a:outerShdw blurRad="38100" dist="38100" dir="2700000" algn="tl">
                    <a:srgbClr val="000000">
                      <a:alpha val="43137"/>
                    </a:srgbClr>
                  </a:outerShdw>
                </a:effectLst>
                <a:latin typeface="CG Times Bold"/>
              </a:rPr>
              <a:t>       (calibrated in 32nds of inch).</a:t>
            </a:r>
          </a:p>
          <a:p>
            <a:pPr marL="593725" indent="-457200">
              <a:buClr>
                <a:srgbClr val="FFFF00"/>
              </a:buClr>
              <a:buSzPct val="100000"/>
              <a:buAutoNum type="arabicParenBoth" startAt="4"/>
              <a:defRPr/>
            </a:pPr>
            <a:endParaRPr lang="en-US" altLang="en-US" sz="2200" dirty="0">
              <a:solidFill>
                <a:srgbClr val="FFFF00"/>
              </a:solidFill>
              <a:latin typeface="CG Times Bold"/>
            </a:endParaRPr>
          </a:p>
          <a:p>
            <a:pPr marL="593725" indent="-457200">
              <a:buClr>
                <a:srgbClr val="FFFF00"/>
              </a:buClr>
              <a:buSzPct val="100000"/>
              <a:buAutoNum type="arabicParenBoth" startAt="4"/>
              <a:defRPr/>
            </a:pPr>
            <a:endParaRPr lang="en-US" altLang="en-US" sz="2200" dirty="0">
              <a:solidFill>
                <a:srgbClr val="FFFF00"/>
              </a:solidFill>
              <a:latin typeface="CG Times Bold"/>
            </a:endParaRPr>
          </a:p>
          <a:p>
            <a:pPr marL="136525" indent="0">
              <a:buFont typeface="Wingdings" panose="05000000000000000000" pitchFamily="2" charset="2"/>
              <a:buNone/>
              <a:defRPr/>
            </a:pPr>
            <a:endParaRPr lang="en-US" altLang="en-US" sz="2400" b="1" dirty="0">
              <a:solidFill>
                <a:srgbClr val="862110"/>
              </a:solidFill>
              <a:latin typeface="CG Times Bold"/>
            </a:endParaRPr>
          </a:p>
        </p:txBody>
      </p:sp>
      <p:pic>
        <p:nvPicPr>
          <p:cNvPr id="5" name="Picture 4">
            <a:extLst>
              <a:ext uri="{FF2B5EF4-FFF2-40B4-BE49-F238E27FC236}">
                <a16:creationId xmlns:a16="http://schemas.microsoft.com/office/drawing/2014/main" id="{E0A2CDAD-651A-4635-9190-405C7B47050A}"/>
              </a:ext>
            </a:extLst>
          </p:cNvPr>
          <p:cNvPicPr>
            <a:picLocks noChangeAspect="1"/>
          </p:cNvPicPr>
          <p:nvPr/>
        </p:nvPicPr>
        <p:blipFill>
          <a:blip r:embed="rId2"/>
          <a:stretch>
            <a:fillRect/>
          </a:stretch>
        </p:blipFill>
        <p:spPr>
          <a:xfrm>
            <a:off x="4876800" y="4495800"/>
            <a:ext cx="3657600" cy="2133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E3412-B5A4-4109-9A98-ECAF88D856F6}"/>
              </a:ext>
            </a:extLst>
          </p:cNvPr>
          <p:cNvSpPr>
            <a:spLocks noGrp="1"/>
          </p:cNvSpPr>
          <p:nvPr>
            <p:ph type="title"/>
          </p:nvPr>
        </p:nvSpPr>
        <p:spPr/>
        <p:txBody>
          <a:bodyPr/>
          <a:lstStyle/>
          <a:p>
            <a:pPr>
              <a:defRPr/>
            </a:pPr>
            <a:r>
              <a:rPr lang="en-US" dirty="0">
                <a:solidFill>
                  <a:srgbClr val="FFFF00"/>
                </a:solidFill>
              </a:rPr>
              <a:t>.0533 Lights (Headlights)</a:t>
            </a:r>
            <a:endParaRPr lang="en-US" dirty="0"/>
          </a:p>
        </p:txBody>
      </p:sp>
      <p:sp>
        <p:nvSpPr>
          <p:cNvPr id="3" name="Content Placeholder 2">
            <a:extLst>
              <a:ext uri="{FF2B5EF4-FFF2-40B4-BE49-F238E27FC236}">
                <a16:creationId xmlns:a16="http://schemas.microsoft.com/office/drawing/2014/main" id="{21422336-9C50-44D0-801C-89138D613709}"/>
              </a:ext>
            </a:extLst>
          </p:cNvPr>
          <p:cNvSpPr>
            <a:spLocks noGrp="1"/>
          </p:cNvSpPr>
          <p:nvPr>
            <p:ph idx="1"/>
          </p:nvPr>
        </p:nvSpPr>
        <p:spPr/>
        <p:txBody>
          <a:bodyPr/>
          <a:lstStyle/>
          <a:p>
            <a:pPr marL="0" indent="0" eaLnBrk="1" hangingPunct="1">
              <a:lnSpc>
                <a:spcPct val="90000"/>
              </a:lnSpc>
              <a:buClr>
                <a:srgbClr val="66FF33"/>
              </a:buClr>
              <a:buFont typeface="Wingdings" panose="05000000000000000000" pitchFamily="2" charset="2"/>
              <a:buNone/>
              <a:defRPr/>
            </a:pPr>
            <a:r>
              <a:rPr lang="en-US" b="1" dirty="0">
                <a:solidFill>
                  <a:srgbClr val="66FF33"/>
                </a:solidFill>
              </a:rPr>
              <a:t>Due to the increased intensity and performance of modern headlights it is imperative that the headlights on each vehicle be checked.</a:t>
            </a:r>
          </a:p>
          <a:p>
            <a:pPr eaLnBrk="1" hangingPunct="1">
              <a:lnSpc>
                <a:spcPct val="90000"/>
              </a:lnSpc>
              <a:buClr>
                <a:srgbClr val="66FF33"/>
              </a:buClr>
              <a:defRPr/>
            </a:pPr>
            <a:r>
              <a:rPr lang="en-US" b="1" dirty="0">
                <a:solidFill>
                  <a:srgbClr val="66FF33"/>
                </a:solidFill>
              </a:rPr>
              <a:t>Headlamps </a:t>
            </a:r>
            <a:r>
              <a:rPr lang="en-US" b="1" u="sng" dirty="0">
                <a:solidFill>
                  <a:srgbClr val="66FF33"/>
                </a:solidFill>
              </a:rPr>
              <a:t>must</a:t>
            </a:r>
            <a:r>
              <a:rPr lang="en-US" b="1" dirty="0">
                <a:solidFill>
                  <a:srgbClr val="66FF33"/>
                </a:solidFill>
              </a:rPr>
              <a:t> be checked during each inspection by use of approved headlight aimer, undamaged on-board aimer or wall chart.</a:t>
            </a:r>
          </a:p>
          <a:p>
            <a:pPr eaLnBrk="1" hangingPunct="1">
              <a:lnSpc>
                <a:spcPct val="90000"/>
              </a:lnSpc>
              <a:buClr>
                <a:srgbClr val="66FF33"/>
              </a:buClr>
              <a:defRPr/>
            </a:pPr>
            <a:r>
              <a:rPr lang="en-US" b="1" dirty="0">
                <a:solidFill>
                  <a:srgbClr val="66FF33"/>
                </a:solidFill>
              </a:rPr>
              <a:t>Failing to properly test the vehicle headlight adjustment could result in a criminal fine, civil fine or both. </a:t>
            </a:r>
          </a:p>
          <a:p>
            <a:pPr>
              <a:defRPr/>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F034-FBD2-4D61-BF23-6617EF2823CF}"/>
              </a:ext>
            </a:extLst>
          </p:cNvPr>
          <p:cNvSpPr>
            <a:spLocks noGrp="1"/>
          </p:cNvSpPr>
          <p:nvPr>
            <p:ph type="title"/>
          </p:nvPr>
        </p:nvSpPr>
        <p:spPr>
          <a:xfrm>
            <a:off x="457200" y="274638"/>
            <a:ext cx="8229600" cy="868362"/>
          </a:xfrm>
        </p:spPr>
        <p:txBody>
          <a:bodyPr/>
          <a:lstStyle/>
          <a:p>
            <a:pPr>
              <a:defRPr/>
            </a:pPr>
            <a:r>
              <a:rPr lang="en-US" dirty="0">
                <a:solidFill>
                  <a:srgbClr val="FFFF00"/>
                </a:solidFill>
              </a:rPr>
              <a:t>General Statute</a:t>
            </a:r>
          </a:p>
        </p:txBody>
      </p:sp>
      <p:sp>
        <p:nvSpPr>
          <p:cNvPr id="3" name="Content Placeholder 2">
            <a:extLst>
              <a:ext uri="{FF2B5EF4-FFF2-40B4-BE49-F238E27FC236}">
                <a16:creationId xmlns:a16="http://schemas.microsoft.com/office/drawing/2014/main" id="{CCEEAE1C-CCFD-493B-9CF9-BAB97D5BDAED}"/>
              </a:ext>
            </a:extLst>
          </p:cNvPr>
          <p:cNvSpPr>
            <a:spLocks noGrp="1"/>
          </p:cNvSpPr>
          <p:nvPr>
            <p:ph idx="1"/>
          </p:nvPr>
        </p:nvSpPr>
        <p:spPr>
          <a:xfrm>
            <a:off x="457200" y="1066800"/>
            <a:ext cx="8229600" cy="5105400"/>
          </a:xfrm>
        </p:spPr>
        <p:txBody>
          <a:bodyPr/>
          <a:lstStyle/>
          <a:p>
            <a:pPr marL="0" indent="0">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20-131(a) The </a:t>
            </a:r>
            <a:r>
              <a:rPr lang="en-US" sz="2400" b="1" dirty="0">
                <a:solidFill>
                  <a:srgbClr val="FFFF00"/>
                </a:solidFill>
                <a:effectLst>
                  <a:outerShdw blurRad="38100" dist="38100" dir="2700000" algn="tl">
                    <a:srgbClr val="000000">
                      <a:alpha val="43137"/>
                    </a:srgbClr>
                  </a:outerShdw>
                </a:effectLst>
              </a:rPr>
              <a:t>Headlamps of motor vehicles </a:t>
            </a:r>
            <a:r>
              <a:rPr lang="en-US" sz="2400" dirty="0">
                <a:solidFill>
                  <a:srgbClr val="FFFF00"/>
                </a:solidFill>
                <a:effectLst>
                  <a:outerShdw blurRad="38100" dist="38100" dir="2700000" algn="tl">
                    <a:srgbClr val="000000">
                      <a:alpha val="43137"/>
                    </a:srgbClr>
                  </a:outerShdw>
                </a:effectLst>
              </a:rPr>
              <a:t>shall be so constructed, arranged, and adjusted that, they at all times, under normal atmospheric conditions, produce a driving light sufficient to render clearly a person 200 feet ahead. Every new motor vehicle, other than a motorcycle or motor‑driven cycle, registered in this State after January 1, 1956, which has multiple‑beam road‑lighting equipment shall be equipped with a beam indicator, which shall be lighted whenever the uppermost distribution of light from the headlamps is in use.  Sections (b) through (e) listed in lesson plan.</a:t>
            </a:r>
            <a:endParaRPr lang="en-US" sz="2800" b="1"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endParaRPr lang="en-US" sz="2800" b="1"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endParaRPr lang="en-US" sz="2800" b="1"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r>
              <a:rPr lang="en-US" sz="2800" b="1" dirty="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[-----------------------200 Feet-------------------------]</a:t>
            </a:r>
          </a:p>
        </p:txBody>
      </p:sp>
      <p:pic>
        <p:nvPicPr>
          <p:cNvPr id="46084" name="Picture 4">
            <a:extLst>
              <a:ext uri="{FF2B5EF4-FFF2-40B4-BE49-F238E27FC236}">
                <a16:creationId xmlns:a16="http://schemas.microsoft.com/office/drawing/2014/main" id="{20594768-064D-41D1-A36B-FE4A5C9D9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77724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32AFE3-A1B7-4A5A-A26D-309E85303936}"/>
              </a:ext>
            </a:extLst>
          </p:cNvPr>
          <p:cNvSpPr>
            <a:spLocks noGrp="1" noRot="1" noChangeArrowheads="1"/>
          </p:cNvSpPr>
          <p:nvPr>
            <p:ph type="title"/>
          </p:nvPr>
        </p:nvSpPr>
        <p:spPr/>
        <p:txBody>
          <a:bodyPr/>
          <a:lstStyle/>
          <a:p>
            <a:pPr eaLnBrk="1" hangingPunct="1">
              <a:defRPr/>
            </a:pPr>
            <a:r>
              <a:rPr lang="en-US" dirty="0">
                <a:solidFill>
                  <a:srgbClr val="FFFF00"/>
                </a:solidFill>
              </a:rPr>
              <a:t>.0533 Lights (Rear Lights)</a:t>
            </a:r>
          </a:p>
        </p:txBody>
      </p:sp>
      <p:sp>
        <p:nvSpPr>
          <p:cNvPr id="72708" name="Rectangle 4">
            <a:extLst>
              <a:ext uri="{FF2B5EF4-FFF2-40B4-BE49-F238E27FC236}">
                <a16:creationId xmlns:a16="http://schemas.microsoft.com/office/drawing/2014/main" id="{578DB567-FEFB-45FE-8CEA-51F8993C3F54}"/>
              </a:ext>
            </a:extLst>
          </p:cNvPr>
          <p:cNvSpPr>
            <a:spLocks noGrp="1" noChangeArrowheads="1"/>
          </p:cNvSpPr>
          <p:nvPr>
            <p:ph type="body" sz="half" idx="1"/>
          </p:nvPr>
        </p:nvSpPr>
        <p:spPr>
          <a:xfrm>
            <a:off x="76200" y="1600200"/>
            <a:ext cx="5181600" cy="4525963"/>
          </a:xfrm>
        </p:spPr>
        <p:txBody>
          <a:bodyPr/>
          <a:lstStyle/>
          <a:p>
            <a:pPr eaLnBrk="1" hangingPunct="1">
              <a:lnSpc>
                <a:spcPct val="90000"/>
              </a:lnSpc>
              <a:buFont typeface="Wingdings" panose="05000000000000000000" pitchFamily="2" charset="2"/>
              <a:buNone/>
              <a:defRPr/>
            </a:pPr>
            <a:r>
              <a:rPr lang="en-US" sz="2800" dirty="0">
                <a:solidFill>
                  <a:srgbClr val="FFFF00"/>
                </a:solidFill>
              </a:rPr>
              <a:t>(b)  Rear lights shall  </a:t>
            </a:r>
          </a:p>
          <a:p>
            <a:pPr eaLnBrk="1" hangingPunct="1">
              <a:lnSpc>
                <a:spcPct val="90000"/>
              </a:lnSpc>
              <a:buFont typeface="Wingdings" panose="05000000000000000000" pitchFamily="2" charset="2"/>
              <a:buNone/>
              <a:defRPr/>
            </a:pPr>
            <a:r>
              <a:rPr lang="en-US" sz="2800" dirty="0">
                <a:solidFill>
                  <a:srgbClr val="FFFF00"/>
                </a:solidFill>
              </a:rPr>
              <a:t>       conform to the requirements </a:t>
            </a:r>
          </a:p>
          <a:p>
            <a:pPr eaLnBrk="1" hangingPunct="1">
              <a:lnSpc>
                <a:spcPct val="90000"/>
              </a:lnSpc>
              <a:buFont typeface="Wingdings" panose="05000000000000000000" pitchFamily="2" charset="2"/>
              <a:buNone/>
              <a:defRPr/>
            </a:pPr>
            <a:r>
              <a:rPr lang="en-US" sz="2800" dirty="0">
                <a:solidFill>
                  <a:srgbClr val="FFFF00"/>
                </a:solidFill>
              </a:rPr>
              <a:t>       of G.S. 20-129(d).</a:t>
            </a:r>
          </a:p>
          <a:p>
            <a:pPr eaLnBrk="1" hangingPunct="1">
              <a:lnSpc>
                <a:spcPct val="90000"/>
              </a:lnSpc>
              <a:buFont typeface="Wingdings" panose="05000000000000000000" pitchFamily="2" charset="2"/>
              <a:buNone/>
              <a:defRPr/>
            </a:pPr>
            <a:endParaRPr lang="en-US" sz="28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  </a:t>
            </a:r>
            <a:r>
              <a:rPr lang="en-US" sz="2800" b="1" dirty="0">
                <a:solidFill>
                  <a:srgbClr val="FFFF00"/>
                </a:solidFill>
              </a:rPr>
              <a:t>Taillights shall not be approved </a:t>
            </a:r>
          </a:p>
          <a:p>
            <a:pPr eaLnBrk="1" hangingPunct="1">
              <a:lnSpc>
                <a:spcPct val="90000"/>
              </a:lnSpc>
              <a:buFont typeface="Wingdings" panose="05000000000000000000" pitchFamily="2" charset="2"/>
              <a:buNone/>
              <a:defRPr/>
            </a:pPr>
            <a:r>
              <a:rPr lang="en-US" sz="2800" b="1" dirty="0">
                <a:solidFill>
                  <a:srgbClr val="FFFF00"/>
                </a:solidFill>
              </a:rPr>
              <a:t>   if</a:t>
            </a:r>
            <a:r>
              <a:rPr lang="en-US" sz="2800" dirty="0">
                <a:solidFill>
                  <a:srgbClr val="FFFF00"/>
                </a:solidFill>
              </a:rPr>
              <a:t>:</a:t>
            </a:r>
          </a:p>
          <a:p>
            <a:pPr eaLnBrk="1" hangingPunct="1">
              <a:lnSpc>
                <a:spcPct val="90000"/>
              </a:lnSpc>
              <a:buFont typeface="Wingdings" panose="05000000000000000000" pitchFamily="2" charset="2"/>
              <a:buNone/>
              <a:defRPr/>
            </a:pPr>
            <a:endParaRPr lang="en-US" sz="18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(1)  All original equipped rear lamps  </a:t>
            </a:r>
          </a:p>
          <a:p>
            <a:pPr eaLnBrk="1" hangingPunct="1">
              <a:lnSpc>
                <a:spcPct val="90000"/>
              </a:lnSpc>
              <a:buFont typeface="Wingdings" panose="05000000000000000000" pitchFamily="2" charset="2"/>
              <a:buNone/>
              <a:defRPr/>
            </a:pPr>
            <a:r>
              <a:rPr lang="en-US" sz="2800" dirty="0">
                <a:solidFill>
                  <a:srgbClr val="FFFF00"/>
                </a:solidFill>
              </a:rPr>
              <a:t>      or the equivalent are not in   </a:t>
            </a:r>
          </a:p>
          <a:p>
            <a:pPr eaLnBrk="1" hangingPunct="1">
              <a:lnSpc>
                <a:spcPct val="90000"/>
              </a:lnSpc>
              <a:buFont typeface="Wingdings" panose="05000000000000000000" pitchFamily="2" charset="2"/>
              <a:buNone/>
              <a:defRPr/>
            </a:pPr>
            <a:r>
              <a:rPr lang="en-US" sz="2800" dirty="0">
                <a:solidFill>
                  <a:srgbClr val="FFFF00"/>
                </a:solidFill>
              </a:rPr>
              <a:t>      working order.</a:t>
            </a:r>
          </a:p>
        </p:txBody>
      </p:sp>
      <p:sp>
        <p:nvSpPr>
          <p:cNvPr id="47108" name="Text Box 7">
            <a:extLst>
              <a:ext uri="{FF2B5EF4-FFF2-40B4-BE49-F238E27FC236}">
                <a16:creationId xmlns:a16="http://schemas.microsoft.com/office/drawing/2014/main" id="{6996EC5D-E2C7-494F-BD37-92BB7E5F0957}"/>
              </a:ext>
            </a:extLst>
          </p:cNvPr>
          <p:cNvSpPr txBox="1">
            <a:spLocks noChangeArrowheads="1"/>
          </p:cNvSpPr>
          <p:nvPr/>
        </p:nvSpPr>
        <p:spPr bwMode="auto">
          <a:xfrm>
            <a:off x="5013325" y="5264150"/>
            <a:ext cx="356995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None/>
            </a:pPr>
            <a:r>
              <a:rPr lang="en-US" altLang="en-US" sz="1800" dirty="0">
                <a:solidFill>
                  <a:srgbClr val="66FF33"/>
                </a:solidFill>
                <a:latin typeface="Tahoma" panose="020B0604030504040204" pitchFamily="34" charset="0"/>
              </a:rPr>
              <a:t>    After-market and trailer lights</a:t>
            </a:r>
          </a:p>
          <a:p>
            <a:pPr>
              <a:spcBef>
                <a:spcPct val="0"/>
              </a:spcBef>
              <a:buClrTx/>
              <a:buSzTx/>
              <a:buFontTx/>
              <a:buNone/>
            </a:pPr>
            <a:r>
              <a:rPr lang="en-US" altLang="en-US" sz="1800" dirty="0">
                <a:solidFill>
                  <a:srgbClr val="66FF33"/>
                </a:solidFill>
                <a:latin typeface="Tahoma" panose="020B0604030504040204" pitchFamily="34" charset="0"/>
              </a:rPr>
              <a:t>    are acceptable as long as they</a:t>
            </a:r>
          </a:p>
          <a:p>
            <a:pPr>
              <a:spcBef>
                <a:spcPct val="0"/>
              </a:spcBef>
              <a:buClrTx/>
              <a:buSzTx/>
              <a:buFontTx/>
              <a:buNone/>
            </a:pPr>
            <a:r>
              <a:rPr lang="en-US" altLang="en-US" sz="1800" dirty="0">
                <a:solidFill>
                  <a:srgbClr val="66FF33"/>
                </a:solidFill>
                <a:latin typeface="Tahoma" panose="020B0604030504040204" pitchFamily="34" charset="0"/>
              </a:rPr>
              <a:t>    are securely attached and </a:t>
            </a:r>
          </a:p>
          <a:p>
            <a:pPr>
              <a:spcBef>
                <a:spcPct val="0"/>
              </a:spcBef>
              <a:buClrTx/>
              <a:buSzTx/>
              <a:buFontTx/>
              <a:buNone/>
            </a:pPr>
            <a:r>
              <a:rPr lang="en-US" altLang="en-US" sz="1800" dirty="0">
                <a:solidFill>
                  <a:srgbClr val="66FF33"/>
                </a:solidFill>
                <a:latin typeface="Tahoma" panose="020B0604030504040204" pitchFamily="34" charset="0"/>
              </a:rPr>
              <a:t>    project light to the rear of the</a:t>
            </a:r>
          </a:p>
          <a:p>
            <a:pPr>
              <a:spcBef>
                <a:spcPct val="0"/>
              </a:spcBef>
              <a:buClrTx/>
              <a:buSzTx/>
              <a:buFontTx/>
              <a:buNone/>
            </a:pPr>
            <a:r>
              <a:rPr lang="en-US" altLang="en-US" sz="1800" dirty="0">
                <a:solidFill>
                  <a:srgbClr val="66FF33"/>
                </a:solidFill>
                <a:latin typeface="Tahoma" panose="020B0604030504040204" pitchFamily="34" charset="0"/>
              </a:rPr>
              <a:t>    vehicle.</a:t>
            </a:r>
          </a:p>
        </p:txBody>
      </p:sp>
      <p:pic>
        <p:nvPicPr>
          <p:cNvPr id="4" name="Online Image Placeholder 3">
            <a:extLst>
              <a:ext uri="{FF2B5EF4-FFF2-40B4-BE49-F238E27FC236}">
                <a16:creationId xmlns:a16="http://schemas.microsoft.com/office/drawing/2014/main" id="{0F9EB5A8-26A7-48C6-B6C9-455AECD3681D}"/>
              </a:ext>
            </a:extLst>
          </p:cNvPr>
          <p:cNvPicPr>
            <a:picLocks noGrp="1" noChangeAspect="1"/>
          </p:cNvPicPr>
          <p:nvPr>
            <p:ph type="clipArt" sz="half" idx="2"/>
          </p:nvPr>
        </p:nvPicPr>
        <p:blipFill>
          <a:blip r:embed="rId2"/>
          <a:stretch>
            <a:fillRect/>
          </a:stretch>
        </p:blipFill>
        <p:spPr>
          <a:xfrm>
            <a:off x="5422629" y="1781175"/>
            <a:ext cx="3429000" cy="3295650"/>
          </a:xfr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D41A93A-D458-4EFC-B843-E88D4170177E}"/>
              </a:ext>
            </a:extLst>
          </p:cNvPr>
          <p:cNvSpPr>
            <a:spLocks noGrp="1" noRot="1" noChangeArrowheads="1"/>
          </p:cNvSpPr>
          <p:nvPr>
            <p:ph type="title"/>
          </p:nvPr>
        </p:nvSpPr>
        <p:spPr/>
        <p:txBody>
          <a:bodyPr/>
          <a:lstStyle/>
          <a:p>
            <a:pPr eaLnBrk="1" hangingPunct="1">
              <a:defRPr/>
            </a:pPr>
            <a:r>
              <a:rPr lang="en-US" dirty="0">
                <a:solidFill>
                  <a:srgbClr val="FFFF00"/>
                </a:solidFill>
              </a:rPr>
              <a:t>.0533 Lights (Rear Lights)</a:t>
            </a:r>
          </a:p>
        </p:txBody>
      </p:sp>
      <p:sp>
        <p:nvSpPr>
          <p:cNvPr id="74757" name="Rectangle 5">
            <a:extLst>
              <a:ext uri="{FF2B5EF4-FFF2-40B4-BE49-F238E27FC236}">
                <a16:creationId xmlns:a16="http://schemas.microsoft.com/office/drawing/2014/main" id="{8A088C0F-2018-448F-A564-E5BC63FE08C1}"/>
              </a:ext>
            </a:extLst>
          </p:cNvPr>
          <p:cNvSpPr>
            <a:spLocks noGrp="1" noChangeArrowheads="1"/>
          </p:cNvSpPr>
          <p:nvPr>
            <p:ph type="body" sz="half" idx="2"/>
          </p:nvPr>
        </p:nvSpPr>
        <p:spPr>
          <a:xfrm>
            <a:off x="4724400" y="1417638"/>
            <a:ext cx="4343400" cy="4708525"/>
          </a:xfrm>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rPr>
              <a:t>Continued: Taillights shall not be</a:t>
            </a:r>
          </a:p>
          <a:p>
            <a:pPr eaLnBrk="1" hangingPunct="1">
              <a:lnSpc>
                <a:spcPct val="90000"/>
              </a:lnSpc>
              <a:buClr>
                <a:srgbClr val="FFCC00"/>
              </a:buClr>
              <a:buFont typeface="Wingdings" panose="05000000000000000000" pitchFamily="2" charset="2"/>
              <a:buNone/>
              <a:defRPr/>
            </a:pPr>
            <a:r>
              <a:rPr lang="en-US" sz="2000" b="1" dirty="0">
                <a:solidFill>
                  <a:srgbClr val="FFFF00"/>
                </a:solidFill>
              </a:rPr>
              <a:t>approved if:</a:t>
            </a:r>
          </a:p>
          <a:p>
            <a:pPr eaLnBrk="1" hangingPunct="1">
              <a:lnSpc>
                <a:spcPct val="90000"/>
              </a:lnSpc>
              <a:buFont typeface="Wingdings" panose="05000000000000000000" pitchFamily="2" charset="2"/>
              <a:buNone/>
              <a:defRPr/>
            </a:pPr>
            <a:endParaRPr lang="en-US" sz="1000" dirty="0">
              <a:solidFill>
                <a:srgbClr val="FFFF00"/>
              </a:solidFill>
            </a:endParaRPr>
          </a:p>
          <a:p>
            <a:pPr marL="0" indent="0" eaLnBrk="1" hangingPunct="1">
              <a:lnSpc>
                <a:spcPct val="90000"/>
              </a:lnSpc>
              <a:buNone/>
              <a:defRPr/>
            </a:pPr>
            <a:r>
              <a:rPr lang="en-US" sz="2200" dirty="0">
                <a:solidFill>
                  <a:srgbClr val="FFFF00"/>
                </a:solidFill>
              </a:rPr>
              <a:t>(2)  The lens is cracked or </a:t>
            </a:r>
          </a:p>
          <a:p>
            <a:pPr marL="0" indent="0" eaLnBrk="1" hangingPunct="1">
              <a:lnSpc>
                <a:spcPct val="90000"/>
              </a:lnSpc>
              <a:buNone/>
              <a:defRPr/>
            </a:pPr>
            <a:r>
              <a:rPr lang="en-US" sz="2200" dirty="0">
                <a:solidFill>
                  <a:srgbClr val="FFFF00"/>
                </a:solidFill>
              </a:rPr>
              <a:t>       discolored, the </a:t>
            </a:r>
            <a:r>
              <a:rPr lang="en-US" sz="2200" u="sng" dirty="0">
                <a:solidFill>
                  <a:srgbClr val="FFFF00"/>
                </a:solidFill>
              </a:rPr>
              <a:t>lens or light   </a:t>
            </a:r>
          </a:p>
          <a:p>
            <a:pPr marL="0" indent="0" eaLnBrk="1" hangingPunct="1">
              <a:lnSpc>
                <a:spcPct val="90000"/>
              </a:lnSpc>
              <a:buNone/>
              <a:defRPr/>
            </a:pPr>
            <a:r>
              <a:rPr lang="en-US" sz="2200" dirty="0">
                <a:solidFill>
                  <a:srgbClr val="FFFF00"/>
                </a:solidFill>
              </a:rPr>
              <a:t>       projects a color other than red, </a:t>
            </a:r>
          </a:p>
          <a:p>
            <a:pPr marL="0" indent="0" eaLnBrk="1" hangingPunct="1">
              <a:lnSpc>
                <a:spcPct val="90000"/>
              </a:lnSpc>
              <a:buNone/>
              <a:defRPr/>
            </a:pPr>
            <a:r>
              <a:rPr lang="en-US" sz="2200" dirty="0">
                <a:solidFill>
                  <a:srgbClr val="FFFF00"/>
                </a:solidFill>
              </a:rPr>
              <a:t>       </a:t>
            </a:r>
            <a:r>
              <a:rPr lang="en-US" sz="2200" u="sng" dirty="0">
                <a:solidFill>
                  <a:srgbClr val="FFFF00"/>
                </a:solidFill>
              </a:rPr>
              <a:t>or is covered by a foreign </a:t>
            </a:r>
          </a:p>
          <a:p>
            <a:pPr marL="0" indent="0" eaLnBrk="1" hangingPunct="1">
              <a:lnSpc>
                <a:spcPct val="90000"/>
              </a:lnSpc>
              <a:buNone/>
              <a:defRPr/>
            </a:pPr>
            <a:r>
              <a:rPr lang="en-US" sz="2200" dirty="0">
                <a:solidFill>
                  <a:srgbClr val="FFFF00"/>
                </a:solidFill>
              </a:rPr>
              <a:t>       </a:t>
            </a:r>
            <a:r>
              <a:rPr lang="en-US" sz="2200" u="sng" dirty="0">
                <a:solidFill>
                  <a:srgbClr val="FFFF00"/>
                </a:solidFill>
              </a:rPr>
              <a:t>material, such as shields or </a:t>
            </a:r>
          </a:p>
          <a:p>
            <a:pPr marL="0" indent="0" eaLnBrk="1" hangingPunct="1">
              <a:lnSpc>
                <a:spcPct val="90000"/>
              </a:lnSpc>
              <a:buNone/>
              <a:defRPr/>
            </a:pPr>
            <a:r>
              <a:rPr lang="en-US" sz="2200" dirty="0">
                <a:solidFill>
                  <a:srgbClr val="FFFF00"/>
                </a:solidFill>
              </a:rPr>
              <a:t>       </a:t>
            </a:r>
            <a:r>
              <a:rPr lang="en-US" sz="2200" u="sng" dirty="0">
                <a:solidFill>
                  <a:srgbClr val="FFFF00"/>
                </a:solidFill>
              </a:rPr>
              <a:t>painted lenses.</a:t>
            </a:r>
            <a:r>
              <a:rPr lang="en-US" sz="2200" dirty="0">
                <a:solidFill>
                  <a:srgbClr val="FFFF00"/>
                </a:solidFill>
              </a:rPr>
              <a:t>  Cracks on </a:t>
            </a:r>
          </a:p>
          <a:p>
            <a:pPr marL="0" indent="0" eaLnBrk="1" hangingPunct="1">
              <a:lnSpc>
                <a:spcPct val="90000"/>
              </a:lnSpc>
              <a:buNone/>
              <a:defRPr/>
            </a:pPr>
            <a:r>
              <a:rPr lang="en-US" sz="2200" dirty="0">
                <a:solidFill>
                  <a:srgbClr val="FFFF00"/>
                </a:solidFill>
              </a:rPr>
              <a:t>       lenses shall not lead to </a:t>
            </a:r>
          </a:p>
          <a:p>
            <a:pPr marL="0" indent="0" eaLnBrk="1" hangingPunct="1">
              <a:lnSpc>
                <a:spcPct val="90000"/>
              </a:lnSpc>
              <a:buNone/>
              <a:defRPr/>
            </a:pPr>
            <a:r>
              <a:rPr lang="en-US" sz="2200" dirty="0">
                <a:solidFill>
                  <a:srgbClr val="FFFF00"/>
                </a:solidFill>
              </a:rPr>
              <a:t>       disapproval unless water is </a:t>
            </a:r>
          </a:p>
          <a:p>
            <a:pPr marL="0" indent="0" eaLnBrk="1" hangingPunct="1">
              <a:lnSpc>
                <a:spcPct val="90000"/>
              </a:lnSpc>
              <a:buNone/>
              <a:defRPr/>
            </a:pPr>
            <a:r>
              <a:rPr lang="en-US" sz="2200" dirty="0">
                <a:solidFill>
                  <a:srgbClr val="FFFF00"/>
                </a:solidFill>
              </a:rPr>
              <a:t>       likely to short out the bulb.</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Clr>
                <a:srgbClr val="66FF33"/>
              </a:buClr>
              <a:defRPr/>
            </a:pPr>
            <a:r>
              <a:rPr lang="en-US" sz="2000" b="1" dirty="0">
                <a:solidFill>
                  <a:srgbClr val="66FF33"/>
                </a:solidFill>
              </a:rPr>
              <a:t>The use of repair tape </a:t>
            </a:r>
            <a:r>
              <a:rPr lang="en-US" sz="2000" b="1" u="sng" dirty="0">
                <a:solidFill>
                  <a:srgbClr val="66FF33"/>
                </a:solidFill>
              </a:rPr>
              <a:t>is not     acceptable to pass the safety inspection.</a:t>
            </a:r>
            <a:endParaRPr lang="en-US" sz="2000" b="1" dirty="0">
              <a:solidFill>
                <a:srgbClr val="66FF33"/>
              </a:solidFill>
            </a:endParaRPr>
          </a:p>
        </p:txBody>
      </p:sp>
      <p:pic>
        <p:nvPicPr>
          <p:cNvPr id="4" name="Online Image Placeholder 3">
            <a:extLst>
              <a:ext uri="{FF2B5EF4-FFF2-40B4-BE49-F238E27FC236}">
                <a16:creationId xmlns:a16="http://schemas.microsoft.com/office/drawing/2014/main" id="{93B98C21-60AA-48A5-9389-2DE33B2F696C}"/>
              </a:ext>
            </a:extLst>
          </p:cNvPr>
          <p:cNvPicPr>
            <a:picLocks noGrp="1" noChangeAspect="1"/>
          </p:cNvPicPr>
          <p:nvPr>
            <p:ph type="clipArt" sz="half" idx="1"/>
          </p:nvPr>
        </p:nvPicPr>
        <p:blipFill>
          <a:blip r:embed="rId2"/>
          <a:stretch>
            <a:fillRect/>
          </a:stretch>
        </p:blipFill>
        <p:spPr>
          <a:xfrm>
            <a:off x="457200" y="1888664"/>
            <a:ext cx="3810000" cy="3673936"/>
          </a:xfr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C19C765-5AEA-445C-B24E-FFE989CE5772}"/>
              </a:ext>
            </a:extLst>
          </p:cNvPr>
          <p:cNvSpPr>
            <a:spLocks noGrp="1" noRot="1" noChangeArrowheads="1"/>
          </p:cNvSpPr>
          <p:nvPr>
            <p:ph type="title"/>
          </p:nvPr>
        </p:nvSpPr>
        <p:spPr/>
        <p:txBody>
          <a:bodyPr/>
          <a:lstStyle/>
          <a:p>
            <a:pPr eaLnBrk="1" hangingPunct="1">
              <a:defRPr/>
            </a:pPr>
            <a:r>
              <a:rPr lang="en-US" dirty="0">
                <a:solidFill>
                  <a:srgbClr val="FFFF00"/>
                </a:solidFill>
              </a:rPr>
              <a:t>.0533 Lights (Rear Lights)</a:t>
            </a:r>
          </a:p>
        </p:txBody>
      </p:sp>
      <p:sp>
        <p:nvSpPr>
          <p:cNvPr id="76805" name="Rectangle 5">
            <a:extLst>
              <a:ext uri="{FF2B5EF4-FFF2-40B4-BE49-F238E27FC236}">
                <a16:creationId xmlns:a16="http://schemas.microsoft.com/office/drawing/2014/main" id="{B921E5F6-AC8C-46AA-A554-9B348832CD10}"/>
              </a:ext>
            </a:extLst>
          </p:cNvPr>
          <p:cNvSpPr>
            <a:spLocks noGrp="1" noChangeArrowheads="1"/>
          </p:cNvSpPr>
          <p:nvPr>
            <p:ph type="body" sz="half" idx="2"/>
          </p:nvPr>
        </p:nvSpPr>
        <p:spPr>
          <a:xfrm>
            <a:off x="457200" y="1600200"/>
            <a:ext cx="8458200" cy="4525963"/>
          </a:xfrm>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rPr>
              <a:t>Continued: Taillights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(3)  They do not operate properly or project </a:t>
            </a:r>
            <a:r>
              <a:rPr lang="en-US" sz="2800" b="1" dirty="0"/>
              <a:t>white</a:t>
            </a:r>
            <a:r>
              <a:rPr lang="en-US" sz="2800" dirty="0">
                <a:solidFill>
                  <a:srgbClr val="FFFF00"/>
                </a:solidFill>
              </a:rPr>
              <a:t> light   </a:t>
            </a:r>
          </a:p>
          <a:p>
            <a:pPr eaLnBrk="1" hangingPunct="1">
              <a:lnSpc>
                <a:spcPct val="90000"/>
              </a:lnSpc>
              <a:buFont typeface="Wingdings" panose="05000000000000000000" pitchFamily="2" charset="2"/>
              <a:buNone/>
              <a:defRPr/>
            </a:pPr>
            <a:r>
              <a:rPr lang="en-US" sz="2800" dirty="0">
                <a:solidFill>
                  <a:srgbClr val="FFFF00"/>
                </a:solidFill>
              </a:rPr>
              <a:t>	  on the license plate </a:t>
            </a:r>
            <a:r>
              <a:rPr lang="en-US" sz="2800" b="1" dirty="0">
                <a:solidFill>
                  <a:srgbClr val="FFFF00"/>
                </a:solidFill>
              </a:rPr>
              <a:t>(</a:t>
            </a:r>
            <a:r>
              <a:rPr lang="en-US" sz="2800" b="1" u="sng" dirty="0">
                <a:solidFill>
                  <a:srgbClr val="FFFF00"/>
                </a:solidFill>
              </a:rPr>
              <a:t>Even in a two-bulb system only </a:t>
            </a:r>
          </a:p>
          <a:p>
            <a:pPr eaLnBrk="1" hangingPunct="1">
              <a:lnSpc>
                <a:spcPct val="90000"/>
              </a:lnSpc>
              <a:buFont typeface="Wingdings" panose="05000000000000000000" pitchFamily="2" charset="2"/>
              <a:buNone/>
              <a:defRPr/>
            </a:pPr>
            <a:r>
              <a:rPr lang="en-US" sz="2800" b="1" dirty="0">
                <a:solidFill>
                  <a:srgbClr val="FFFF00"/>
                </a:solidFill>
              </a:rPr>
              <a:t>      </a:t>
            </a:r>
            <a:r>
              <a:rPr lang="en-US" sz="2800" b="1" u="sng" dirty="0">
                <a:solidFill>
                  <a:srgbClr val="FFFF00"/>
                </a:solidFill>
              </a:rPr>
              <a:t>one bulb is required to illuminate on the license   </a:t>
            </a:r>
          </a:p>
          <a:p>
            <a:pPr eaLnBrk="1" hangingPunct="1">
              <a:lnSpc>
                <a:spcPct val="90000"/>
              </a:lnSpc>
              <a:buFont typeface="Wingdings" panose="05000000000000000000" pitchFamily="2" charset="2"/>
              <a:buNone/>
              <a:defRPr/>
            </a:pPr>
            <a:r>
              <a:rPr lang="en-US" sz="2800" b="1" dirty="0">
                <a:solidFill>
                  <a:srgbClr val="FFFF00"/>
                </a:solidFill>
              </a:rPr>
              <a:t>      </a:t>
            </a:r>
            <a:r>
              <a:rPr lang="en-US" sz="2800" b="1" u="sng" dirty="0">
                <a:solidFill>
                  <a:srgbClr val="FFFF00"/>
                </a:solidFill>
              </a:rPr>
              <a:t>plate light</a:t>
            </a:r>
            <a:r>
              <a:rPr lang="en-US" sz="2800" b="1" dirty="0">
                <a:solidFill>
                  <a:srgbClr val="FFFF00"/>
                </a:solidFill>
              </a:rPr>
              <a:t>)</a:t>
            </a:r>
          </a:p>
          <a:p>
            <a:pPr eaLnBrk="1" hangingPunct="1">
              <a:lnSpc>
                <a:spcPct val="90000"/>
              </a:lnSpc>
              <a:buFont typeface="Wingdings" panose="05000000000000000000" pitchFamily="2" charset="2"/>
              <a:buNone/>
              <a:defRPr/>
            </a:pPr>
            <a:endParaRPr lang="en-US" sz="2400" dirty="0">
              <a:solidFill>
                <a:srgbClr val="FFFF00"/>
              </a:solidFill>
            </a:endParaRPr>
          </a:p>
          <a:p>
            <a:pPr eaLnBrk="1" hangingPunct="1">
              <a:lnSpc>
                <a:spcPct val="90000"/>
              </a:lnSpc>
              <a:buFont typeface="Wingdings" panose="05000000000000000000" pitchFamily="2" charset="2"/>
              <a:buNone/>
              <a:defRPr/>
            </a:pPr>
            <a:r>
              <a:rPr lang="en-US" sz="2800" b="1" dirty="0"/>
              <a:t>License Plate Light</a:t>
            </a:r>
          </a:p>
          <a:p>
            <a:pPr eaLnBrk="1" hangingPunct="1">
              <a:buClr>
                <a:srgbClr val="66FF33"/>
              </a:buClr>
              <a:defRPr/>
            </a:pPr>
            <a:endParaRPr lang="en-US" sz="800" b="1" dirty="0">
              <a:solidFill>
                <a:srgbClr val="66FF33"/>
              </a:solidFill>
            </a:endParaRPr>
          </a:p>
          <a:p>
            <a:pPr eaLnBrk="1" hangingPunct="1">
              <a:buClr>
                <a:srgbClr val="66FF33"/>
              </a:buClr>
              <a:defRPr/>
            </a:pPr>
            <a:r>
              <a:rPr lang="en-US" sz="2800" b="1" dirty="0">
                <a:solidFill>
                  <a:srgbClr val="66FF33"/>
                </a:solidFill>
              </a:rPr>
              <a:t>License Plate lights </a:t>
            </a:r>
            <a:r>
              <a:rPr lang="en-US" sz="2800" b="1" u="sng" dirty="0">
                <a:solidFill>
                  <a:srgbClr val="66FF33"/>
                </a:solidFill>
              </a:rPr>
              <a:t>must be</a:t>
            </a:r>
            <a:r>
              <a:rPr lang="en-US" sz="2800" b="1" dirty="0">
                <a:solidFill>
                  <a:srgbClr val="66FF33"/>
                </a:solidFill>
              </a:rPr>
              <a:t> </a:t>
            </a:r>
            <a:r>
              <a:rPr lang="en-US" sz="2800" b="1" dirty="0"/>
              <a:t>white</a:t>
            </a:r>
            <a:r>
              <a:rPr lang="en-US" sz="2800" b="1" dirty="0">
                <a:solidFill>
                  <a:srgbClr val="66FF33"/>
                </a:solidFill>
              </a:rPr>
              <a:t> in color and illuminate the tag to be read </a:t>
            </a:r>
            <a:r>
              <a:rPr lang="en-US" sz="2800" b="1" dirty="0"/>
              <a:t>50</a:t>
            </a:r>
            <a:r>
              <a:rPr lang="en-US" sz="2800" b="1" dirty="0">
                <a:solidFill>
                  <a:srgbClr val="66FF33"/>
                </a:solidFill>
              </a:rPr>
              <a:t> feet away.</a:t>
            </a:r>
          </a:p>
          <a:p>
            <a:pPr eaLnBrk="1" hangingPunct="1">
              <a:buClr>
                <a:srgbClr val="66FF33"/>
              </a:buClr>
              <a:defRPr/>
            </a:pPr>
            <a:r>
              <a:rPr lang="en-US" sz="2800" b="1" dirty="0">
                <a:solidFill>
                  <a:srgbClr val="66FF33"/>
                </a:solidFill>
              </a:rPr>
              <a:t>Neon license plate lights will not be approved.</a:t>
            </a:r>
            <a:endParaRPr lang="en-US" sz="2800" b="1" dirty="0">
              <a:solidFill>
                <a:srgbClr val="FFFF00"/>
              </a:solidFill>
            </a:endParaRPr>
          </a:p>
        </p:txBody>
      </p:sp>
      <p:pic>
        <p:nvPicPr>
          <p:cNvPr id="49156" name="Picture 6">
            <a:extLst>
              <a:ext uri="{FF2B5EF4-FFF2-40B4-BE49-F238E27FC236}">
                <a16:creationId xmlns:a16="http://schemas.microsoft.com/office/drawing/2014/main" id="{71EADC0A-F40B-4272-BF95-712235414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657600"/>
            <a:ext cx="3048000" cy="12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EC69D32-7B97-4B6D-B816-0A47A973CDEF}"/>
              </a:ext>
            </a:extLst>
          </p:cNvPr>
          <p:cNvSpPr>
            <a:spLocks noGrp="1" noRot="1" noChangeArrowheads="1"/>
          </p:cNvSpPr>
          <p:nvPr>
            <p:ph type="title"/>
          </p:nvPr>
        </p:nvSpPr>
        <p:spPr/>
        <p:txBody>
          <a:bodyPr/>
          <a:lstStyle/>
          <a:p>
            <a:pPr eaLnBrk="1" hangingPunct="1">
              <a:defRPr/>
            </a:pPr>
            <a:r>
              <a:rPr lang="en-US" dirty="0">
                <a:solidFill>
                  <a:srgbClr val="FFFF00"/>
                </a:solidFill>
              </a:rPr>
              <a:t>.0533 Lights (Rear Lights)</a:t>
            </a:r>
          </a:p>
        </p:txBody>
      </p:sp>
      <p:sp>
        <p:nvSpPr>
          <p:cNvPr id="78853" name="Rectangle 5">
            <a:extLst>
              <a:ext uri="{FF2B5EF4-FFF2-40B4-BE49-F238E27FC236}">
                <a16:creationId xmlns:a16="http://schemas.microsoft.com/office/drawing/2014/main" id="{CE98EB1F-D08C-40F0-85D4-EEAD66571C1B}"/>
              </a:ext>
            </a:extLst>
          </p:cNvPr>
          <p:cNvSpPr>
            <a:spLocks noGrp="1" noChangeArrowheads="1"/>
          </p:cNvSpPr>
          <p:nvPr>
            <p:ph type="body" sz="half" idx="2"/>
          </p:nvPr>
        </p:nvSpPr>
        <p:spPr>
          <a:xfrm>
            <a:off x="4648200" y="1600200"/>
            <a:ext cx="4267200" cy="4525963"/>
          </a:xfrm>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rPr>
              <a:t>Continued: Taillights shall not be                	     approved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800" dirty="0">
                <a:solidFill>
                  <a:srgbClr val="FFFF00"/>
                </a:solidFill>
              </a:rPr>
              <a:t>(4) They are not mounted.</a:t>
            </a:r>
          </a:p>
          <a:p>
            <a:pPr eaLnBrk="1" hangingPunct="1">
              <a:buClr>
                <a:srgbClr val="66FF33"/>
              </a:buClr>
              <a:defRPr/>
            </a:pPr>
            <a:endParaRPr lang="en-US" sz="2800" b="1" dirty="0">
              <a:solidFill>
                <a:srgbClr val="66FF33"/>
              </a:solidFill>
            </a:endParaRPr>
          </a:p>
          <a:p>
            <a:pPr eaLnBrk="1" hangingPunct="1">
              <a:buClr>
                <a:srgbClr val="66FF33"/>
              </a:buClr>
              <a:defRPr/>
            </a:pPr>
            <a:r>
              <a:rPr lang="en-US" sz="2800" b="1" dirty="0">
                <a:solidFill>
                  <a:srgbClr val="66FF33"/>
                </a:solidFill>
              </a:rPr>
              <a:t>No magnetic or “temporary” mounting is acceptable.</a:t>
            </a:r>
          </a:p>
          <a:p>
            <a:pPr marL="0" indent="0" eaLnBrk="1" hangingPunct="1">
              <a:buClr>
                <a:srgbClr val="66FF33"/>
              </a:buClr>
              <a:buNone/>
              <a:defRPr/>
            </a:pPr>
            <a:endParaRPr lang="en-US" sz="2800" b="1" dirty="0">
              <a:solidFill>
                <a:srgbClr val="66FF33"/>
              </a:solidFill>
            </a:endParaRPr>
          </a:p>
        </p:txBody>
      </p:sp>
      <p:pic>
        <p:nvPicPr>
          <p:cNvPr id="50180" name="Picture 6">
            <a:extLst>
              <a:ext uri="{FF2B5EF4-FFF2-40B4-BE49-F238E27FC236}">
                <a16:creationId xmlns:a16="http://schemas.microsoft.com/office/drawing/2014/main" id="{EB79E2CE-DAA8-4857-8B9C-B43BE3141B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600200"/>
            <a:ext cx="3152775" cy="4525963"/>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4EB8-306C-4030-9A72-AEA4F21C3330}"/>
              </a:ext>
            </a:extLst>
          </p:cNvPr>
          <p:cNvSpPr>
            <a:spLocks noGrp="1"/>
          </p:cNvSpPr>
          <p:nvPr>
            <p:ph type="title"/>
          </p:nvPr>
        </p:nvSpPr>
        <p:spPr/>
        <p:txBody>
          <a:bodyPr/>
          <a:lstStyle/>
          <a:p>
            <a:pPr>
              <a:defRPr/>
            </a:pPr>
            <a:r>
              <a:rPr lang="en-US" dirty="0">
                <a:solidFill>
                  <a:srgbClr val="FFFF00"/>
                </a:solidFill>
              </a:rPr>
              <a:t>General Statute</a:t>
            </a:r>
          </a:p>
        </p:txBody>
      </p:sp>
      <p:sp>
        <p:nvSpPr>
          <p:cNvPr id="3" name="Content Placeholder 2">
            <a:extLst>
              <a:ext uri="{FF2B5EF4-FFF2-40B4-BE49-F238E27FC236}">
                <a16:creationId xmlns:a16="http://schemas.microsoft.com/office/drawing/2014/main" id="{78D47120-8222-4494-B082-AEC695B3A556}"/>
              </a:ext>
            </a:extLst>
          </p:cNvPr>
          <p:cNvSpPr>
            <a:spLocks noGrp="1"/>
          </p:cNvSpPr>
          <p:nvPr>
            <p:ph idx="1"/>
          </p:nvPr>
        </p:nvSpPr>
        <p:spPr>
          <a:xfrm>
            <a:off x="457200" y="1295400"/>
            <a:ext cx="8229600" cy="5257800"/>
          </a:xfrm>
        </p:spPr>
        <p:txBody>
          <a:bodyPr/>
          <a:lstStyle/>
          <a:p>
            <a:pPr marL="0" indent="0">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(d) </a:t>
            </a:r>
            <a:r>
              <a:rPr lang="en-US" sz="2400" b="1" dirty="0">
                <a:solidFill>
                  <a:srgbClr val="FFFF00"/>
                </a:solidFill>
                <a:effectLst>
                  <a:outerShdw blurRad="38100" dist="38100" dir="2700000" algn="tl">
                    <a:srgbClr val="000000">
                      <a:alpha val="43137"/>
                    </a:srgbClr>
                  </a:outerShdw>
                </a:effectLst>
              </a:rPr>
              <a:t>20-129 (d) </a:t>
            </a:r>
            <a:r>
              <a:rPr lang="en-US" sz="2400" dirty="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Rear Lamps</a:t>
            </a:r>
            <a:r>
              <a:rPr lang="en-US" sz="2400" dirty="0">
                <a:solidFill>
                  <a:srgbClr val="FFFF00"/>
                </a:solidFill>
                <a:effectLst>
                  <a:outerShdw blurRad="38100" dist="38100" dir="2700000" algn="tl">
                    <a:srgbClr val="000000">
                      <a:alpha val="43137"/>
                    </a:srgbClr>
                  </a:outerShdw>
                </a:effectLst>
              </a:rPr>
              <a:t>. – Every motor vehicle, and every trailer or semitrailer attached to a motor vehicle and every vehicle which is being drawn at the end of a combination of vehicles, shall have all originally equipped rear lamps or the equivalent in good working order, which lamps shall exhibit a red light plainly visible under normal atmospheric conditions from a distance of </a:t>
            </a:r>
            <a:r>
              <a:rPr lang="en-US" sz="2400" b="1" dirty="0">
                <a:solidFill>
                  <a:srgbClr val="FFFF00"/>
                </a:solidFill>
                <a:effectLst>
                  <a:outerShdw blurRad="38100" dist="38100" dir="2700000" algn="tl">
                    <a:srgbClr val="000000">
                      <a:alpha val="43137"/>
                    </a:srgbClr>
                  </a:outerShdw>
                </a:effectLst>
              </a:rPr>
              <a:t>500</a:t>
            </a:r>
            <a:r>
              <a:rPr lang="en-US" sz="2400" dirty="0">
                <a:solidFill>
                  <a:srgbClr val="FFFF00"/>
                </a:solidFill>
                <a:effectLst>
                  <a:outerShdw blurRad="38100" dist="38100" dir="2700000" algn="tl">
                    <a:srgbClr val="000000">
                      <a:alpha val="43137"/>
                    </a:srgbClr>
                  </a:outerShdw>
                </a:effectLst>
              </a:rPr>
              <a:t> feet to the rear of such vehicle. </a:t>
            </a:r>
          </a:p>
          <a:p>
            <a:pPr marL="0" indent="0">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                                          </a:t>
            </a:r>
            <a:r>
              <a:rPr lang="en-US" sz="2400" b="1" dirty="0">
                <a:solidFill>
                  <a:srgbClr val="FFFF00"/>
                </a:solidFill>
                <a:effectLst>
                  <a:outerShdw blurRad="38100" dist="38100" dir="2700000" algn="tl">
                    <a:srgbClr val="000000">
                      <a:alpha val="43137"/>
                    </a:srgbClr>
                  </a:outerShdw>
                </a:effectLst>
              </a:rPr>
              <a:t>Rear Lamps - </a:t>
            </a:r>
          </a:p>
          <a:p>
            <a:pPr marL="0" indent="0">
              <a:buFont typeface="Wingdings" panose="05000000000000000000" pitchFamily="2" charset="2"/>
              <a:buNone/>
              <a:defRPr/>
            </a:pPr>
            <a:endParaRPr lang="en-US" sz="2400" dirty="0">
              <a:solidFill>
                <a:srgbClr val="FFFF00"/>
              </a:solidFill>
              <a:effectLst>
                <a:outerShdw blurRad="38100" dist="38100" dir="2700000" algn="tl">
                  <a:srgbClr val="000000">
                    <a:alpha val="43137"/>
                  </a:srgbClr>
                </a:outerShdw>
              </a:effectLst>
            </a:endParaRPr>
          </a:p>
          <a:p>
            <a:pPr marL="0" indent="0">
              <a:buFont typeface="Wingdings" panose="05000000000000000000" pitchFamily="2" charset="2"/>
              <a:buNone/>
              <a:defRPr/>
            </a:pPr>
            <a:r>
              <a:rPr lang="en-US" sz="2400" dirty="0">
                <a:solidFill>
                  <a:srgbClr val="FFFF00"/>
                </a:solidFill>
                <a:effectLst>
                  <a:outerShdw blurRad="38100" dist="38100" dir="2700000" algn="tl">
                    <a:srgbClr val="000000">
                      <a:alpha val="43137"/>
                    </a:srgbClr>
                  </a:outerShdw>
                </a:effectLst>
              </a:rPr>
              <a:t>One rear lamp or a separate lamp shall be so constructed and placed that the number plate carried on the rear of such vehicle shall under like conditions be illuminated by a white light as to be read from a distance of 50 feet to the rear of such vehicle. </a:t>
            </a:r>
          </a:p>
          <a:p>
            <a:pPr marL="0" indent="0">
              <a:buFont typeface="Wingdings" panose="05000000000000000000" pitchFamily="2" charset="2"/>
              <a:buNone/>
              <a:defRPr/>
            </a:pPr>
            <a:endParaRPr lang="en-US" sz="2400" dirty="0">
              <a:solidFill>
                <a:srgbClr val="FFFF00"/>
              </a:solidFill>
              <a:effectLst>
                <a:outerShdw blurRad="38100" dist="38100" dir="2700000" algn="tl">
                  <a:srgbClr val="000000">
                    <a:alpha val="43137"/>
                  </a:srgbClr>
                </a:outerShdw>
              </a:effectLst>
            </a:endParaRPr>
          </a:p>
        </p:txBody>
      </p:sp>
      <p:pic>
        <p:nvPicPr>
          <p:cNvPr id="51204" name="Picture 4">
            <a:extLst>
              <a:ext uri="{FF2B5EF4-FFF2-40B4-BE49-F238E27FC236}">
                <a16:creationId xmlns:a16="http://schemas.microsoft.com/office/drawing/2014/main" id="{6B3D07E1-5D49-4C35-9964-23B0994D4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657600"/>
            <a:ext cx="170497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BA252C1-BCA8-4338-AC59-A3803E7042D2}"/>
              </a:ext>
            </a:extLst>
          </p:cNvPr>
          <p:cNvSpPr>
            <a:spLocks noGrp="1" noRot="1" noChangeArrowheads="1"/>
          </p:cNvSpPr>
          <p:nvPr>
            <p:ph type="title"/>
          </p:nvPr>
        </p:nvSpPr>
        <p:spPr/>
        <p:txBody>
          <a:bodyPr/>
          <a:lstStyle/>
          <a:p>
            <a:pPr eaLnBrk="1" hangingPunct="1">
              <a:defRPr/>
            </a:pPr>
            <a:r>
              <a:rPr lang="en-US" dirty="0">
                <a:solidFill>
                  <a:srgbClr val="FFFF00"/>
                </a:solidFill>
              </a:rPr>
              <a:t>.0533 Lights (Stoplights)</a:t>
            </a:r>
          </a:p>
        </p:txBody>
      </p:sp>
      <p:sp>
        <p:nvSpPr>
          <p:cNvPr id="82948" name="Rectangle 4">
            <a:extLst>
              <a:ext uri="{FF2B5EF4-FFF2-40B4-BE49-F238E27FC236}">
                <a16:creationId xmlns:a16="http://schemas.microsoft.com/office/drawing/2014/main" id="{36BCC900-1551-4C58-9D16-5AA7D3D7A9FF}"/>
              </a:ext>
            </a:extLst>
          </p:cNvPr>
          <p:cNvSpPr>
            <a:spLocks noGrp="1" noChangeArrowheads="1"/>
          </p:cNvSpPr>
          <p:nvPr>
            <p:ph type="body" sz="half" idx="1"/>
          </p:nvPr>
        </p:nvSpPr>
        <p:spPr>
          <a:xfrm>
            <a:off x="457200" y="1600200"/>
            <a:ext cx="4572000" cy="4525963"/>
          </a:xfrm>
        </p:spPr>
        <p:txBody>
          <a:bodyPr/>
          <a:lstStyle/>
          <a:p>
            <a:pPr eaLnBrk="1" hangingPunct="1">
              <a:lnSpc>
                <a:spcPct val="90000"/>
              </a:lnSpc>
              <a:buFont typeface="Wingdings" panose="05000000000000000000" pitchFamily="2" charset="2"/>
              <a:buNone/>
              <a:defRPr/>
            </a:pPr>
            <a:r>
              <a:rPr lang="en-US" sz="2400" dirty="0">
                <a:solidFill>
                  <a:srgbClr val="FFFF00"/>
                </a:solidFill>
              </a:rPr>
              <a:t>(c) </a:t>
            </a:r>
            <a:r>
              <a:rPr lang="en-US" sz="2400" b="1" dirty="0">
                <a:solidFill>
                  <a:srgbClr val="FFFF00"/>
                </a:solidFill>
              </a:rPr>
              <a:t>Stoplights</a:t>
            </a:r>
            <a:r>
              <a:rPr lang="en-US" sz="2400" dirty="0">
                <a:solidFill>
                  <a:srgbClr val="FFFF00"/>
                </a:solidFill>
              </a:rPr>
              <a:t> shall conform to the requirements of G.S. 20-129(g).</a:t>
            </a:r>
          </a:p>
          <a:p>
            <a:pPr eaLnBrk="1" hangingPunct="1">
              <a:lnSpc>
                <a:spcPct val="90000"/>
              </a:lnSpc>
              <a:buFont typeface="Wingdings" panose="05000000000000000000" pitchFamily="2" charset="2"/>
              <a:buNone/>
              <a:defRPr/>
            </a:pPr>
            <a:r>
              <a:rPr lang="en-US" sz="2800" dirty="0">
                <a:solidFill>
                  <a:srgbClr val="FFFF00"/>
                </a:solidFill>
              </a:rPr>
              <a:t>	</a:t>
            </a:r>
            <a:r>
              <a:rPr lang="en-US" sz="2400" b="1" dirty="0">
                <a:solidFill>
                  <a:srgbClr val="FFFF00"/>
                </a:solidFill>
              </a:rPr>
              <a:t>Stoplights shall not be approved if:</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Font typeface="Wingdings" panose="05000000000000000000" pitchFamily="2" charset="2"/>
              <a:buNone/>
              <a:defRPr/>
            </a:pPr>
            <a:r>
              <a:rPr lang="en-US" sz="2000" dirty="0">
                <a:solidFill>
                  <a:srgbClr val="FFFF00"/>
                </a:solidFill>
              </a:rPr>
              <a:t>(1) The lens is cracked, discolored, or the lens or light projects a color </a:t>
            </a:r>
            <a:r>
              <a:rPr lang="en-US" sz="2000" b="1" dirty="0">
                <a:solidFill>
                  <a:srgbClr val="66FF33"/>
                </a:solidFill>
              </a:rPr>
              <a:t>other than red or amber,</a:t>
            </a:r>
            <a:r>
              <a:rPr lang="en-US" sz="2000" dirty="0">
                <a:solidFill>
                  <a:srgbClr val="FFFF00"/>
                </a:solidFill>
              </a:rPr>
              <a:t> or is covered by a foreign material such as shields or painted lenses. Cracks on lenses shall not lead to disapproval unless water is likely to short out the bulb.</a:t>
            </a:r>
          </a:p>
          <a:p>
            <a:pPr eaLnBrk="1" hangingPunct="1">
              <a:lnSpc>
                <a:spcPct val="90000"/>
              </a:lnSpc>
              <a:buFont typeface="Wingdings" panose="05000000000000000000" pitchFamily="2" charset="2"/>
              <a:buNone/>
              <a:defRPr/>
            </a:pPr>
            <a:endParaRPr lang="en-US" sz="2000" b="1" kern="1200" dirty="0">
              <a:solidFill>
                <a:srgbClr val="FFFF00"/>
              </a:solidFill>
              <a:effectLst>
                <a:outerShdw blurRad="38100" dist="38100" dir="2700000" algn="tl">
                  <a:srgbClr val="000000">
                    <a:alpha val="43137"/>
                  </a:srgbClr>
                </a:outerShdw>
              </a:effectLst>
            </a:endParaRPr>
          </a:p>
          <a:p>
            <a:pPr marL="0" indent="0">
              <a:spcBef>
                <a:spcPct val="0"/>
              </a:spcBef>
              <a:buClrTx/>
              <a:buSzTx/>
              <a:buFont typeface="Wingdings" panose="05000000000000000000" pitchFamily="2" charset="2"/>
              <a:buNone/>
              <a:defRPr/>
            </a:pPr>
            <a:r>
              <a:rPr lang="en-US" sz="2000" b="1" kern="1200" dirty="0">
                <a:solidFill>
                  <a:srgbClr val="66FF33"/>
                </a:solidFill>
                <a:effectLst>
                  <a:outerShdw blurRad="38100" dist="38100" dir="2700000" algn="tl">
                    <a:srgbClr val="000000">
                      <a:alpha val="43137"/>
                    </a:srgbClr>
                  </a:outerShdw>
                </a:effectLst>
              </a:rPr>
              <a:t>Minor cracks on lenses shall not lead to disapproval unless water is likely to enter lens and lead to bulb failure</a:t>
            </a:r>
            <a:r>
              <a:rPr lang="en-US" sz="2400" b="1" kern="1200" dirty="0">
                <a:solidFill>
                  <a:srgbClr val="66FF33"/>
                </a:solidFill>
                <a:effectLst>
                  <a:outerShdw blurRad="38100" dist="38100" dir="2700000" algn="tl">
                    <a:srgbClr val="000000">
                      <a:alpha val="43137"/>
                    </a:srgbClr>
                  </a:outerShdw>
                </a:effectLst>
              </a:rPr>
              <a:t>.</a:t>
            </a:r>
          </a:p>
          <a:p>
            <a:pPr eaLnBrk="1" hangingPunct="1">
              <a:lnSpc>
                <a:spcPct val="90000"/>
              </a:lnSpc>
              <a:buFont typeface="Wingdings" panose="05000000000000000000" pitchFamily="2" charset="2"/>
              <a:buNone/>
              <a:defRPr/>
            </a:pPr>
            <a:endParaRPr lang="en-US" sz="2800" dirty="0">
              <a:solidFill>
                <a:srgbClr val="FFFF00"/>
              </a:solidFill>
            </a:endParaRPr>
          </a:p>
        </p:txBody>
      </p:sp>
      <p:pic>
        <p:nvPicPr>
          <p:cNvPr id="52228" name="Picture 6">
            <a:extLst>
              <a:ext uri="{FF2B5EF4-FFF2-40B4-BE49-F238E27FC236}">
                <a16:creationId xmlns:a16="http://schemas.microsoft.com/office/drawing/2014/main" id="{D34118CE-360D-4C7D-9393-9D4344806A75}"/>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029200" y="1676400"/>
            <a:ext cx="3124200" cy="39624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187E90C-2DFD-44C4-96DB-17F6F2AAFB69}"/>
              </a:ext>
            </a:extLst>
          </p:cNvPr>
          <p:cNvSpPr>
            <a:spLocks noGrp="1" noRot="1" noChangeArrowheads="1"/>
          </p:cNvSpPr>
          <p:nvPr>
            <p:ph type="title"/>
          </p:nvPr>
        </p:nvSpPr>
        <p:spPr>
          <a:xfrm>
            <a:off x="457200" y="228600"/>
            <a:ext cx="8229600" cy="838200"/>
          </a:xfrm>
        </p:spPr>
        <p:txBody>
          <a:bodyPr/>
          <a:lstStyle/>
          <a:p>
            <a:pPr eaLnBrk="1" hangingPunct="1">
              <a:defRPr/>
            </a:pPr>
            <a:r>
              <a:rPr lang="en-US" dirty="0">
                <a:solidFill>
                  <a:srgbClr val="FFFF00"/>
                </a:solidFill>
              </a:rPr>
              <a:t>.0533 Lights (Stoplights)</a:t>
            </a:r>
          </a:p>
        </p:txBody>
      </p:sp>
      <p:sp>
        <p:nvSpPr>
          <p:cNvPr id="84995" name="Rectangle 3">
            <a:extLst>
              <a:ext uri="{FF2B5EF4-FFF2-40B4-BE49-F238E27FC236}">
                <a16:creationId xmlns:a16="http://schemas.microsoft.com/office/drawing/2014/main" id="{3AF021FE-A41A-4450-9DAA-0745E45FA4B9}"/>
              </a:ext>
            </a:extLst>
          </p:cNvPr>
          <p:cNvSpPr>
            <a:spLocks noGrp="1" noChangeArrowheads="1"/>
          </p:cNvSpPr>
          <p:nvPr>
            <p:ph type="body" idx="1"/>
          </p:nvPr>
        </p:nvSpPr>
        <p:spPr>
          <a:xfrm>
            <a:off x="457200" y="990600"/>
            <a:ext cx="8229600" cy="5029200"/>
          </a:xfrm>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rPr>
              <a:t>Continued: Stoplights shall not be approved if:</a:t>
            </a:r>
          </a:p>
          <a:p>
            <a:pPr marL="609600" indent="-609600" eaLnBrk="1" hangingPunct="1">
              <a:lnSpc>
                <a:spcPct val="80000"/>
              </a:lnSpc>
              <a:buFont typeface="Wingdings" panose="05000000000000000000" pitchFamily="2" charset="2"/>
              <a:buNone/>
              <a:defRPr/>
            </a:pPr>
            <a:endParaRPr lang="en-US" sz="1000" dirty="0">
              <a:solidFill>
                <a:srgbClr val="FFFF00"/>
              </a:solidFill>
            </a:endParaRPr>
          </a:p>
          <a:p>
            <a:pPr marL="609600" indent="-609600" eaLnBrk="1" hangingPunct="1">
              <a:lnSpc>
                <a:spcPct val="80000"/>
              </a:lnSpc>
              <a:buFont typeface="Wingdings" panose="05000000000000000000" pitchFamily="2" charset="2"/>
              <a:buNone/>
              <a:defRPr/>
            </a:pPr>
            <a:r>
              <a:rPr lang="en-US" sz="2600" dirty="0">
                <a:solidFill>
                  <a:srgbClr val="FFFF00"/>
                </a:solidFill>
              </a:rPr>
              <a:t>(2)  It does not come on when pressure is applied to the </a:t>
            </a:r>
          </a:p>
          <a:p>
            <a:pPr marL="609600" indent="-609600" eaLnBrk="1" hangingPunct="1">
              <a:lnSpc>
                <a:spcPct val="80000"/>
              </a:lnSpc>
              <a:buFont typeface="Wingdings" panose="05000000000000000000" pitchFamily="2" charset="2"/>
              <a:buNone/>
              <a:defRPr/>
            </a:pPr>
            <a:r>
              <a:rPr lang="en-US" sz="2600" dirty="0">
                <a:solidFill>
                  <a:srgbClr val="FFFF00"/>
                </a:solidFill>
              </a:rPr>
              <a:t>      footbrake. </a:t>
            </a:r>
            <a:br>
              <a:rPr lang="en-US" sz="2600" b="1" dirty="0">
                <a:solidFill>
                  <a:srgbClr val="FFFF00"/>
                </a:solidFill>
              </a:rPr>
            </a:br>
            <a:endParaRPr lang="en-US" sz="2600" b="1" dirty="0">
              <a:solidFill>
                <a:srgbClr val="FFFF00"/>
              </a:solidFill>
            </a:endParaRPr>
          </a:p>
          <a:p>
            <a:pPr marL="609600" indent="-609600" eaLnBrk="1" hangingPunct="1">
              <a:lnSpc>
                <a:spcPct val="80000"/>
              </a:lnSpc>
              <a:buClr>
                <a:srgbClr val="66FF33"/>
              </a:buClr>
              <a:defRPr/>
            </a:pPr>
            <a:endParaRPr lang="en-US" sz="2600" b="1" dirty="0">
              <a:solidFill>
                <a:srgbClr val="66FF33"/>
              </a:solidFill>
            </a:endParaRPr>
          </a:p>
          <a:p>
            <a:pPr marL="609600" indent="-609600" eaLnBrk="1" hangingPunct="1">
              <a:lnSpc>
                <a:spcPct val="80000"/>
              </a:lnSpc>
              <a:buClr>
                <a:srgbClr val="66FF33"/>
              </a:buClr>
              <a:defRPr/>
            </a:pPr>
            <a:endParaRPr lang="en-US" sz="2600" b="1" dirty="0">
              <a:solidFill>
                <a:srgbClr val="66FF33"/>
              </a:solidFill>
            </a:endParaRPr>
          </a:p>
          <a:p>
            <a:pPr marL="609600" indent="-609600" eaLnBrk="1" hangingPunct="1">
              <a:lnSpc>
                <a:spcPct val="80000"/>
              </a:lnSpc>
              <a:buClr>
                <a:srgbClr val="66FF33"/>
              </a:buClr>
              <a:defRPr/>
            </a:pPr>
            <a:r>
              <a:rPr lang="en-US" sz="2600" b="1" dirty="0">
                <a:solidFill>
                  <a:srgbClr val="66FF33"/>
                </a:solidFill>
              </a:rPr>
              <a:t>Proper Procedure to check stoplight operation:</a:t>
            </a:r>
            <a:br>
              <a:rPr lang="en-US" sz="2600" b="1" dirty="0">
                <a:solidFill>
                  <a:srgbClr val="66FF33"/>
                </a:solidFill>
              </a:rPr>
            </a:br>
            <a:endParaRPr lang="en-US" sz="800" b="1" dirty="0">
              <a:solidFill>
                <a:srgbClr val="66FF33"/>
              </a:solidFill>
            </a:endParaRPr>
          </a:p>
          <a:p>
            <a:pPr lvl="1" indent="-342900" eaLnBrk="1" hangingPunct="1">
              <a:lnSpc>
                <a:spcPct val="80000"/>
              </a:lnSpc>
              <a:buClr>
                <a:srgbClr val="66FF33"/>
              </a:buClr>
              <a:buSzPct val="80000"/>
              <a:buFont typeface="Wingdings" panose="05000000000000000000" pitchFamily="2" charset="2"/>
              <a:buChar char="§"/>
              <a:defRPr/>
            </a:pPr>
            <a:r>
              <a:rPr lang="en-US" sz="2400" dirty="0">
                <a:solidFill>
                  <a:srgbClr val="FFFF00"/>
                </a:solidFill>
              </a:rPr>
              <a:t>Use a pedal lock rod; or</a:t>
            </a:r>
          </a:p>
          <a:p>
            <a:pPr lvl="1" indent="-342900" eaLnBrk="1" hangingPunct="1">
              <a:lnSpc>
                <a:spcPct val="80000"/>
              </a:lnSpc>
              <a:buClr>
                <a:srgbClr val="66FF33"/>
              </a:buClr>
              <a:buSzPct val="80000"/>
              <a:buFont typeface="Wingdings" panose="05000000000000000000" pitchFamily="2" charset="2"/>
              <a:buChar char="§"/>
              <a:defRPr/>
            </a:pPr>
            <a:r>
              <a:rPr lang="en-US" sz="2400" dirty="0">
                <a:solidFill>
                  <a:srgbClr val="FFFF00"/>
                </a:solidFill>
              </a:rPr>
              <a:t>Use an approved mirror or </a:t>
            </a:r>
            <a:r>
              <a:rPr lang="en-US" sz="2400" u="sng" dirty="0">
                <a:solidFill>
                  <a:srgbClr val="66FF33"/>
                </a:solidFill>
              </a:rPr>
              <a:t>reflecting windows</a:t>
            </a:r>
            <a:r>
              <a:rPr lang="en-US" sz="2400" dirty="0">
                <a:solidFill>
                  <a:srgbClr val="FFFF00"/>
                </a:solidFill>
              </a:rPr>
              <a:t> of bay doors; or</a:t>
            </a:r>
          </a:p>
          <a:p>
            <a:pPr lvl="1" indent="-342900" eaLnBrk="1" hangingPunct="1">
              <a:lnSpc>
                <a:spcPct val="80000"/>
              </a:lnSpc>
              <a:buClr>
                <a:srgbClr val="66FF33"/>
              </a:buClr>
              <a:buSzPct val="80000"/>
              <a:buFont typeface="Wingdings" panose="05000000000000000000" pitchFamily="2" charset="2"/>
              <a:buChar char="§"/>
              <a:defRPr/>
            </a:pPr>
            <a:r>
              <a:rPr lang="en-US" sz="2400" dirty="0">
                <a:solidFill>
                  <a:srgbClr val="FFFF00"/>
                </a:solidFill>
              </a:rPr>
              <a:t>Have someone else depress the brake pedal while the inspector/mechanic looks at the bulbs.</a:t>
            </a:r>
          </a:p>
          <a:p>
            <a:pPr marL="400050" lvl="1" indent="0" eaLnBrk="1" hangingPunct="1">
              <a:lnSpc>
                <a:spcPct val="80000"/>
              </a:lnSpc>
              <a:buSzPct val="80000"/>
              <a:buNone/>
              <a:defRPr/>
            </a:pPr>
            <a:br>
              <a:rPr lang="en-US" sz="2200" b="1" dirty="0">
                <a:solidFill>
                  <a:srgbClr val="FFFF00"/>
                </a:solidFill>
              </a:rPr>
            </a:br>
            <a:endParaRPr lang="en-US" sz="800" b="1" dirty="0">
              <a:solidFill>
                <a:srgbClr val="FFFF00"/>
              </a:solidFill>
            </a:endParaRPr>
          </a:p>
          <a:p>
            <a:pPr marL="609600" indent="-609600" eaLnBrk="1" hangingPunct="1">
              <a:lnSpc>
                <a:spcPct val="80000"/>
              </a:lnSpc>
              <a:buClr>
                <a:srgbClr val="66FF33"/>
              </a:buClr>
              <a:defRPr/>
            </a:pPr>
            <a:r>
              <a:rPr lang="en-US" sz="2400" b="1" dirty="0">
                <a:solidFill>
                  <a:srgbClr val="66FF33"/>
                </a:solidFill>
              </a:rPr>
              <a:t>The licensed Inspector Mechanic performing the safety inspection </a:t>
            </a:r>
            <a:r>
              <a:rPr lang="en-US" sz="2400" b="1" u="sng" dirty="0">
                <a:solidFill>
                  <a:srgbClr val="66FF33"/>
                </a:solidFill>
              </a:rPr>
              <a:t>must</a:t>
            </a:r>
            <a:r>
              <a:rPr lang="en-US" sz="2400" b="1" dirty="0">
                <a:solidFill>
                  <a:srgbClr val="66FF33"/>
                </a:solidFill>
              </a:rPr>
              <a:t> observe the illumination of the bulb.</a:t>
            </a:r>
          </a:p>
        </p:txBody>
      </p:sp>
      <p:pic>
        <p:nvPicPr>
          <p:cNvPr id="53253" name="Picture 5">
            <a:extLst>
              <a:ext uri="{FF2B5EF4-FFF2-40B4-BE49-F238E27FC236}">
                <a16:creationId xmlns:a16="http://schemas.microsoft.com/office/drawing/2014/main" id="{73821AEE-A956-43A7-AA3A-46B560523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47027"/>
            <a:ext cx="16002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D82B188-35C2-4A3D-8E9E-8EAD238E9187}"/>
              </a:ext>
            </a:extLst>
          </p:cNvPr>
          <p:cNvPicPr>
            <a:picLocks noChangeAspect="1"/>
          </p:cNvPicPr>
          <p:nvPr/>
        </p:nvPicPr>
        <p:blipFill>
          <a:blip r:embed="rId3"/>
          <a:stretch>
            <a:fillRect/>
          </a:stretch>
        </p:blipFill>
        <p:spPr>
          <a:xfrm>
            <a:off x="2743200" y="1929153"/>
            <a:ext cx="2286000" cy="1368287"/>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E9F6548-41A9-4A88-AF2D-DB8E78515A96}"/>
              </a:ext>
            </a:extLst>
          </p:cNvPr>
          <p:cNvSpPr>
            <a:spLocks noGrp="1" noRot="1" noChangeArrowheads="1"/>
          </p:cNvSpPr>
          <p:nvPr>
            <p:ph type="title"/>
          </p:nvPr>
        </p:nvSpPr>
        <p:spPr/>
        <p:txBody>
          <a:bodyPr/>
          <a:lstStyle/>
          <a:p>
            <a:pPr eaLnBrk="1" hangingPunct="1">
              <a:defRPr/>
            </a:pPr>
            <a:r>
              <a:rPr lang="en-US" dirty="0">
                <a:solidFill>
                  <a:srgbClr val="FFFF00"/>
                </a:solidFill>
              </a:rPr>
              <a:t>.0533 Lights (Stoplights)</a:t>
            </a:r>
          </a:p>
        </p:txBody>
      </p:sp>
      <p:sp>
        <p:nvSpPr>
          <p:cNvPr id="86019" name="Rectangle 3">
            <a:extLst>
              <a:ext uri="{FF2B5EF4-FFF2-40B4-BE49-F238E27FC236}">
                <a16:creationId xmlns:a16="http://schemas.microsoft.com/office/drawing/2014/main" id="{BD2C9FA6-4825-4132-951C-A9F9D43B0332}"/>
              </a:ext>
            </a:extLst>
          </p:cNvPr>
          <p:cNvSpPr>
            <a:spLocks noGrp="1" noChangeArrowheads="1"/>
          </p:cNvSpPr>
          <p:nvPr>
            <p:ph type="body" idx="1"/>
          </p:nvPr>
        </p:nvSpPr>
        <p:spPr>
          <a:xfrm>
            <a:off x="304800" y="1371600"/>
            <a:ext cx="8458200" cy="4754563"/>
          </a:xfrm>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rPr>
              <a:t>Continued: Stoplights shall not be approved if:</a:t>
            </a: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r>
              <a:rPr lang="en-US" sz="2800" dirty="0">
                <a:solidFill>
                  <a:srgbClr val="FFFF00"/>
                </a:solidFill>
              </a:rPr>
              <a:t>(3)  They are not mounted so as to project light to the rear.</a:t>
            </a:r>
          </a:p>
          <a:p>
            <a:pPr eaLnBrk="1" hangingPunct="1">
              <a:lnSpc>
                <a:spcPct val="80000"/>
              </a:lnSpc>
              <a:buFont typeface="Wingdings" panose="05000000000000000000" pitchFamily="2" charset="2"/>
              <a:buNone/>
              <a:defRPr/>
            </a:pPr>
            <a:endParaRPr lang="en-US" sz="2800" dirty="0">
              <a:solidFill>
                <a:srgbClr val="FFFF00"/>
              </a:solidFill>
            </a:endParaRPr>
          </a:p>
          <a:p>
            <a:pPr eaLnBrk="1" hangingPunct="1">
              <a:lnSpc>
                <a:spcPct val="80000"/>
              </a:lnSpc>
              <a:buFont typeface="Wingdings" panose="05000000000000000000" pitchFamily="2" charset="2"/>
              <a:buNone/>
              <a:defRPr/>
            </a:pPr>
            <a:endParaRPr lang="en-US" sz="2800" dirty="0">
              <a:solidFill>
                <a:srgbClr val="FFFF00"/>
              </a:solidFill>
            </a:endParaRPr>
          </a:p>
          <a:p>
            <a:pPr eaLnBrk="1" hangingPunct="1">
              <a:lnSpc>
                <a:spcPct val="80000"/>
              </a:lnSpc>
              <a:buFont typeface="Wingdings" panose="05000000000000000000" pitchFamily="2" charset="2"/>
              <a:buNone/>
              <a:defRPr/>
            </a:pPr>
            <a:endParaRPr lang="en-US" sz="2800" dirty="0">
              <a:solidFill>
                <a:srgbClr val="FFFF00"/>
              </a:solidFill>
            </a:endParaRPr>
          </a:p>
          <a:p>
            <a:pPr eaLnBrk="1" hangingPunct="1">
              <a:lnSpc>
                <a:spcPct val="80000"/>
              </a:lnSpc>
              <a:buFont typeface="Wingdings" panose="05000000000000000000" pitchFamily="2" charset="2"/>
              <a:buNone/>
              <a:defRPr/>
            </a:pPr>
            <a:endParaRPr lang="en-US" sz="2800" dirty="0">
              <a:solidFill>
                <a:srgbClr val="FFFF00"/>
              </a:solidFill>
            </a:endParaRPr>
          </a:p>
          <a:p>
            <a:pPr algn="r" eaLnBrk="1" hangingPunct="1">
              <a:lnSpc>
                <a:spcPct val="80000"/>
              </a:lnSpc>
              <a:buFont typeface="Wingdings" panose="05000000000000000000" pitchFamily="2" charset="2"/>
              <a:buNone/>
              <a:defRPr/>
            </a:pPr>
            <a:endParaRPr lang="en-US" sz="2800" dirty="0">
              <a:solidFill>
                <a:srgbClr val="FFFF00"/>
              </a:solidFill>
            </a:endParaRPr>
          </a:p>
          <a:p>
            <a:pPr eaLnBrk="1" hangingPunct="1">
              <a:lnSpc>
                <a:spcPct val="80000"/>
              </a:lnSpc>
              <a:buFont typeface="Wingdings" panose="05000000000000000000" pitchFamily="2" charset="2"/>
              <a:buNone/>
              <a:defRPr/>
            </a:pPr>
            <a:endParaRPr lang="en-US" sz="2800" dirty="0">
              <a:solidFill>
                <a:srgbClr val="FFFF00"/>
              </a:solidFill>
            </a:endParaRPr>
          </a:p>
        </p:txBody>
      </p:sp>
      <p:pic>
        <p:nvPicPr>
          <p:cNvPr id="5" name="Picture 4">
            <a:extLst>
              <a:ext uri="{FF2B5EF4-FFF2-40B4-BE49-F238E27FC236}">
                <a16:creationId xmlns:a16="http://schemas.microsoft.com/office/drawing/2014/main" id="{98D6AF9B-9898-4BE8-A20C-DE5502D9AEB3}"/>
              </a:ext>
            </a:extLst>
          </p:cNvPr>
          <p:cNvPicPr>
            <a:picLocks noChangeAspect="1"/>
          </p:cNvPicPr>
          <p:nvPr/>
        </p:nvPicPr>
        <p:blipFill>
          <a:blip r:embed="rId2"/>
          <a:stretch>
            <a:fillRect/>
          </a:stretch>
        </p:blipFill>
        <p:spPr>
          <a:xfrm>
            <a:off x="2509837" y="2819400"/>
            <a:ext cx="4124325" cy="299085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2C96-5217-4A7C-ACAE-BCF3C2C13704}"/>
              </a:ext>
            </a:extLst>
          </p:cNvPr>
          <p:cNvSpPr>
            <a:spLocks noGrp="1"/>
          </p:cNvSpPr>
          <p:nvPr>
            <p:ph type="title"/>
          </p:nvPr>
        </p:nvSpPr>
        <p:spPr>
          <a:xfrm>
            <a:off x="457200" y="228600"/>
            <a:ext cx="8229600" cy="990600"/>
          </a:xfrm>
        </p:spPr>
        <p:txBody>
          <a:bodyPr>
            <a:normAutofit fontScale="90000"/>
          </a:bodyPr>
          <a:lstStyle/>
          <a:p>
            <a:pPr>
              <a:defRPr/>
            </a:pPr>
            <a:r>
              <a:rPr lang="en-US" dirty="0">
                <a:solidFill>
                  <a:srgbClr val="FFFF00"/>
                </a:solidFill>
              </a:rPr>
              <a:t>.0519 Station Qualifications</a:t>
            </a:r>
            <a:br>
              <a:rPr lang="en-US"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id="{D7E14D39-C291-4B04-9244-920D892C23D7}"/>
              </a:ext>
            </a:extLst>
          </p:cNvPr>
          <p:cNvSpPr>
            <a:spLocks noGrp="1"/>
          </p:cNvSpPr>
          <p:nvPr>
            <p:ph idx="1"/>
          </p:nvPr>
        </p:nvSpPr>
        <p:spPr>
          <a:xfrm>
            <a:off x="152400" y="685800"/>
            <a:ext cx="8763000" cy="6096000"/>
          </a:xfrm>
        </p:spPr>
        <p:txBody>
          <a:bodyPr>
            <a:noAutofit/>
          </a:bodyPr>
          <a:lstStyle/>
          <a:p>
            <a:pPr marL="593725" indent="-457200">
              <a:buClr>
                <a:srgbClr val="FFFF00"/>
              </a:buClr>
              <a:buSzPct val="100000"/>
              <a:buAutoNum type="arabicParenBoth" startAt="6"/>
              <a:defRPr/>
            </a:pPr>
            <a:r>
              <a:rPr lang="en-US" altLang="en-US" sz="2000" dirty="0">
                <a:solidFill>
                  <a:srgbClr val="FFFF00"/>
                </a:solidFill>
                <a:effectLst>
                  <a:outerShdw blurRad="38100" dist="38100" dir="2700000" algn="tl">
                    <a:srgbClr val="000000">
                      <a:alpha val="43137"/>
                    </a:srgbClr>
                  </a:outerShdw>
                </a:effectLst>
                <a:latin typeface="CG Times Bold"/>
              </a:rPr>
              <a:t>Emissions Control Systems Application Manual or current  </a:t>
            </a:r>
          </a:p>
          <a:p>
            <a:pPr marL="136525" indent="0">
              <a:buClr>
                <a:srgbClr val="FFFF00"/>
              </a:buClr>
              <a:buSzPct val="100000"/>
              <a:buNone/>
              <a:defRPr/>
            </a:pPr>
            <a:r>
              <a:rPr lang="en-US" altLang="en-US" sz="2000" dirty="0">
                <a:solidFill>
                  <a:srgbClr val="FFFF00"/>
                </a:solidFill>
                <a:effectLst>
                  <a:outerShdw blurRad="38100" dist="38100" dir="2700000" algn="tl">
                    <a:srgbClr val="000000">
                      <a:alpha val="43137"/>
                    </a:srgbClr>
                  </a:outerShdw>
                </a:effectLst>
                <a:latin typeface="CG Times Bold"/>
              </a:rPr>
              <a:t>      computerized electronic software.</a:t>
            </a:r>
          </a:p>
          <a:p>
            <a:pPr marL="593725" indent="-457200">
              <a:buClr>
                <a:srgbClr val="FFFF00"/>
              </a:buClr>
              <a:buSzPct val="100000"/>
              <a:buFont typeface="Garamond" pitchFamily="18" charset="0"/>
              <a:buAutoNum type="arabicParenR" startAt="5"/>
              <a:defRPr/>
            </a:pPr>
            <a:endParaRPr lang="en-US" altLang="en-US" sz="800" dirty="0">
              <a:solidFill>
                <a:srgbClr val="FFFF00"/>
              </a:solidFill>
              <a:effectLst>
                <a:outerShdw blurRad="38100" dist="38100" dir="2700000" algn="tl">
                  <a:srgbClr val="000000">
                    <a:alpha val="43137"/>
                  </a:srgbClr>
                </a:outerShdw>
              </a:effectLst>
              <a:latin typeface="CG Times Bold"/>
            </a:endParaRPr>
          </a:p>
          <a:p>
            <a:pPr marL="136525" indent="0">
              <a:buClr>
                <a:srgbClr val="FFFF00"/>
              </a:buClr>
              <a:buSzPct val="100000"/>
              <a:buNone/>
              <a:defRPr/>
            </a:pPr>
            <a:r>
              <a:rPr lang="en-US" altLang="en-US" sz="2000" dirty="0">
                <a:solidFill>
                  <a:srgbClr val="FFFF00"/>
                </a:solidFill>
                <a:effectLst>
                  <a:outerShdw blurRad="38100" dist="38100" dir="2700000" algn="tl">
                    <a:srgbClr val="000000">
                      <a:alpha val="43137"/>
                    </a:srgbClr>
                  </a:outerShdw>
                </a:effectLst>
                <a:latin typeface="CG Times Bold"/>
              </a:rPr>
              <a:t>(7)  One approved Analyzer with current software or </a:t>
            </a:r>
            <a:r>
              <a:rPr lang="en-US" altLang="en-US" sz="2000" u="sng" dirty="0">
                <a:solidFill>
                  <a:srgbClr val="FFFF00"/>
                </a:solidFill>
                <a:effectLst>
                  <a:outerShdw blurRad="38100" dist="38100" dir="2700000" algn="tl">
                    <a:srgbClr val="000000">
                      <a:alpha val="43137"/>
                    </a:srgbClr>
                  </a:outerShdw>
                </a:effectLst>
                <a:latin typeface="CG Times Bold"/>
              </a:rPr>
              <a:t>approved</a:t>
            </a:r>
          </a:p>
          <a:p>
            <a:pPr marL="136525" indent="0">
              <a:buClr>
                <a:srgbClr val="FFFF00"/>
              </a:buClr>
              <a:buSzPct val="100000"/>
              <a:buFont typeface="Wingdings" panose="05000000000000000000" pitchFamily="2" charset="2"/>
              <a:buNone/>
              <a:defRPr/>
            </a:pPr>
            <a:r>
              <a:rPr lang="en-US" altLang="en-US" sz="2000" dirty="0">
                <a:solidFill>
                  <a:srgbClr val="FFFF00"/>
                </a:solidFill>
                <a:effectLst>
                  <a:outerShdw blurRad="38100" dist="38100" dir="2700000" algn="tl">
                    <a:srgbClr val="000000">
                      <a:alpha val="43137"/>
                    </a:srgbClr>
                  </a:outerShdw>
                </a:effectLst>
                <a:latin typeface="CG Times Bold"/>
              </a:rPr>
              <a:t>       </a:t>
            </a:r>
            <a:r>
              <a:rPr lang="en-US" altLang="en-US" sz="2000" u="sng" dirty="0">
                <a:solidFill>
                  <a:srgbClr val="FFFF00"/>
                </a:solidFill>
                <a:effectLst>
                  <a:outerShdw blurRad="38100" dist="38100" dir="2700000" algn="tl">
                    <a:srgbClr val="000000">
                      <a:alpha val="43137"/>
                    </a:srgbClr>
                  </a:outerShdw>
                </a:effectLst>
                <a:latin typeface="CG Times Bold"/>
              </a:rPr>
              <a:t>computer</a:t>
            </a:r>
            <a:r>
              <a:rPr lang="en-US" altLang="en-US" sz="2000" dirty="0">
                <a:solidFill>
                  <a:srgbClr val="FFFF00"/>
                </a:solidFill>
                <a:effectLst>
                  <a:outerShdw blurRad="38100" dist="38100" dir="2700000" algn="tl">
                    <a:srgbClr val="000000">
                      <a:alpha val="43137"/>
                    </a:srgbClr>
                  </a:outerShdw>
                </a:effectLst>
                <a:latin typeface="CG Times Bold"/>
              </a:rPr>
              <a:t> for Web Safety access. </a:t>
            </a:r>
          </a:p>
          <a:p>
            <a:pPr marL="136525" indent="0">
              <a:buClr>
                <a:srgbClr val="FFFF00"/>
              </a:buClr>
              <a:buSzPct val="100000"/>
              <a:buFont typeface="Wingdings" panose="05000000000000000000" pitchFamily="2" charset="2"/>
              <a:buNone/>
              <a:defRPr/>
            </a:pPr>
            <a:endParaRPr lang="en-US" altLang="en-US" sz="800" dirty="0">
              <a:solidFill>
                <a:srgbClr val="FFFF00"/>
              </a:solidFill>
              <a:effectLst>
                <a:outerShdw blurRad="38100" dist="38100" dir="2700000" algn="tl">
                  <a:srgbClr val="000000">
                    <a:alpha val="43137"/>
                  </a:srgbClr>
                </a:outerShdw>
              </a:effectLst>
              <a:latin typeface="CG Times Bold"/>
            </a:endParaRPr>
          </a:p>
          <a:p>
            <a:pPr marL="136525" indent="0">
              <a:buClr>
                <a:srgbClr val="FFFF00"/>
              </a:buClr>
              <a:buSzPct val="100000"/>
              <a:buFont typeface="Wingdings" panose="05000000000000000000" pitchFamily="2" charset="2"/>
              <a:buNone/>
              <a:defRPr/>
            </a:pPr>
            <a:r>
              <a:rPr lang="en-US" altLang="en-US" sz="2200" b="1" dirty="0">
                <a:solidFill>
                  <a:schemeClr val="tx2"/>
                </a:solidFill>
                <a:effectLst>
                  <a:outerShdw blurRad="38100" dist="38100" dir="2700000" algn="tl">
                    <a:srgbClr val="000000">
                      <a:alpha val="43137"/>
                    </a:srgbClr>
                  </a:outerShdw>
                </a:effectLst>
                <a:latin typeface="CG Times Bold"/>
              </a:rPr>
              <a:t>Analog connections will no longer be available after June 30, 2024. All analyzer connections will have to be through a VPN internet-based connection. Analyzers using Analog / Dial Up connections will not be able to conduct and transmit inspections after June 30, 2024. Station applications received after January 1, 2024, will require a VPN internet-based connection for approval.  </a:t>
            </a:r>
          </a:p>
          <a:p>
            <a:pPr marL="136525" indent="0">
              <a:buClr>
                <a:srgbClr val="FFFF00"/>
              </a:buClr>
              <a:buSzPct val="100000"/>
              <a:buFont typeface="Wingdings" panose="05000000000000000000" pitchFamily="2" charset="2"/>
              <a:buNone/>
              <a:defRPr/>
            </a:pPr>
            <a:endParaRPr lang="en-US" altLang="en-US" sz="800" dirty="0">
              <a:effectLst>
                <a:outerShdw blurRad="38100" dist="38100" dir="2700000" algn="tl">
                  <a:srgbClr val="000000">
                    <a:alpha val="43137"/>
                  </a:srgbClr>
                </a:outerShdw>
              </a:effectLst>
              <a:latin typeface="CG Times Bold"/>
            </a:endParaRPr>
          </a:p>
          <a:p>
            <a:pPr marL="593725" indent="-457200">
              <a:buClr>
                <a:srgbClr val="FFFF00"/>
              </a:buClr>
              <a:buSzPct val="100000"/>
              <a:buFont typeface="Wingdings" panose="05000000000000000000" pitchFamily="2" charset="2"/>
              <a:buAutoNum type="arabicParenBoth" startAt="8"/>
              <a:defRPr/>
            </a:pPr>
            <a:r>
              <a:rPr lang="en-US" altLang="en-US" sz="2000" dirty="0">
                <a:solidFill>
                  <a:srgbClr val="FFFF00"/>
                </a:solidFill>
                <a:effectLst>
                  <a:outerShdw blurRad="38100" dist="38100" dir="2700000" algn="tl">
                    <a:srgbClr val="000000">
                      <a:alpha val="43137"/>
                    </a:srgbClr>
                  </a:outerShdw>
                </a:effectLst>
                <a:latin typeface="CG Times Bold"/>
              </a:rPr>
              <a:t>One active dedicated telephone line with internet access for Web Safety.  </a:t>
            </a:r>
          </a:p>
          <a:p>
            <a:pPr marL="593725" indent="-457200">
              <a:buClr>
                <a:srgbClr val="FFFF00"/>
              </a:buClr>
              <a:buSzPct val="100000"/>
              <a:buFont typeface="Wingdings" panose="05000000000000000000" pitchFamily="2" charset="2"/>
              <a:buAutoNum type="arabicParenBoth" startAt="8"/>
              <a:defRPr/>
            </a:pPr>
            <a:endParaRPr lang="en-US" altLang="en-US" sz="800" dirty="0">
              <a:solidFill>
                <a:srgbClr val="862110"/>
              </a:solidFill>
              <a:effectLst>
                <a:outerShdw blurRad="38100" dist="38100" dir="2700000" algn="tl">
                  <a:srgbClr val="000000">
                    <a:alpha val="43137"/>
                  </a:srgbClr>
                </a:outerShdw>
              </a:effectLst>
              <a:latin typeface="CG Times Bold"/>
            </a:endParaRPr>
          </a:p>
          <a:p>
            <a:pPr marL="593725" indent="-457200">
              <a:buFont typeface="Wingdings" panose="05000000000000000000" pitchFamily="2" charset="2"/>
              <a:buNone/>
              <a:defRPr/>
            </a:pPr>
            <a:endParaRPr lang="en-US" altLang="en-US" sz="800" b="1" dirty="0">
              <a:solidFill>
                <a:srgbClr val="66FF33"/>
              </a:solidFill>
              <a:effectLst>
                <a:outerShdw blurRad="38100" dist="38100" dir="2700000" algn="tl">
                  <a:srgbClr val="000000">
                    <a:alpha val="43137"/>
                  </a:srgbClr>
                </a:outerShdw>
              </a:effectLst>
              <a:latin typeface="CG Times Bold"/>
            </a:endParaRPr>
          </a:p>
          <a:p>
            <a:pPr marL="593725" indent="-457200">
              <a:buFont typeface="Wingdings" panose="05000000000000000000" pitchFamily="2" charset="2"/>
              <a:buNone/>
              <a:defRPr/>
            </a:pPr>
            <a:r>
              <a:rPr lang="en-US" altLang="en-US" sz="2000" b="1" dirty="0">
                <a:solidFill>
                  <a:srgbClr val="66FF33"/>
                </a:solidFill>
                <a:effectLst>
                  <a:outerShdw blurRad="38100" dist="38100" dir="2700000" algn="tl">
                    <a:srgbClr val="000000">
                      <a:alpha val="43137"/>
                    </a:srgbClr>
                  </a:outerShdw>
                </a:effectLst>
                <a:latin typeface="CG Times Bold"/>
              </a:rPr>
              <a:t>Note : Each licensed inspection station should display the Official Safety and </a:t>
            </a:r>
          </a:p>
          <a:p>
            <a:pPr marL="593725" indent="-457200">
              <a:buFont typeface="Wingdings" panose="05000000000000000000" pitchFamily="2" charset="2"/>
              <a:buNone/>
              <a:defRPr/>
            </a:pPr>
            <a:r>
              <a:rPr lang="en-US" altLang="en-US" sz="2000" b="1" dirty="0">
                <a:solidFill>
                  <a:srgbClr val="66FF33"/>
                </a:solidFill>
                <a:effectLst>
                  <a:outerShdw blurRad="38100" dist="38100" dir="2700000" algn="tl">
                    <a:srgbClr val="000000">
                      <a:alpha val="43137"/>
                    </a:srgbClr>
                  </a:outerShdw>
                </a:effectLst>
                <a:latin typeface="CG Times Bold"/>
              </a:rPr>
              <a:t>OBD Procedure Posters, station license and fee chart in the waiting room or </a:t>
            </a:r>
          </a:p>
          <a:p>
            <a:pPr marL="593725" indent="-457200">
              <a:buFont typeface="Wingdings" panose="05000000000000000000" pitchFamily="2" charset="2"/>
              <a:buNone/>
              <a:defRPr/>
            </a:pPr>
            <a:r>
              <a:rPr lang="en-US" altLang="en-US" sz="2000" b="1" dirty="0">
                <a:solidFill>
                  <a:srgbClr val="66FF33"/>
                </a:solidFill>
                <a:effectLst>
                  <a:outerShdw blurRad="38100" dist="38100" dir="2700000" algn="tl">
                    <a:srgbClr val="000000">
                      <a:alpha val="43137"/>
                    </a:srgbClr>
                  </a:outerShdw>
                </a:effectLst>
                <a:latin typeface="CG Times Bold"/>
              </a:rPr>
              <a:t>at the cash register where customers can see them.</a:t>
            </a:r>
          </a:p>
          <a:p>
            <a:pPr marL="593725" indent="-457200">
              <a:buFont typeface="Wingdings" panose="05000000000000000000" pitchFamily="2" charset="2"/>
              <a:buNone/>
              <a:defRPr/>
            </a:pPr>
            <a:endParaRPr lang="en-US" altLang="en-US" sz="2000" b="1" dirty="0">
              <a:solidFill>
                <a:srgbClr val="00B050"/>
              </a:solidFill>
              <a:effectLst>
                <a:outerShdw blurRad="38100" dist="38100" dir="2700000" algn="tl">
                  <a:srgbClr val="000000">
                    <a:alpha val="43137"/>
                  </a:srgbClr>
                </a:outerShdw>
              </a:effectLst>
              <a:latin typeface="CG Times Bold"/>
            </a:endParaRPr>
          </a:p>
          <a:p>
            <a:pPr marL="593725" indent="-457200">
              <a:buFont typeface="Wingdings" panose="05000000000000000000" pitchFamily="2" charset="2"/>
              <a:buNone/>
              <a:defRPr/>
            </a:pPr>
            <a:endParaRPr lang="en-US" altLang="en-US" sz="2000" b="1" dirty="0">
              <a:solidFill>
                <a:srgbClr val="00B050"/>
              </a:solidFill>
              <a:effectLst>
                <a:outerShdw blurRad="38100" dist="38100" dir="2700000" algn="tl">
                  <a:srgbClr val="000000">
                    <a:alpha val="43137"/>
                  </a:srgbClr>
                </a:outerShdw>
              </a:effectLst>
              <a:latin typeface="CG Times 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6D21-3797-40BB-ABEA-CA6A7D3FA3F2}"/>
              </a:ext>
            </a:extLst>
          </p:cNvPr>
          <p:cNvSpPr>
            <a:spLocks noGrp="1"/>
          </p:cNvSpPr>
          <p:nvPr>
            <p:ph type="title"/>
          </p:nvPr>
        </p:nvSpPr>
        <p:spPr/>
        <p:txBody>
          <a:bodyPr/>
          <a:lstStyle/>
          <a:p>
            <a:pPr>
              <a:defRPr/>
            </a:pPr>
            <a:r>
              <a:rPr lang="en-US" dirty="0">
                <a:solidFill>
                  <a:srgbClr val="FFFF00"/>
                </a:solidFill>
              </a:rPr>
              <a:t>General Statute</a:t>
            </a:r>
          </a:p>
        </p:txBody>
      </p:sp>
      <p:sp>
        <p:nvSpPr>
          <p:cNvPr id="3" name="Content Placeholder 2">
            <a:extLst>
              <a:ext uri="{FF2B5EF4-FFF2-40B4-BE49-F238E27FC236}">
                <a16:creationId xmlns:a16="http://schemas.microsoft.com/office/drawing/2014/main" id="{BC02E600-5731-4758-8C00-C57C2B31483B}"/>
              </a:ext>
            </a:extLst>
          </p:cNvPr>
          <p:cNvSpPr>
            <a:spLocks noGrp="1"/>
          </p:cNvSpPr>
          <p:nvPr>
            <p:ph idx="1"/>
          </p:nvPr>
        </p:nvSpPr>
        <p:spPr>
          <a:xfrm>
            <a:off x="457200" y="1428078"/>
            <a:ext cx="8229600" cy="5257800"/>
          </a:xfrm>
        </p:spPr>
        <p:txBody>
          <a:bodyPr/>
          <a:lstStyle/>
          <a:p>
            <a:pPr marL="0" indent="0">
              <a:buFont typeface="Wingdings" panose="05000000000000000000" pitchFamily="2" charset="2"/>
              <a:buNone/>
              <a:defRPr/>
            </a:pPr>
            <a:r>
              <a:rPr lang="en-US" sz="2800" dirty="0">
                <a:solidFill>
                  <a:srgbClr val="FFFF00"/>
                </a:solidFill>
                <a:effectLst>
                  <a:outerShdw blurRad="38100" dist="38100" dir="2700000" algn="tl">
                    <a:srgbClr val="000000">
                      <a:alpha val="43137"/>
                    </a:srgbClr>
                  </a:outerShdw>
                </a:effectLst>
              </a:rPr>
              <a:t>G.S 20-129(g),  No person shall sell or operate on the highways of the State any motor vehicle manufactured after  December 31, 1955, and on or before December 31, 1970, unless it shall be equipped with a stop lamp on the rear of the vehicle. No person shall sell or operate on the highways of the State any motor vehicle, manufactured after December 31, 1970, unless it shall be equipped with stop lamps, </a:t>
            </a:r>
            <a:r>
              <a:rPr lang="en-US" sz="2800" b="1" dirty="0">
                <a:solidFill>
                  <a:srgbClr val="FF0000"/>
                </a:solidFill>
                <a:effectLst>
                  <a:outerShdw blurRad="38100" dist="38100" dir="2700000" algn="tl">
                    <a:srgbClr val="000000">
                      <a:alpha val="43137"/>
                    </a:srgbClr>
                  </a:outerShdw>
                </a:effectLst>
              </a:rPr>
              <a:t>ONE ON EACH SIDE </a:t>
            </a:r>
            <a:r>
              <a:rPr lang="en-US" sz="2800" dirty="0">
                <a:solidFill>
                  <a:srgbClr val="FFFF00"/>
                </a:solidFill>
                <a:effectLst>
                  <a:outerShdw blurRad="38100" dist="38100" dir="2700000" algn="tl">
                    <a:srgbClr val="000000">
                      <a:alpha val="43137"/>
                    </a:srgbClr>
                  </a:outerShdw>
                </a:effectLst>
              </a:rPr>
              <a:t>of the rear of the vehicle.  </a:t>
            </a:r>
          </a:p>
          <a:p>
            <a:pPr marL="0" indent="0">
              <a:buFont typeface="Wingdings" panose="05000000000000000000" pitchFamily="2" charset="2"/>
              <a:buNone/>
              <a:defRPr/>
            </a:pPr>
            <a:r>
              <a:rPr lang="en-US" sz="2800" b="1" dirty="0">
                <a:solidFill>
                  <a:srgbClr val="FFFF00"/>
                </a:solidFill>
                <a:effectLst>
                  <a:outerShdw blurRad="38100" dist="38100" dir="2700000" algn="tl">
                    <a:srgbClr val="000000">
                      <a:alpha val="43137"/>
                    </a:srgbClr>
                  </a:outerShdw>
                </a:effectLst>
              </a:rPr>
              <a:t>                                                                   </a:t>
            </a:r>
            <a:r>
              <a:rPr lang="en-US" sz="1200" b="1" dirty="0">
                <a:solidFill>
                  <a:srgbClr val="66FF33"/>
                </a:solidFill>
                <a:effectLst>
                  <a:outerShdw blurRad="38100" dist="38100" dir="2700000" algn="tl">
                    <a:srgbClr val="000000">
                      <a:alpha val="43137"/>
                    </a:srgbClr>
                  </a:outerShdw>
                </a:effectLst>
              </a:rPr>
              <a:t>The third brake is not required  </a:t>
            </a:r>
          </a:p>
          <a:p>
            <a:pPr marL="0" indent="0">
              <a:buFont typeface="Wingdings" panose="05000000000000000000" pitchFamily="2" charset="2"/>
              <a:buNone/>
              <a:defRPr/>
            </a:pPr>
            <a:r>
              <a:rPr lang="en-US" sz="1200" b="1" dirty="0">
                <a:solidFill>
                  <a:srgbClr val="66FF33"/>
                </a:solidFill>
                <a:effectLst>
                  <a:outerShdw blurRad="38100" dist="38100" dir="2700000" algn="tl">
                    <a:srgbClr val="000000">
                      <a:alpha val="43137"/>
                    </a:srgbClr>
                  </a:outerShdw>
                </a:effectLst>
              </a:rPr>
              <a:t>                                                                                                                                                            to illuminate to pass a safety       </a:t>
            </a:r>
          </a:p>
          <a:p>
            <a:pPr marL="0" indent="0">
              <a:buFont typeface="Wingdings" panose="05000000000000000000" pitchFamily="2" charset="2"/>
              <a:buNone/>
              <a:defRPr/>
            </a:pPr>
            <a:r>
              <a:rPr lang="en-US" sz="1200" b="1" dirty="0">
                <a:solidFill>
                  <a:srgbClr val="66FF33"/>
                </a:solidFill>
                <a:effectLst>
                  <a:outerShdw blurRad="38100" dist="38100" dir="2700000" algn="tl">
                    <a:srgbClr val="000000">
                      <a:alpha val="43137"/>
                    </a:srgbClr>
                  </a:outerShdw>
                </a:effectLst>
              </a:rPr>
              <a:t>                                                                                                                                                             inspection.</a:t>
            </a:r>
            <a:endParaRPr lang="en-US" sz="2800" b="1" dirty="0">
              <a:solidFill>
                <a:srgbClr val="66FF33"/>
              </a:solidFill>
              <a:effectLst>
                <a:outerShdw blurRad="38100" dist="38100" dir="2700000" algn="tl">
                  <a:srgbClr val="000000">
                    <a:alpha val="43137"/>
                  </a:srgbClr>
                </a:outerShdw>
              </a:effectLst>
            </a:endParaRPr>
          </a:p>
          <a:p>
            <a:pPr marL="0" indent="0">
              <a:buFont typeface="Wingdings" panose="05000000000000000000" pitchFamily="2" charset="2"/>
              <a:buNone/>
              <a:defRPr/>
            </a:pPr>
            <a:endParaRPr lang="en-US" sz="2800" b="1" dirty="0">
              <a:solidFill>
                <a:srgbClr val="FFFF0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4C797D4-58D3-492F-BC95-8B7A66EA2E49}"/>
              </a:ext>
            </a:extLst>
          </p:cNvPr>
          <p:cNvPicPr>
            <a:picLocks noChangeAspect="1"/>
          </p:cNvPicPr>
          <p:nvPr/>
        </p:nvPicPr>
        <p:blipFill>
          <a:blip r:embed="rId2"/>
          <a:stretch>
            <a:fillRect/>
          </a:stretch>
        </p:blipFill>
        <p:spPr>
          <a:xfrm>
            <a:off x="2209800" y="4926351"/>
            <a:ext cx="3581400" cy="175860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3100-BC74-41FC-9AFE-A45DE6D9CFB9}"/>
              </a:ext>
            </a:extLst>
          </p:cNvPr>
          <p:cNvSpPr>
            <a:spLocks noGrp="1"/>
          </p:cNvSpPr>
          <p:nvPr>
            <p:ph type="title"/>
          </p:nvPr>
        </p:nvSpPr>
        <p:spPr>
          <a:xfrm>
            <a:off x="457200" y="274638"/>
            <a:ext cx="8229600" cy="944562"/>
          </a:xfrm>
        </p:spPr>
        <p:txBody>
          <a:bodyPr/>
          <a:lstStyle/>
          <a:p>
            <a:pPr>
              <a:defRPr/>
            </a:pPr>
            <a:r>
              <a:rPr lang="en-US" dirty="0">
                <a:solidFill>
                  <a:srgbClr val="FFFF00"/>
                </a:solidFill>
                <a:effectLst>
                  <a:outerShdw blurRad="38100" dist="38100" dir="2700000" algn="tl">
                    <a:srgbClr val="000000">
                      <a:alpha val="43137"/>
                    </a:srgbClr>
                  </a:outerShdw>
                </a:effectLst>
              </a:rPr>
              <a:t>G.S 20-129(g) continued</a:t>
            </a:r>
            <a:endParaRPr lang="en-US" dirty="0"/>
          </a:p>
        </p:txBody>
      </p:sp>
      <p:sp>
        <p:nvSpPr>
          <p:cNvPr id="3" name="Content Placeholder 2">
            <a:extLst>
              <a:ext uri="{FF2B5EF4-FFF2-40B4-BE49-F238E27FC236}">
                <a16:creationId xmlns:a16="http://schemas.microsoft.com/office/drawing/2014/main" id="{24876ABC-F1B8-4CC2-9AE3-29875DA9E6BD}"/>
              </a:ext>
            </a:extLst>
          </p:cNvPr>
          <p:cNvSpPr>
            <a:spLocks noGrp="1"/>
          </p:cNvSpPr>
          <p:nvPr>
            <p:ph idx="1"/>
          </p:nvPr>
        </p:nvSpPr>
        <p:spPr>
          <a:xfrm>
            <a:off x="457200" y="1066800"/>
            <a:ext cx="8229600" cy="5638800"/>
          </a:xfrm>
        </p:spPr>
        <p:txBody>
          <a:bodyPr/>
          <a:lstStyle/>
          <a:p>
            <a:pPr marL="0" indent="0">
              <a:buFont typeface="Wingdings" panose="05000000000000000000" pitchFamily="2" charset="2"/>
              <a:buNone/>
              <a:defRPr/>
            </a:pPr>
            <a:r>
              <a:rPr lang="en-US" sz="2800" dirty="0">
                <a:solidFill>
                  <a:srgbClr val="FFFF00"/>
                </a:solidFill>
                <a:effectLst>
                  <a:outerShdw blurRad="38100" dist="38100" dir="2700000" algn="tl">
                    <a:srgbClr val="000000">
                      <a:alpha val="43137"/>
                    </a:srgbClr>
                  </a:outerShdw>
                </a:effectLst>
              </a:rPr>
              <a:t>No person shall sell or operate on the highways of the State any motorcycle or motor-driven cycle </a:t>
            </a:r>
            <a:r>
              <a:rPr lang="en-US" sz="2800" dirty="0">
                <a:solidFill>
                  <a:srgbClr val="FFFF00"/>
                </a:solidFill>
              </a:rPr>
              <a:t>manufactured after December 31, 1955, unless it shall be equipped with a stop lamp on the rear of the motorcycle or motor-driven cycle . </a:t>
            </a:r>
          </a:p>
          <a:p>
            <a:pPr marL="0" indent="0">
              <a:buFont typeface="Wingdings" panose="05000000000000000000" pitchFamily="2" charset="2"/>
              <a:buNone/>
              <a:defRPr/>
            </a:pPr>
            <a:endParaRPr lang="en-US" sz="1000" dirty="0">
              <a:solidFill>
                <a:srgbClr val="FFFF00"/>
              </a:solidFill>
            </a:endParaRPr>
          </a:p>
          <a:p>
            <a:pPr marL="0" indent="0">
              <a:buFont typeface="Wingdings" panose="05000000000000000000" pitchFamily="2" charset="2"/>
              <a:buNone/>
              <a:defRPr/>
            </a:pPr>
            <a:r>
              <a:rPr lang="en-US" sz="2800" dirty="0">
                <a:solidFill>
                  <a:srgbClr val="FFFF00"/>
                </a:solidFill>
              </a:rPr>
              <a:t>The stop lamps shall emit, reflect, or display a red or amber light visible from a distance of not less than </a:t>
            </a:r>
            <a:r>
              <a:rPr lang="en-US" sz="2800" b="1" dirty="0">
                <a:solidFill>
                  <a:srgbClr val="FFFF00"/>
                </a:solidFill>
              </a:rPr>
              <a:t>100</a:t>
            </a:r>
            <a:r>
              <a:rPr lang="en-US" sz="2800" dirty="0">
                <a:solidFill>
                  <a:srgbClr val="FF0000"/>
                </a:solidFill>
              </a:rPr>
              <a:t> </a:t>
            </a:r>
            <a:r>
              <a:rPr lang="en-US" sz="2800" b="1" dirty="0">
                <a:solidFill>
                  <a:srgbClr val="FFFF00"/>
                </a:solidFill>
              </a:rPr>
              <a:t>feet</a:t>
            </a:r>
            <a:r>
              <a:rPr lang="en-US" sz="2800" dirty="0">
                <a:solidFill>
                  <a:srgbClr val="FFFF00"/>
                </a:solidFill>
              </a:rPr>
              <a:t> to the rear in normal sunlight, and shall be actuated upon application of the service (foot) brake. The stop lamps may be incorporated into a unit with one or more other rear lamps.                     </a:t>
            </a:r>
          </a:p>
          <a:p>
            <a:pPr marL="0" indent="0">
              <a:buFont typeface="Wingdings" panose="05000000000000000000" pitchFamily="2" charset="2"/>
              <a:buNone/>
              <a:defRPr/>
            </a:pPr>
            <a:r>
              <a:rPr lang="en-US" sz="2800" b="1" dirty="0">
                <a:solidFill>
                  <a:srgbClr val="FFFF00"/>
                </a:solidFill>
              </a:rPr>
              <a:t>                                                       - </a:t>
            </a:r>
            <a:r>
              <a:rPr lang="en-US" sz="4000" b="1" dirty="0">
                <a:solidFill>
                  <a:srgbClr val="FFFF00"/>
                </a:solidFill>
              </a:rPr>
              <a:t>100 FEET</a:t>
            </a:r>
            <a:r>
              <a:rPr lang="en-US" sz="2800" b="1" dirty="0">
                <a:solidFill>
                  <a:srgbClr val="FFFF00"/>
                </a:solidFill>
              </a:rPr>
              <a:t>                             </a:t>
            </a:r>
            <a:endParaRPr lang="en-US" sz="2800" dirty="0">
              <a:solidFill>
                <a:srgbClr val="FFFF00"/>
              </a:solidFill>
            </a:endParaRPr>
          </a:p>
        </p:txBody>
      </p:sp>
      <p:pic>
        <p:nvPicPr>
          <p:cNvPr id="56324" name="Picture 4">
            <a:extLst>
              <a:ext uri="{FF2B5EF4-FFF2-40B4-BE49-F238E27FC236}">
                <a16:creationId xmlns:a16="http://schemas.microsoft.com/office/drawing/2014/main" id="{464381A0-664A-4DD2-B248-66D8BF2DA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5715000"/>
            <a:ext cx="23622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2D5-93A8-450D-94B1-3C4664A74A7D}"/>
              </a:ext>
            </a:extLst>
          </p:cNvPr>
          <p:cNvSpPr>
            <a:spLocks noGrp="1"/>
          </p:cNvSpPr>
          <p:nvPr>
            <p:ph type="title"/>
          </p:nvPr>
        </p:nvSpPr>
        <p:spPr>
          <a:xfrm>
            <a:off x="457200" y="152400"/>
            <a:ext cx="8229600" cy="609600"/>
          </a:xfrm>
        </p:spPr>
        <p:txBody>
          <a:bodyPr/>
          <a:lstStyle/>
          <a:p>
            <a:pPr>
              <a:defRPr/>
            </a:pPr>
            <a:r>
              <a:rPr lang="en-US" dirty="0">
                <a:solidFill>
                  <a:srgbClr val="FFFF00"/>
                </a:solidFill>
              </a:rPr>
              <a:t>Additional Lighting</a:t>
            </a:r>
          </a:p>
        </p:txBody>
      </p:sp>
      <p:sp>
        <p:nvSpPr>
          <p:cNvPr id="3" name="Content Placeholder 2">
            <a:extLst>
              <a:ext uri="{FF2B5EF4-FFF2-40B4-BE49-F238E27FC236}">
                <a16:creationId xmlns:a16="http://schemas.microsoft.com/office/drawing/2014/main" id="{DEE50236-EAA6-43CF-96CF-E84E66EB25E0}"/>
              </a:ext>
            </a:extLst>
          </p:cNvPr>
          <p:cNvSpPr>
            <a:spLocks noGrp="1"/>
          </p:cNvSpPr>
          <p:nvPr>
            <p:ph idx="1"/>
          </p:nvPr>
        </p:nvSpPr>
        <p:spPr>
          <a:xfrm>
            <a:off x="457200" y="685800"/>
            <a:ext cx="8229600" cy="6172200"/>
          </a:xfrm>
        </p:spPr>
        <p:txBody>
          <a:bodyPr/>
          <a:lstStyle/>
          <a:p>
            <a:pPr>
              <a:buClr>
                <a:srgbClr val="66FF33"/>
              </a:buClr>
              <a:defRPr/>
            </a:pPr>
            <a:r>
              <a:rPr lang="en-US" sz="3000" dirty="0">
                <a:solidFill>
                  <a:srgbClr val="FFFF00"/>
                </a:solidFill>
              </a:rPr>
              <a:t>Some vehicles require additional lighting which is addressed under G.S. 20-129.1. Examples of these vehicles are:</a:t>
            </a:r>
          </a:p>
          <a:p>
            <a:pPr marL="514350" indent="-514350">
              <a:buClr>
                <a:srgbClr val="FFFF00"/>
              </a:buClr>
              <a:buSzPct val="100000"/>
              <a:buFont typeface="+mj-lt"/>
              <a:buAutoNum type="alphaLcParenR"/>
              <a:defRPr/>
            </a:pPr>
            <a:r>
              <a:rPr lang="en-US" sz="3000" dirty="0">
                <a:solidFill>
                  <a:srgbClr val="FFFF00"/>
                </a:solidFill>
              </a:rPr>
              <a:t>Buses</a:t>
            </a:r>
          </a:p>
          <a:p>
            <a:pPr marL="514350" indent="-514350">
              <a:buClr>
                <a:srgbClr val="FFFF00"/>
              </a:buClr>
              <a:buSzPct val="100000"/>
              <a:buFont typeface="+mj-lt"/>
              <a:buAutoNum type="alphaLcParenR"/>
              <a:defRPr/>
            </a:pPr>
            <a:r>
              <a:rPr lang="en-US" sz="3000" dirty="0">
                <a:solidFill>
                  <a:srgbClr val="FFFF00"/>
                </a:solidFill>
              </a:rPr>
              <a:t>Trucks</a:t>
            </a:r>
          </a:p>
          <a:p>
            <a:pPr marL="514350" indent="-514350">
              <a:buClr>
                <a:srgbClr val="FFFF00"/>
              </a:buClr>
              <a:buSzPct val="100000"/>
              <a:buFont typeface="+mj-lt"/>
              <a:buAutoNum type="alphaLcParenR"/>
              <a:defRPr/>
            </a:pPr>
            <a:r>
              <a:rPr lang="en-US" sz="3000" dirty="0">
                <a:solidFill>
                  <a:srgbClr val="FFFF00"/>
                </a:solidFill>
              </a:rPr>
              <a:t>Truck Tractor</a:t>
            </a:r>
          </a:p>
          <a:p>
            <a:pPr marL="514350" indent="-514350">
              <a:buClr>
                <a:srgbClr val="FFFF00"/>
              </a:buClr>
              <a:buSzPct val="100000"/>
              <a:buFont typeface="+mj-lt"/>
              <a:buAutoNum type="alphaLcParenR"/>
              <a:defRPr/>
            </a:pPr>
            <a:r>
              <a:rPr lang="en-US" sz="3000" dirty="0">
                <a:solidFill>
                  <a:srgbClr val="FFFF00"/>
                </a:solidFill>
              </a:rPr>
              <a:t>Trailer or Semitrailer (gross weight 4,000lbs &amp; greater) </a:t>
            </a:r>
            <a:r>
              <a:rPr lang="en-US" sz="3000" b="1" dirty="0">
                <a:solidFill>
                  <a:srgbClr val="66FF33"/>
                </a:solidFill>
              </a:rPr>
              <a:t>Trailers with a gross weight of less than 4,000 pounds are </a:t>
            </a:r>
            <a:r>
              <a:rPr lang="en-US" sz="3000" b="1" u="sng" dirty="0">
                <a:solidFill>
                  <a:srgbClr val="66FF33"/>
                </a:solidFill>
              </a:rPr>
              <a:t>exempt</a:t>
            </a:r>
            <a:r>
              <a:rPr lang="en-US" sz="3000" b="1" dirty="0">
                <a:solidFill>
                  <a:srgbClr val="66FF33"/>
                </a:solidFill>
              </a:rPr>
              <a:t> from                  the inspection requirement.  </a:t>
            </a:r>
          </a:p>
          <a:p>
            <a:pPr marL="514350" indent="-514350">
              <a:buClr>
                <a:srgbClr val="FFFF00"/>
              </a:buClr>
              <a:buSzPct val="100000"/>
              <a:buFont typeface="+mj-lt"/>
              <a:buAutoNum type="alphaLcParenR"/>
              <a:defRPr/>
            </a:pPr>
            <a:r>
              <a:rPr lang="en-US" sz="3000" dirty="0">
                <a:solidFill>
                  <a:srgbClr val="FFFF00"/>
                </a:solidFill>
              </a:rPr>
              <a:t>Pole Trailer</a:t>
            </a:r>
          </a:p>
          <a:p>
            <a:pPr marL="0" indent="0">
              <a:buClr>
                <a:srgbClr val="FFFF00"/>
              </a:buClr>
              <a:buSzPct val="100000"/>
              <a:buFont typeface="Wingdings" panose="05000000000000000000" pitchFamily="2" charset="2"/>
              <a:buNone/>
              <a:defRPr/>
            </a:pPr>
            <a:r>
              <a:rPr lang="en-US" sz="2400" b="1" dirty="0">
                <a:solidFill>
                  <a:srgbClr val="66FF33"/>
                </a:solidFill>
              </a:rPr>
              <a:t>Additional lighting specifications are listed in the  lesson plan</a:t>
            </a:r>
          </a:p>
          <a:p>
            <a:pPr marL="514350" indent="-514350">
              <a:buClr>
                <a:srgbClr val="FFFF00"/>
              </a:buClr>
              <a:buSzPct val="100000"/>
              <a:buFont typeface="+mj-lt"/>
              <a:buAutoNum type="alphaLcParenR"/>
              <a:defRPr/>
            </a:pPr>
            <a:endParaRPr lang="en-US" sz="3000" dirty="0">
              <a:solidFill>
                <a:srgbClr val="FFFF00"/>
              </a:solidFill>
            </a:endParaRPr>
          </a:p>
        </p:txBody>
      </p:sp>
      <p:pic>
        <p:nvPicPr>
          <p:cNvPr id="57348" name="Picture 3">
            <a:extLst>
              <a:ext uri="{FF2B5EF4-FFF2-40B4-BE49-F238E27FC236}">
                <a16:creationId xmlns:a16="http://schemas.microsoft.com/office/drawing/2014/main" id="{9980C1BF-DE05-4BC7-A4AF-681F4196BF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3888" y="48006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1DEE72F-7A66-40DA-91B9-DAC50F1EC2F1}"/>
              </a:ext>
            </a:extLst>
          </p:cNvPr>
          <p:cNvSpPr>
            <a:spLocks noGrp="1" noRot="1" noChangeArrowheads="1"/>
          </p:cNvSpPr>
          <p:nvPr>
            <p:ph type="title"/>
          </p:nvPr>
        </p:nvSpPr>
        <p:spPr/>
        <p:txBody>
          <a:bodyPr/>
          <a:lstStyle/>
          <a:p>
            <a:pPr eaLnBrk="1" hangingPunct="1">
              <a:defRPr/>
            </a:pPr>
            <a:r>
              <a:rPr lang="en-US" dirty="0">
                <a:solidFill>
                  <a:srgbClr val="FFFF00"/>
                </a:solidFill>
              </a:rPr>
              <a:t>.0533 Lights (Parking lights)</a:t>
            </a:r>
          </a:p>
        </p:txBody>
      </p:sp>
      <p:sp>
        <p:nvSpPr>
          <p:cNvPr id="91139" name="Rectangle 3">
            <a:extLst>
              <a:ext uri="{FF2B5EF4-FFF2-40B4-BE49-F238E27FC236}">
                <a16:creationId xmlns:a16="http://schemas.microsoft.com/office/drawing/2014/main" id="{B15F618F-1F4B-4EC3-801A-28D4F1356EFD}"/>
              </a:ext>
            </a:extLst>
          </p:cNvPr>
          <p:cNvSpPr>
            <a:spLocks noGrp="1" noChangeArrowheads="1"/>
          </p:cNvSpPr>
          <p:nvPr>
            <p:ph type="body" idx="1"/>
          </p:nvPr>
        </p:nvSpPr>
        <p:spPr>
          <a:xfrm>
            <a:off x="457200" y="1417638"/>
            <a:ext cx="8610600" cy="4708525"/>
          </a:xfrm>
        </p:spPr>
        <p:txBody>
          <a:bodyPr/>
          <a:lstStyle/>
          <a:p>
            <a:pPr eaLnBrk="1" hangingPunct="1">
              <a:buFont typeface="Wingdings" panose="05000000000000000000" pitchFamily="2" charset="2"/>
              <a:buNone/>
              <a:defRPr/>
            </a:pPr>
            <a:r>
              <a:rPr lang="en-US" sz="2800" dirty="0">
                <a:solidFill>
                  <a:srgbClr val="FFFF00"/>
                </a:solidFill>
              </a:rPr>
              <a:t>(e) Parking lights shall conform to the requirements of G.S. 20-134. </a:t>
            </a:r>
          </a:p>
          <a:p>
            <a:pPr eaLnBrk="1" hangingPunct="1">
              <a:buFont typeface="Wingdings" panose="05000000000000000000" pitchFamily="2" charset="2"/>
              <a:buNone/>
              <a:defRPr/>
            </a:pPr>
            <a:r>
              <a:rPr lang="en-US" sz="2800" dirty="0">
                <a:solidFill>
                  <a:srgbClr val="FFFF00"/>
                </a:solidFill>
              </a:rPr>
              <a:t>    A vehicle shall not be approved if parking lights are not working or covered by a foreign material, such as shields or painted lenses.</a:t>
            </a:r>
          </a:p>
        </p:txBody>
      </p:sp>
      <p:pic>
        <p:nvPicPr>
          <p:cNvPr id="58372" name="Picture 6">
            <a:extLst>
              <a:ext uri="{FF2B5EF4-FFF2-40B4-BE49-F238E27FC236}">
                <a16:creationId xmlns:a16="http://schemas.microsoft.com/office/drawing/2014/main" id="{FE200CC3-FF5D-4018-BD49-A399125CF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3886200"/>
            <a:ext cx="3657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7">
            <a:extLst>
              <a:ext uri="{FF2B5EF4-FFF2-40B4-BE49-F238E27FC236}">
                <a16:creationId xmlns:a16="http://schemas.microsoft.com/office/drawing/2014/main" id="{D333B930-A9E2-4C93-A5DE-BBB7FF464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325" y="3886200"/>
            <a:ext cx="41243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43C30D9-7DBC-4B47-A12D-5CD8DB2D7DFE}"/>
              </a:ext>
            </a:extLst>
          </p:cNvPr>
          <p:cNvSpPr>
            <a:spLocks noGrp="1" noRot="1" noChangeArrowheads="1"/>
          </p:cNvSpPr>
          <p:nvPr>
            <p:ph type="title"/>
          </p:nvPr>
        </p:nvSpPr>
        <p:spPr>
          <a:xfrm>
            <a:off x="457200" y="274638"/>
            <a:ext cx="8229600" cy="1020762"/>
          </a:xfrm>
        </p:spPr>
        <p:txBody>
          <a:bodyPr/>
          <a:lstStyle/>
          <a:p>
            <a:pPr eaLnBrk="1" hangingPunct="1">
              <a:defRPr/>
            </a:pPr>
            <a:r>
              <a:rPr lang="en-US" dirty="0">
                <a:solidFill>
                  <a:srgbClr val="FFFF00"/>
                </a:solidFill>
              </a:rPr>
              <a:t>.0533 Lights (Back-Up Lights)</a:t>
            </a:r>
          </a:p>
        </p:txBody>
      </p:sp>
      <p:sp>
        <p:nvSpPr>
          <p:cNvPr id="93187" name="Rectangle 3">
            <a:extLst>
              <a:ext uri="{FF2B5EF4-FFF2-40B4-BE49-F238E27FC236}">
                <a16:creationId xmlns:a16="http://schemas.microsoft.com/office/drawing/2014/main" id="{C6D9DAC0-EB87-4533-8403-EDCA409EFDA6}"/>
              </a:ext>
            </a:extLst>
          </p:cNvPr>
          <p:cNvSpPr>
            <a:spLocks noGrp="1" noChangeArrowheads="1"/>
          </p:cNvSpPr>
          <p:nvPr>
            <p:ph type="body" idx="1"/>
          </p:nvPr>
        </p:nvSpPr>
        <p:spPr>
          <a:xfrm>
            <a:off x="152400" y="1143000"/>
            <a:ext cx="8915400" cy="4983163"/>
          </a:xfrm>
        </p:spPr>
        <p:txBody>
          <a:bodyPr/>
          <a:lstStyle/>
          <a:p>
            <a:pPr marL="0" indent="0" eaLnBrk="1" hangingPunct="1">
              <a:lnSpc>
                <a:spcPct val="90000"/>
              </a:lnSpc>
              <a:buNone/>
              <a:defRPr/>
            </a:pPr>
            <a:r>
              <a:rPr lang="en-US" dirty="0">
                <a:solidFill>
                  <a:srgbClr val="FFFF00"/>
                </a:solidFill>
              </a:rPr>
              <a:t>(f)  </a:t>
            </a:r>
            <a:r>
              <a:rPr lang="en-US" sz="2800" dirty="0">
                <a:solidFill>
                  <a:srgbClr val="FFFF00"/>
                </a:solidFill>
              </a:rPr>
              <a:t>Back-Up Lights. A motor vehicle that was originally  </a:t>
            </a:r>
          </a:p>
          <a:p>
            <a:pPr marL="0" indent="0" eaLnBrk="1" hangingPunct="1">
              <a:lnSpc>
                <a:spcPct val="90000"/>
              </a:lnSpc>
              <a:buNone/>
              <a:defRPr/>
            </a:pPr>
            <a:r>
              <a:rPr lang="en-US" sz="2800" dirty="0">
                <a:solidFill>
                  <a:srgbClr val="FFFF00"/>
                </a:solidFill>
              </a:rPr>
              <a:t>       equipped with back-up lamps, lamps, must have those  </a:t>
            </a:r>
          </a:p>
          <a:p>
            <a:pPr marL="0" indent="0" eaLnBrk="1" hangingPunct="1">
              <a:lnSpc>
                <a:spcPct val="90000"/>
              </a:lnSpc>
              <a:buNone/>
              <a:defRPr/>
            </a:pPr>
            <a:r>
              <a:rPr lang="en-US" sz="2800" dirty="0">
                <a:solidFill>
                  <a:srgbClr val="FFFF00"/>
                </a:solidFill>
              </a:rPr>
              <a:t>       lamps maintained in operating condition. Backup lamps  </a:t>
            </a:r>
          </a:p>
          <a:p>
            <a:pPr marL="0" indent="0" eaLnBrk="1" hangingPunct="1">
              <a:lnSpc>
                <a:spcPct val="90000"/>
              </a:lnSpc>
              <a:buNone/>
              <a:defRPr/>
            </a:pPr>
            <a:r>
              <a:rPr lang="en-US" sz="2800" dirty="0">
                <a:solidFill>
                  <a:srgbClr val="FFFF00"/>
                </a:solidFill>
              </a:rPr>
              <a:t>       shall not be lighted when the motor vehicle is in a forward  </a:t>
            </a:r>
          </a:p>
          <a:p>
            <a:pPr marL="0" indent="0" eaLnBrk="1" hangingPunct="1">
              <a:lnSpc>
                <a:spcPct val="90000"/>
              </a:lnSpc>
              <a:buNone/>
              <a:defRPr/>
            </a:pPr>
            <a:r>
              <a:rPr lang="en-US" sz="2800" dirty="0">
                <a:solidFill>
                  <a:srgbClr val="FFFF00"/>
                </a:solidFill>
              </a:rPr>
              <a:t>       motion, nor shall  the backup lamp emit any color other  </a:t>
            </a:r>
          </a:p>
          <a:p>
            <a:pPr marL="0" indent="0" eaLnBrk="1" hangingPunct="1">
              <a:lnSpc>
                <a:spcPct val="90000"/>
              </a:lnSpc>
              <a:buNone/>
              <a:defRPr/>
            </a:pPr>
            <a:r>
              <a:rPr lang="en-US" sz="2800" dirty="0">
                <a:solidFill>
                  <a:srgbClr val="FFFF00"/>
                </a:solidFill>
              </a:rPr>
              <a:t>       than white. </a:t>
            </a:r>
          </a:p>
          <a:p>
            <a:pPr marL="0" indent="0" eaLnBrk="1" hangingPunct="1">
              <a:lnSpc>
                <a:spcPct val="90000"/>
              </a:lnSpc>
              <a:buNone/>
              <a:defRPr/>
            </a:pPr>
            <a:r>
              <a:rPr lang="en-US" sz="2800" dirty="0">
                <a:solidFill>
                  <a:srgbClr val="FFFF00"/>
                </a:solidFill>
              </a:rPr>
              <a:t>       (No more than 2 allowed)</a:t>
            </a:r>
          </a:p>
          <a:p>
            <a:pPr eaLnBrk="1" hangingPunct="1">
              <a:lnSpc>
                <a:spcPct val="90000"/>
              </a:lnSpc>
              <a:buFont typeface="Wingdings" panose="05000000000000000000" pitchFamily="2" charset="2"/>
              <a:buNone/>
              <a:defRPr/>
            </a:pPr>
            <a:endParaRPr lang="en-US" sz="1600" b="1" dirty="0">
              <a:solidFill>
                <a:srgbClr val="FFFF00"/>
              </a:solidFill>
            </a:endParaRPr>
          </a:p>
          <a:p>
            <a:pPr eaLnBrk="1" hangingPunct="1">
              <a:lnSpc>
                <a:spcPct val="90000"/>
              </a:lnSpc>
              <a:buFont typeface="Wingdings" panose="05000000000000000000" pitchFamily="2" charset="2"/>
              <a:buNone/>
              <a:defRPr/>
            </a:pPr>
            <a:r>
              <a:rPr lang="en-US" b="1" u="sng" dirty="0"/>
              <a:t>A back-up lamp is not a </a:t>
            </a:r>
          </a:p>
          <a:p>
            <a:pPr eaLnBrk="1" hangingPunct="1">
              <a:lnSpc>
                <a:spcPct val="90000"/>
              </a:lnSpc>
              <a:buFont typeface="Wingdings" panose="05000000000000000000" pitchFamily="2" charset="2"/>
              <a:buNone/>
              <a:defRPr/>
            </a:pPr>
            <a:r>
              <a:rPr lang="en-US" b="1" u="sng" dirty="0"/>
              <a:t>mandatory requirement</a:t>
            </a:r>
          </a:p>
          <a:p>
            <a:pPr eaLnBrk="1" hangingPunct="1">
              <a:lnSpc>
                <a:spcPct val="90000"/>
              </a:lnSpc>
              <a:buFont typeface="Wingdings" panose="05000000000000000000" pitchFamily="2" charset="2"/>
              <a:buNone/>
              <a:defRPr/>
            </a:pPr>
            <a:r>
              <a:rPr lang="en-US" b="1" u="sng" dirty="0"/>
              <a:t>for the Inspection. </a:t>
            </a:r>
          </a:p>
        </p:txBody>
      </p:sp>
      <p:pic>
        <p:nvPicPr>
          <p:cNvPr id="3" name="Picture 2">
            <a:extLst>
              <a:ext uri="{FF2B5EF4-FFF2-40B4-BE49-F238E27FC236}">
                <a16:creationId xmlns:a16="http://schemas.microsoft.com/office/drawing/2014/main" id="{63ABBBB2-2F37-46DF-963E-4AC54C35AFE3}"/>
              </a:ext>
            </a:extLst>
          </p:cNvPr>
          <p:cNvPicPr>
            <a:picLocks noChangeAspect="1"/>
          </p:cNvPicPr>
          <p:nvPr/>
        </p:nvPicPr>
        <p:blipFill>
          <a:blip r:embed="rId2"/>
          <a:stretch>
            <a:fillRect/>
          </a:stretch>
        </p:blipFill>
        <p:spPr>
          <a:xfrm>
            <a:off x="4800600" y="3639063"/>
            <a:ext cx="3971925" cy="2759329"/>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F61D169-18C9-4A60-ADF5-579B260ACBBC}"/>
              </a:ext>
            </a:extLst>
          </p:cNvPr>
          <p:cNvSpPr>
            <a:spLocks noGrp="1" noRot="1" noChangeArrowheads="1"/>
          </p:cNvSpPr>
          <p:nvPr>
            <p:ph type="title"/>
          </p:nvPr>
        </p:nvSpPr>
        <p:spPr/>
        <p:txBody>
          <a:bodyPr/>
          <a:lstStyle/>
          <a:p>
            <a:pPr eaLnBrk="1" hangingPunct="1">
              <a:defRPr/>
            </a:pPr>
            <a:r>
              <a:rPr lang="en-US" dirty="0">
                <a:solidFill>
                  <a:srgbClr val="FFFF00"/>
                </a:solidFill>
              </a:rPr>
              <a:t>.0533 Lights</a:t>
            </a:r>
          </a:p>
        </p:txBody>
      </p:sp>
      <p:sp>
        <p:nvSpPr>
          <p:cNvPr id="96259" name="Rectangle 3">
            <a:extLst>
              <a:ext uri="{FF2B5EF4-FFF2-40B4-BE49-F238E27FC236}">
                <a16:creationId xmlns:a16="http://schemas.microsoft.com/office/drawing/2014/main" id="{42A48045-1C8D-47E7-A80B-0ACCBDD0D80C}"/>
              </a:ext>
            </a:extLst>
          </p:cNvPr>
          <p:cNvSpPr>
            <a:spLocks noGrp="1" noChangeArrowheads="1"/>
          </p:cNvSpPr>
          <p:nvPr>
            <p:ph type="body" idx="1"/>
          </p:nvPr>
        </p:nvSpPr>
        <p:spPr/>
        <p:txBody>
          <a:bodyPr/>
          <a:lstStyle/>
          <a:p>
            <a:pPr eaLnBrk="1" hangingPunct="1">
              <a:buClr>
                <a:srgbClr val="66FF33"/>
              </a:buClr>
              <a:buSzPct val="100000"/>
              <a:buFont typeface="Wingdings" panose="05000000000000000000" pitchFamily="2" charset="2"/>
              <a:buChar char="§"/>
              <a:defRPr/>
            </a:pPr>
            <a:r>
              <a:rPr lang="en-US" b="1" dirty="0">
                <a:solidFill>
                  <a:srgbClr val="66FF33"/>
                </a:solidFill>
              </a:rPr>
              <a:t>Condensation inside any lenses alone does </a:t>
            </a:r>
            <a:r>
              <a:rPr lang="en-US" b="1" u="sng" dirty="0">
                <a:solidFill>
                  <a:srgbClr val="66FF33"/>
                </a:solidFill>
              </a:rPr>
              <a:t>NOT</a:t>
            </a:r>
            <a:r>
              <a:rPr lang="en-US" b="1" dirty="0">
                <a:solidFill>
                  <a:srgbClr val="66FF33"/>
                </a:solidFill>
              </a:rPr>
              <a:t> constitute a failure.  Disapprove if there is standing water inside the lens.</a:t>
            </a:r>
          </a:p>
          <a:p>
            <a:pPr eaLnBrk="1" hangingPunct="1">
              <a:buSzPct val="100000"/>
              <a:buFont typeface="Wingdings" panose="05000000000000000000" pitchFamily="2" charset="2"/>
              <a:buNone/>
              <a:defRPr/>
            </a:pPr>
            <a:endParaRPr lang="en-US" b="1" dirty="0">
              <a:solidFill>
                <a:srgbClr val="66FF33"/>
              </a:solidFill>
            </a:endParaRPr>
          </a:p>
          <a:p>
            <a:pPr eaLnBrk="1" hangingPunct="1">
              <a:buSzPct val="100000"/>
              <a:buFont typeface="Wingdings" panose="05000000000000000000" pitchFamily="2" charset="2"/>
              <a:buNone/>
              <a:defRPr/>
            </a:pPr>
            <a:endParaRPr lang="en-US" b="1" dirty="0">
              <a:solidFill>
                <a:srgbClr val="66FF33"/>
              </a:solidFill>
            </a:endParaRPr>
          </a:p>
          <a:p>
            <a:pPr eaLnBrk="1" hangingPunct="1">
              <a:buSzPct val="100000"/>
              <a:buFont typeface="Wingdings" panose="05000000000000000000" pitchFamily="2" charset="2"/>
              <a:buNone/>
              <a:defRPr/>
            </a:pPr>
            <a:endParaRPr lang="en-US" b="1" dirty="0">
              <a:solidFill>
                <a:srgbClr val="66FF33"/>
              </a:solidFill>
            </a:endParaRPr>
          </a:p>
          <a:p>
            <a:pPr eaLnBrk="1" hangingPunct="1">
              <a:buClr>
                <a:srgbClr val="66FF33"/>
              </a:buClr>
              <a:buSzPct val="100000"/>
              <a:buFont typeface="Wingdings" panose="05000000000000000000" pitchFamily="2" charset="2"/>
              <a:buChar char="§"/>
              <a:defRPr/>
            </a:pPr>
            <a:r>
              <a:rPr lang="en-US" b="1" dirty="0">
                <a:solidFill>
                  <a:srgbClr val="66FF33"/>
                </a:solidFill>
              </a:rPr>
              <a:t>Reflectors are not required equipment on passenger vehicles.</a:t>
            </a:r>
          </a:p>
        </p:txBody>
      </p:sp>
      <p:pic>
        <p:nvPicPr>
          <p:cNvPr id="60420" name="Picture 4">
            <a:extLst>
              <a:ext uri="{FF2B5EF4-FFF2-40B4-BE49-F238E27FC236}">
                <a16:creationId xmlns:a16="http://schemas.microsoft.com/office/drawing/2014/main" id="{CEF228F5-6D51-4325-88AC-8066DFAC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00400"/>
            <a:ext cx="3276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7">
            <a:extLst>
              <a:ext uri="{FF2B5EF4-FFF2-40B4-BE49-F238E27FC236}">
                <a16:creationId xmlns:a16="http://schemas.microsoft.com/office/drawing/2014/main" id="{CA26163D-B408-4890-AB4A-94B02AC4E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59125"/>
            <a:ext cx="3524250" cy="179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a:extLst>
              <a:ext uri="{FF2B5EF4-FFF2-40B4-BE49-F238E27FC236}">
                <a16:creationId xmlns:a16="http://schemas.microsoft.com/office/drawing/2014/main" id="{2FC245E9-6064-4129-B265-5F57AFE0D51C}"/>
              </a:ext>
            </a:extLst>
          </p:cNvPr>
          <p:cNvCxnSpPr/>
          <p:nvPr/>
        </p:nvCxnSpPr>
        <p:spPr bwMode="auto">
          <a:xfrm>
            <a:off x="3124200" y="4191000"/>
            <a:ext cx="2057400" cy="0"/>
          </a:xfrm>
          <a:prstGeom prst="straightConnector1">
            <a:avLst/>
          </a:prstGeom>
          <a:ln>
            <a:solidFill>
              <a:srgbClr val="FFFF00"/>
            </a:solidFill>
            <a:headEnd type="arrow"/>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34F38A3-2D6C-403C-BBB2-3074059DDBBE}"/>
              </a:ext>
            </a:extLst>
          </p:cNvPr>
          <p:cNvSpPr>
            <a:spLocks noGrp="1" noRot="1" noChangeArrowheads="1"/>
          </p:cNvSpPr>
          <p:nvPr>
            <p:ph type="title"/>
          </p:nvPr>
        </p:nvSpPr>
        <p:spPr>
          <a:ln>
            <a:solidFill>
              <a:srgbClr val="FFFF00"/>
            </a:solidFill>
          </a:ln>
        </p:spPr>
        <p:txBody>
          <a:bodyPr/>
          <a:lstStyle/>
          <a:p>
            <a:pPr eaLnBrk="1" hangingPunct="1">
              <a:defRPr/>
            </a:pPr>
            <a:r>
              <a:rPr lang="en-US" dirty="0">
                <a:solidFill>
                  <a:srgbClr val="FFFF00"/>
                </a:solidFill>
              </a:rPr>
              <a:t>.0534 Horn</a:t>
            </a:r>
          </a:p>
        </p:txBody>
      </p:sp>
      <p:sp>
        <p:nvSpPr>
          <p:cNvPr id="98309" name="Rectangle 5">
            <a:extLst>
              <a:ext uri="{FF2B5EF4-FFF2-40B4-BE49-F238E27FC236}">
                <a16:creationId xmlns:a16="http://schemas.microsoft.com/office/drawing/2014/main" id="{EAC136DE-37B6-4874-B094-C59D0F980B41}"/>
              </a:ext>
            </a:extLst>
          </p:cNvPr>
          <p:cNvSpPr>
            <a:spLocks noGrp="1" noChangeArrowheads="1"/>
          </p:cNvSpPr>
          <p:nvPr>
            <p:ph type="body" sz="half" idx="2"/>
          </p:nvPr>
        </p:nvSpPr>
        <p:spPr>
          <a:xfrm>
            <a:off x="4191000" y="1600200"/>
            <a:ext cx="4819650" cy="5105400"/>
          </a:xfrm>
        </p:spPr>
        <p:txBody>
          <a:bodyPr/>
          <a:lstStyle/>
          <a:p>
            <a:pPr marL="0" indent="0" eaLnBrk="1" hangingPunct="1">
              <a:lnSpc>
                <a:spcPct val="90000"/>
              </a:lnSpc>
              <a:buNone/>
              <a:defRPr/>
            </a:pPr>
            <a:r>
              <a:rPr lang="en-US" sz="2400" b="1" dirty="0">
                <a:solidFill>
                  <a:srgbClr val="FFFF00"/>
                </a:solidFill>
              </a:rPr>
              <a:t>(a) In addition to the requirements set forth in G.S. 20-125, </a:t>
            </a:r>
          </a:p>
          <a:p>
            <a:pPr marL="0" indent="0" eaLnBrk="1" hangingPunct="1">
              <a:lnSpc>
                <a:spcPct val="90000"/>
              </a:lnSpc>
              <a:buNone/>
              <a:defRPr/>
            </a:pPr>
            <a:endParaRPr lang="en-US" sz="2400" b="1" dirty="0">
              <a:solidFill>
                <a:srgbClr val="FFFF00"/>
              </a:solidFill>
            </a:endParaRPr>
          </a:p>
          <a:p>
            <a:pPr marL="0" indent="0" eaLnBrk="1" hangingPunct="1">
              <a:lnSpc>
                <a:spcPct val="90000"/>
              </a:lnSpc>
              <a:buNone/>
              <a:defRPr/>
            </a:pPr>
            <a:r>
              <a:rPr lang="en-US" sz="2400" b="1" dirty="0">
                <a:solidFill>
                  <a:srgbClr val="FFFF00"/>
                </a:solidFill>
              </a:rPr>
              <a:t>The horn shall not be approved if</a:t>
            </a:r>
            <a:r>
              <a:rPr lang="en-US" sz="2400" dirty="0">
                <a:solidFill>
                  <a:srgbClr val="FFFF00"/>
                </a:solidFill>
              </a:rPr>
              <a:t>:</a:t>
            </a:r>
            <a:r>
              <a:rPr lang="en-US" sz="1000" dirty="0">
                <a:solidFill>
                  <a:srgbClr val="FFFF00"/>
                </a:solidFill>
              </a:rPr>
              <a:t>	</a:t>
            </a:r>
          </a:p>
          <a:p>
            <a:pPr marL="0" indent="0" eaLnBrk="1" hangingPunct="1">
              <a:lnSpc>
                <a:spcPct val="90000"/>
              </a:lnSpc>
              <a:buNone/>
              <a:defRPr/>
            </a:pPr>
            <a:r>
              <a:rPr lang="en-US" sz="2400" dirty="0">
                <a:solidFill>
                  <a:srgbClr val="FFFF00"/>
                </a:solidFill>
              </a:rPr>
              <a:t>(1)  it will not emit a sound audible for  </a:t>
            </a:r>
          </a:p>
          <a:p>
            <a:pPr marL="0" indent="0" eaLnBrk="1" hangingPunct="1">
              <a:lnSpc>
                <a:spcPct val="90000"/>
              </a:lnSpc>
              <a:buNone/>
              <a:defRPr/>
            </a:pPr>
            <a:r>
              <a:rPr lang="en-US" sz="2400" dirty="0">
                <a:solidFill>
                  <a:srgbClr val="FFFF00"/>
                </a:solidFill>
              </a:rPr>
              <a:t>      a distance of at least 200 feet.    </a:t>
            </a:r>
          </a:p>
          <a:p>
            <a:pPr marL="0" indent="0" eaLnBrk="1" hangingPunct="1">
              <a:lnSpc>
                <a:spcPct val="90000"/>
              </a:lnSpc>
              <a:buNone/>
              <a:defRPr/>
            </a:pPr>
            <a:r>
              <a:rPr lang="en-US" sz="2400" dirty="0">
                <a:solidFill>
                  <a:srgbClr val="FFFF00"/>
                </a:solidFill>
              </a:rPr>
              <a:t>      Original equipment, operating as </a:t>
            </a:r>
          </a:p>
          <a:p>
            <a:pPr marL="0" indent="0" eaLnBrk="1" hangingPunct="1">
              <a:lnSpc>
                <a:spcPct val="90000"/>
              </a:lnSpc>
              <a:buNone/>
              <a:defRPr/>
            </a:pPr>
            <a:r>
              <a:rPr lang="en-US" sz="2400" dirty="0">
                <a:solidFill>
                  <a:srgbClr val="FFFF00"/>
                </a:solidFill>
              </a:rPr>
              <a:t>      intended by the manufacturer, shall </a:t>
            </a:r>
          </a:p>
          <a:p>
            <a:pPr marL="0" indent="0" eaLnBrk="1" hangingPunct="1">
              <a:lnSpc>
                <a:spcPct val="90000"/>
              </a:lnSpc>
              <a:buNone/>
              <a:defRPr/>
            </a:pPr>
            <a:r>
              <a:rPr lang="en-US" sz="2400" dirty="0">
                <a:solidFill>
                  <a:srgbClr val="FFFF00"/>
                </a:solidFill>
              </a:rPr>
              <a:t>      meet these requirements. Air horns </a:t>
            </a:r>
          </a:p>
          <a:p>
            <a:pPr marL="0" indent="0" eaLnBrk="1" hangingPunct="1">
              <a:lnSpc>
                <a:spcPct val="90000"/>
              </a:lnSpc>
              <a:buNone/>
              <a:defRPr/>
            </a:pPr>
            <a:r>
              <a:rPr lang="en-US" sz="2400" dirty="0">
                <a:solidFill>
                  <a:srgbClr val="FFFF00"/>
                </a:solidFill>
              </a:rPr>
              <a:t>      shall not be substituted for</a:t>
            </a:r>
          </a:p>
          <a:p>
            <a:pPr marL="0" indent="0" eaLnBrk="1" hangingPunct="1">
              <a:lnSpc>
                <a:spcPct val="90000"/>
              </a:lnSpc>
              <a:buNone/>
              <a:defRPr/>
            </a:pPr>
            <a:r>
              <a:rPr lang="en-US" sz="2400" dirty="0">
                <a:solidFill>
                  <a:srgbClr val="FFFF00"/>
                </a:solidFill>
              </a:rPr>
              <a:t>      original equipment.</a:t>
            </a:r>
          </a:p>
          <a:p>
            <a:pPr marL="533400" indent="-533400" eaLnBrk="1" hangingPunct="1">
              <a:lnSpc>
                <a:spcPct val="90000"/>
              </a:lnSpc>
              <a:buFontTx/>
              <a:buNone/>
              <a:defRPr/>
            </a:pPr>
            <a:endParaRPr lang="en-US" sz="2400" b="1" dirty="0">
              <a:solidFill>
                <a:srgbClr val="FFFF00"/>
              </a:solidFill>
            </a:endParaRPr>
          </a:p>
        </p:txBody>
      </p:sp>
      <p:sp>
        <p:nvSpPr>
          <p:cNvPr id="61444" name="Text Box 6">
            <a:extLst>
              <a:ext uri="{FF2B5EF4-FFF2-40B4-BE49-F238E27FC236}">
                <a16:creationId xmlns:a16="http://schemas.microsoft.com/office/drawing/2014/main" id="{994D958C-292D-4F0B-B39F-C711238CD46C}"/>
              </a:ext>
            </a:extLst>
          </p:cNvPr>
          <p:cNvSpPr txBox="1">
            <a:spLocks noChangeArrowheads="1"/>
          </p:cNvSpPr>
          <p:nvPr/>
        </p:nvSpPr>
        <p:spPr bwMode="auto">
          <a:xfrm>
            <a:off x="2286000" y="6096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1800">
              <a:solidFill>
                <a:srgbClr val="FFFF00"/>
              </a:solidFill>
              <a:latin typeface="Tahoma" panose="020B0604030504040204" pitchFamily="34" charset="0"/>
            </a:endParaRPr>
          </a:p>
        </p:txBody>
      </p:sp>
      <p:pic>
        <p:nvPicPr>
          <p:cNvPr id="61445" name="Picture 6">
            <a:extLst>
              <a:ext uri="{FF2B5EF4-FFF2-40B4-BE49-F238E27FC236}">
                <a16:creationId xmlns:a16="http://schemas.microsoft.com/office/drawing/2014/main" id="{D66C8A0A-818D-4B44-8C89-87934CC78C1A}"/>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01675" y="1828800"/>
            <a:ext cx="3352800" cy="2486025"/>
          </a:xfrm>
          <a:noFill/>
          <a:extLst>
            <a:ext uri="{909E8E84-426E-40DD-AFC4-6F175D3DCCD1}">
              <a14:hiddenFill xmlns:a14="http://schemas.microsoft.com/office/drawing/2010/main">
                <a:solidFill>
                  <a:schemeClr val="accent1"/>
                </a:solidFill>
              </a14:hiddenFill>
            </a:ext>
          </a:extLst>
        </p:spPr>
      </p:pic>
      <p:pic>
        <p:nvPicPr>
          <p:cNvPr id="61446" name="Picture 7">
            <a:extLst>
              <a:ext uri="{FF2B5EF4-FFF2-40B4-BE49-F238E27FC236}">
                <a16:creationId xmlns:a16="http://schemas.microsoft.com/office/drawing/2014/main" id="{A910D3BF-1F26-4CA9-878D-35BE7E3B9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63" y="4648200"/>
            <a:ext cx="19526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07EAF5D-D634-4A20-A4B8-A0E09F7389D5}"/>
              </a:ext>
            </a:extLst>
          </p:cNvPr>
          <p:cNvSpPr>
            <a:spLocks noGrp="1" noRot="1" noChangeArrowheads="1"/>
          </p:cNvSpPr>
          <p:nvPr>
            <p:ph type="title"/>
          </p:nvPr>
        </p:nvSpPr>
        <p:spPr/>
        <p:txBody>
          <a:bodyPr/>
          <a:lstStyle/>
          <a:p>
            <a:pPr eaLnBrk="1" hangingPunct="1">
              <a:defRPr/>
            </a:pPr>
            <a:r>
              <a:rPr lang="en-US" dirty="0">
                <a:solidFill>
                  <a:srgbClr val="FFFF00"/>
                </a:solidFill>
              </a:rPr>
              <a:t>.0534 Horn</a:t>
            </a:r>
          </a:p>
        </p:txBody>
      </p:sp>
      <p:sp>
        <p:nvSpPr>
          <p:cNvPr id="100357" name="Rectangle 5">
            <a:extLst>
              <a:ext uri="{FF2B5EF4-FFF2-40B4-BE49-F238E27FC236}">
                <a16:creationId xmlns:a16="http://schemas.microsoft.com/office/drawing/2014/main" id="{9AA86515-29DE-4E34-93C1-59455A9C5D27}"/>
              </a:ext>
            </a:extLst>
          </p:cNvPr>
          <p:cNvSpPr>
            <a:spLocks noGrp="1" noChangeArrowheads="1"/>
          </p:cNvSpPr>
          <p:nvPr>
            <p:ph type="body" sz="half" idx="2"/>
          </p:nvPr>
        </p:nvSpPr>
        <p:spPr>
          <a:xfrm>
            <a:off x="4343400" y="1600200"/>
            <a:ext cx="4648200" cy="4525963"/>
          </a:xfrm>
        </p:spPr>
        <p:txBody>
          <a:bodyPr/>
          <a:lstStyle/>
          <a:p>
            <a:pPr marL="533400" indent="-533400" eaLnBrk="1" hangingPunct="1">
              <a:lnSpc>
                <a:spcPct val="90000"/>
              </a:lnSpc>
              <a:buClr>
                <a:srgbClr val="FFCC00"/>
              </a:buClr>
              <a:buFont typeface="Wingdings" panose="05000000000000000000" pitchFamily="2" charset="2"/>
              <a:buNone/>
              <a:defRPr/>
            </a:pPr>
            <a:r>
              <a:rPr lang="en-US" sz="2400" b="1" dirty="0">
                <a:solidFill>
                  <a:srgbClr val="FFFF00"/>
                </a:solidFill>
              </a:rPr>
              <a:t>Continued: The horn shall not         	     be approved if:</a:t>
            </a:r>
          </a:p>
          <a:p>
            <a:pPr eaLnBrk="1" hangingPunct="1">
              <a:lnSpc>
                <a:spcPct val="90000"/>
              </a:lnSpc>
              <a:buFont typeface="Wingdings" panose="05000000000000000000" pitchFamily="2" charset="2"/>
              <a:buNone/>
              <a:defRPr/>
            </a:pPr>
            <a:r>
              <a:rPr lang="en-US" sz="1000" dirty="0">
                <a:solidFill>
                  <a:srgbClr val="FFFF00"/>
                </a:solidFill>
              </a:rPr>
              <a:t>	</a:t>
            </a:r>
          </a:p>
          <a:p>
            <a:pPr eaLnBrk="1" hangingPunct="1">
              <a:lnSpc>
                <a:spcPct val="90000"/>
              </a:lnSpc>
              <a:buFont typeface="Wingdings" panose="05000000000000000000" pitchFamily="2" charset="2"/>
              <a:buNone/>
              <a:defRPr/>
            </a:pPr>
            <a:r>
              <a:rPr lang="en-US" sz="2400" dirty="0">
                <a:solidFill>
                  <a:srgbClr val="FFFF00"/>
                </a:solidFill>
              </a:rPr>
              <a:t>(2)  the wiring or wiring harness </a:t>
            </a:r>
          </a:p>
          <a:p>
            <a:pPr eaLnBrk="1" hangingPunct="1">
              <a:lnSpc>
                <a:spcPct val="90000"/>
              </a:lnSpc>
              <a:buFont typeface="Wingdings" panose="05000000000000000000" pitchFamily="2" charset="2"/>
              <a:buNone/>
              <a:defRPr/>
            </a:pPr>
            <a:r>
              <a:rPr lang="en-US" sz="2400" dirty="0">
                <a:solidFill>
                  <a:srgbClr val="FFFF00"/>
                </a:solidFill>
              </a:rPr>
              <a:t>      has been frayed, been damaged, </a:t>
            </a:r>
          </a:p>
          <a:p>
            <a:pPr eaLnBrk="1" hangingPunct="1">
              <a:lnSpc>
                <a:spcPct val="90000"/>
              </a:lnSpc>
              <a:buFont typeface="Wingdings" panose="05000000000000000000" pitchFamily="2" charset="2"/>
              <a:buNone/>
              <a:defRPr/>
            </a:pPr>
            <a:r>
              <a:rPr lang="en-US" sz="2400" dirty="0">
                <a:solidFill>
                  <a:srgbClr val="FFFF00"/>
                </a:solidFill>
              </a:rPr>
              <a:t>      is broken, or is missing wiring; </a:t>
            </a:r>
          </a:p>
          <a:p>
            <a:pPr eaLnBrk="1" hangingPunct="1">
              <a:lnSpc>
                <a:spcPct val="90000"/>
              </a:lnSpc>
              <a:buFont typeface="Wingdings" panose="05000000000000000000" pitchFamily="2" charset="2"/>
              <a:buNone/>
              <a:defRPr/>
            </a:pPr>
            <a:r>
              <a:rPr lang="en-US" sz="2400" dirty="0">
                <a:solidFill>
                  <a:srgbClr val="FFFF00"/>
                </a:solidFill>
              </a:rPr>
              <a:t>      the horn button is not mounted </a:t>
            </a:r>
          </a:p>
          <a:p>
            <a:pPr eaLnBrk="1" hangingPunct="1">
              <a:lnSpc>
                <a:spcPct val="90000"/>
              </a:lnSpc>
              <a:buFont typeface="Wingdings" panose="05000000000000000000" pitchFamily="2" charset="2"/>
              <a:buNone/>
              <a:defRPr/>
            </a:pPr>
            <a:r>
              <a:rPr lang="en-US" sz="2400" dirty="0">
                <a:solidFill>
                  <a:srgbClr val="FFFF00"/>
                </a:solidFill>
              </a:rPr>
              <a:t>      to the motor vehicle or is not </a:t>
            </a:r>
          </a:p>
          <a:p>
            <a:pPr eaLnBrk="1" hangingPunct="1">
              <a:lnSpc>
                <a:spcPct val="90000"/>
              </a:lnSpc>
              <a:buFont typeface="Wingdings" panose="05000000000000000000" pitchFamily="2" charset="2"/>
              <a:buNone/>
              <a:defRPr/>
            </a:pPr>
            <a:r>
              <a:rPr lang="en-US" sz="2400" dirty="0">
                <a:solidFill>
                  <a:srgbClr val="FFFF00"/>
                </a:solidFill>
              </a:rPr>
              <a:t>      positioned </a:t>
            </a:r>
            <a:r>
              <a:rPr lang="en-US" sz="2400" b="1" dirty="0">
                <a:solidFill>
                  <a:srgbClr val="FFFF00"/>
                </a:solidFill>
              </a:rPr>
              <a:t>within the driver’s </a:t>
            </a:r>
          </a:p>
          <a:p>
            <a:pPr eaLnBrk="1" hangingPunct="1">
              <a:lnSpc>
                <a:spcPct val="90000"/>
              </a:lnSpc>
              <a:buFont typeface="Wingdings" panose="05000000000000000000" pitchFamily="2" charset="2"/>
              <a:buNone/>
              <a:defRPr/>
            </a:pPr>
            <a:r>
              <a:rPr lang="en-US" sz="2400" b="1" dirty="0">
                <a:solidFill>
                  <a:srgbClr val="FFFF00"/>
                </a:solidFill>
              </a:rPr>
              <a:t>      reach.</a:t>
            </a:r>
          </a:p>
          <a:p>
            <a:pPr eaLnBrk="1" hangingPunct="1">
              <a:lnSpc>
                <a:spcPct val="90000"/>
              </a:lnSpc>
              <a:buFont typeface="Wingdings" panose="05000000000000000000" pitchFamily="2" charset="2"/>
              <a:buNone/>
              <a:defRPr/>
            </a:pPr>
            <a:endParaRPr lang="en-US" sz="8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(3)  Operation of the horn interferes  </a:t>
            </a:r>
          </a:p>
          <a:p>
            <a:pPr eaLnBrk="1" hangingPunct="1">
              <a:lnSpc>
                <a:spcPct val="90000"/>
              </a:lnSpc>
              <a:buFont typeface="Wingdings" panose="05000000000000000000" pitchFamily="2" charset="2"/>
              <a:buNone/>
              <a:defRPr/>
            </a:pPr>
            <a:r>
              <a:rPr lang="en-US" sz="2400" dirty="0">
                <a:solidFill>
                  <a:srgbClr val="FFFF00"/>
                </a:solidFill>
              </a:rPr>
              <a:t>      with the operation of any other   </a:t>
            </a:r>
          </a:p>
          <a:p>
            <a:pPr eaLnBrk="1" hangingPunct="1">
              <a:lnSpc>
                <a:spcPct val="90000"/>
              </a:lnSpc>
              <a:buFont typeface="Wingdings" panose="05000000000000000000" pitchFamily="2" charset="2"/>
              <a:buNone/>
              <a:defRPr/>
            </a:pPr>
            <a:r>
              <a:rPr lang="en-US" sz="2400" dirty="0">
                <a:solidFill>
                  <a:srgbClr val="FFFF00"/>
                </a:solidFill>
              </a:rPr>
              <a:t>      mechanism.</a:t>
            </a:r>
          </a:p>
          <a:p>
            <a:pPr eaLnBrk="1" hangingPunct="1">
              <a:lnSpc>
                <a:spcPct val="90000"/>
              </a:lnSpc>
              <a:buFont typeface="Wingdings" panose="05000000000000000000" pitchFamily="2" charset="2"/>
              <a:buNone/>
              <a:defRPr/>
            </a:pPr>
            <a:endParaRPr lang="en-US" sz="2400" dirty="0">
              <a:solidFill>
                <a:srgbClr val="FFFF00"/>
              </a:solidFill>
            </a:endParaRPr>
          </a:p>
        </p:txBody>
      </p:sp>
      <p:pic>
        <p:nvPicPr>
          <p:cNvPr id="4" name="Online Image Placeholder 3">
            <a:extLst>
              <a:ext uri="{FF2B5EF4-FFF2-40B4-BE49-F238E27FC236}">
                <a16:creationId xmlns:a16="http://schemas.microsoft.com/office/drawing/2014/main" id="{DC860CB7-1487-4125-8501-C28B5BA5B6D5}"/>
              </a:ext>
            </a:extLst>
          </p:cNvPr>
          <p:cNvPicPr>
            <a:picLocks noGrp="1" noChangeAspect="1"/>
          </p:cNvPicPr>
          <p:nvPr>
            <p:ph type="clipArt" sz="half" idx="1"/>
          </p:nvPr>
        </p:nvPicPr>
        <p:blipFill>
          <a:blip r:embed="rId2"/>
          <a:stretch>
            <a:fillRect/>
          </a:stretch>
        </p:blipFill>
        <p:spPr>
          <a:xfrm>
            <a:off x="533400" y="2971800"/>
            <a:ext cx="3429000" cy="2667000"/>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EF6F07B-1A7C-4C64-95F5-980CB42963CD}"/>
              </a:ext>
            </a:extLst>
          </p:cNvPr>
          <p:cNvSpPr>
            <a:spLocks noGrp="1" noRot="1" noChangeArrowheads="1"/>
          </p:cNvSpPr>
          <p:nvPr>
            <p:ph type="title"/>
          </p:nvPr>
        </p:nvSpPr>
        <p:spPr/>
        <p:txBody>
          <a:bodyPr/>
          <a:lstStyle/>
          <a:p>
            <a:pPr eaLnBrk="1" hangingPunct="1">
              <a:defRPr/>
            </a:pPr>
            <a:r>
              <a:rPr lang="en-US" dirty="0">
                <a:solidFill>
                  <a:srgbClr val="FFFF00"/>
                </a:solidFill>
              </a:rPr>
              <a:t>.0534 Horn</a:t>
            </a:r>
          </a:p>
        </p:txBody>
      </p:sp>
      <p:sp>
        <p:nvSpPr>
          <p:cNvPr id="102403" name="Rectangle 3">
            <a:extLst>
              <a:ext uri="{FF2B5EF4-FFF2-40B4-BE49-F238E27FC236}">
                <a16:creationId xmlns:a16="http://schemas.microsoft.com/office/drawing/2014/main" id="{542A2BA8-F865-4E98-8E21-03FED4F6D272}"/>
              </a:ext>
            </a:extLst>
          </p:cNvPr>
          <p:cNvSpPr>
            <a:spLocks noGrp="1" noChangeArrowheads="1"/>
          </p:cNvSpPr>
          <p:nvPr>
            <p:ph type="body" idx="1"/>
          </p:nvPr>
        </p:nvSpPr>
        <p:spPr>
          <a:xfrm>
            <a:off x="457200" y="1066800"/>
            <a:ext cx="8382000" cy="5059363"/>
          </a:xfrm>
        </p:spPr>
        <p:txBody>
          <a:bodyPr/>
          <a:lstStyle/>
          <a:p>
            <a:pPr marL="533400" indent="-533400" eaLnBrk="1" hangingPunct="1">
              <a:lnSpc>
                <a:spcPct val="90000"/>
              </a:lnSpc>
              <a:buClr>
                <a:srgbClr val="FFCC00"/>
              </a:buClr>
              <a:buFont typeface="Wingdings" panose="05000000000000000000" pitchFamily="2" charset="2"/>
              <a:buNone/>
              <a:defRPr/>
            </a:pPr>
            <a:r>
              <a:rPr lang="en-US" sz="2400" b="1" dirty="0">
                <a:solidFill>
                  <a:srgbClr val="FFFF00"/>
                </a:solidFill>
              </a:rPr>
              <a:t>Continued: The horn shall not be approved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800" dirty="0">
                <a:solidFill>
                  <a:srgbClr val="FFFF00"/>
                </a:solidFill>
              </a:rPr>
              <a:t>(b)  Vehicles equipped with sirens shall not be approved   </a:t>
            </a:r>
          </a:p>
          <a:p>
            <a:pPr eaLnBrk="1" hangingPunct="1">
              <a:buFont typeface="Wingdings" panose="05000000000000000000" pitchFamily="2" charset="2"/>
              <a:buNone/>
              <a:defRPr/>
            </a:pPr>
            <a:r>
              <a:rPr lang="en-US" sz="2800" dirty="0">
                <a:solidFill>
                  <a:srgbClr val="FFFF00"/>
                </a:solidFill>
              </a:rPr>
              <a:t>       unless they are within the class listed in G.S. 20-125(b)  </a:t>
            </a:r>
          </a:p>
          <a:p>
            <a:pPr eaLnBrk="1" hangingPunct="1">
              <a:buFont typeface="Wingdings" panose="05000000000000000000" pitchFamily="2" charset="2"/>
              <a:buNone/>
              <a:defRPr/>
            </a:pPr>
            <a:r>
              <a:rPr lang="en-US" sz="2800" dirty="0">
                <a:solidFill>
                  <a:srgbClr val="FFFF00"/>
                </a:solidFill>
              </a:rPr>
              <a:t>       as being authorized to carry a siren.</a:t>
            </a:r>
          </a:p>
          <a:p>
            <a:pPr eaLnBrk="1" hangingPunct="1">
              <a:buFont typeface="Wingdings" panose="05000000000000000000" pitchFamily="2" charset="2"/>
              <a:buNone/>
              <a:defRPr/>
            </a:pPr>
            <a:endParaRPr lang="en-US" dirty="0">
              <a:solidFill>
                <a:srgbClr val="FFFF00"/>
              </a:solidFill>
            </a:endParaRPr>
          </a:p>
          <a:p>
            <a:pPr eaLnBrk="1" hangingPunct="1">
              <a:buFont typeface="Wingdings" panose="05000000000000000000" pitchFamily="2" charset="2"/>
              <a:buNone/>
              <a:defRPr/>
            </a:pPr>
            <a:endParaRPr lang="en-US" dirty="0">
              <a:solidFill>
                <a:srgbClr val="FFFF00"/>
              </a:solidFill>
            </a:endParaRPr>
          </a:p>
          <a:p>
            <a:pPr eaLnBrk="1" hangingPunct="1">
              <a:buFont typeface="Wingdings" panose="05000000000000000000" pitchFamily="2" charset="2"/>
              <a:buNone/>
              <a:defRPr/>
            </a:pPr>
            <a:endParaRPr lang="en-US" dirty="0">
              <a:solidFill>
                <a:srgbClr val="FFFF00"/>
              </a:solidFill>
            </a:endParaRPr>
          </a:p>
          <a:p>
            <a:pPr eaLnBrk="1" hangingPunct="1">
              <a:buFont typeface="Wingdings" panose="05000000000000000000" pitchFamily="2" charset="2"/>
              <a:buNone/>
              <a:defRPr/>
            </a:pPr>
            <a:endParaRPr lang="en-US" dirty="0">
              <a:solidFill>
                <a:srgbClr val="FFFF00"/>
              </a:solidFill>
            </a:endParaRPr>
          </a:p>
          <a:p>
            <a:pPr eaLnBrk="1" hangingPunct="1">
              <a:buFont typeface="Wingdings" panose="05000000000000000000" pitchFamily="2" charset="2"/>
              <a:buNone/>
              <a:defRPr/>
            </a:pPr>
            <a:endParaRPr lang="en-US" b="1" dirty="0">
              <a:solidFill>
                <a:srgbClr val="FFFF00"/>
              </a:solidFill>
            </a:endParaRPr>
          </a:p>
        </p:txBody>
      </p:sp>
      <p:sp>
        <p:nvSpPr>
          <p:cNvPr id="4" name="Text Box 7">
            <a:extLst>
              <a:ext uri="{FF2B5EF4-FFF2-40B4-BE49-F238E27FC236}">
                <a16:creationId xmlns:a16="http://schemas.microsoft.com/office/drawing/2014/main" id="{759EE0C3-C8A3-45B9-BBC6-AAAB1BBE5E34}"/>
              </a:ext>
            </a:extLst>
          </p:cNvPr>
          <p:cNvSpPr txBox="1">
            <a:spLocks noChangeArrowheads="1"/>
          </p:cNvSpPr>
          <p:nvPr/>
        </p:nvSpPr>
        <p:spPr bwMode="auto">
          <a:xfrm>
            <a:off x="304800" y="5257562"/>
            <a:ext cx="7924800" cy="1600438"/>
          </a:xfrm>
          <a:prstGeom prst="rect">
            <a:avLst/>
          </a:prstGeom>
          <a:noFill/>
          <a:ln>
            <a:noFill/>
          </a:ln>
          <a:effec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marL="285750" indent="-285750">
              <a:buClr>
                <a:srgbClr val="66FF33"/>
              </a:buClr>
              <a:buFont typeface="Wingdings" pitchFamily="2" charset="2"/>
              <a:buChar char="§"/>
              <a:defRPr/>
            </a:pPr>
            <a:r>
              <a:rPr lang="en-US" sz="1400" dirty="0">
                <a:solidFill>
                  <a:srgbClr val="92D050"/>
                </a:solidFill>
              </a:rPr>
              <a:t>In addition to the use of special equipment authorized and required by this subsection, the chief and assistant chiefs of any police department or of any fire department, whether the same be municipal or rural, paid or voluntary, county fire marshals, assistant fire marshals, transplant coordinators, and emergency management coordinators, are hereby authorized to use such special equipment on privately owned vehicles operated by them while actually engaged in the performance of their official or semiofficial duties or services either within or beyond their respective corporate limits. </a:t>
            </a:r>
            <a:endParaRPr lang="en-US" sz="1400" b="1" dirty="0">
              <a:solidFill>
                <a:srgbClr val="92D050"/>
              </a:solidFill>
              <a:latin typeface="+mn-lt"/>
            </a:endParaRPr>
          </a:p>
        </p:txBody>
      </p:sp>
      <p:pic>
        <p:nvPicPr>
          <p:cNvPr id="3" name="Picture 2">
            <a:extLst>
              <a:ext uri="{FF2B5EF4-FFF2-40B4-BE49-F238E27FC236}">
                <a16:creationId xmlns:a16="http://schemas.microsoft.com/office/drawing/2014/main" id="{3A184B7E-EC3E-47C0-A13C-D0FF3F1E09A3}"/>
              </a:ext>
            </a:extLst>
          </p:cNvPr>
          <p:cNvPicPr>
            <a:picLocks noChangeAspect="1"/>
          </p:cNvPicPr>
          <p:nvPr/>
        </p:nvPicPr>
        <p:blipFill>
          <a:blip r:embed="rId2"/>
          <a:stretch>
            <a:fillRect/>
          </a:stretch>
        </p:blipFill>
        <p:spPr>
          <a:xfrm>
            <a:off x="2743200" y="3276600"/>
            <a:ext cx="2895600" cy="1819275"/>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E946F7B-00E3-4A07-B2A2-8B820191865C}"/>
              </a:ext>
            </a:extLst>
          </p:cNvPr>
          <p:cNvSpPr>
            <a:spLocks noGrp="1" noRot="1" noChangeArrowheads="1"/>
          </p:cNvSpPr>
          <p:nvPr>
            <p:ph type="title"/>
          </p:nvPr>
        </p:nvSpPr>
        <p:spPr/>
        <p:txBody>
          <a:bodyPr/>
          <a:lstStyle/>
          <a:p>
            <a:pPr eaLnBrk="1" hangingPunct="1">
              <a:defRPr/>
            </a:pPr>
            <a:r>
              <a:rPr lang="en-US" dirty="0">
                <a:solidFill>
                  <a:srgbClr val="FFFF00"/>
                </a:solidFill>
              </a:rPr>
              <a:t>General Statute</a:t>
            </a:r>
          </a:p>
        </p:txBody>
      </p:sp>
      <p:sp>
        <p:nvSpPr>
          <p:cNvPr id="97283" name="Rectangle 3">
            <a:extLst>
              <a:ext uri="{FF2B5EF4-FFF2-40B4-BE49-F238E27FC236}">
                <a16:creationId xmlns:a16="http://schemas.microsoft.com/office/drawing/2014/main" id="{5DF60402-9AD9-4946-A1A4-C684B52AFF88}"/>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dirty="0">
                <a:solidFill>
                  <a:srgbClr val="FFFF00"/>
                </a:solidFill>
              </a:rPr>
              <a:t>G.S. 20-125 states:</a:t>
            </a:r>
          </a:p>
          <a:p>
            <a:pPr eaLnBrk="1" hangingPunct="1">
              <a:buFont typeface="Wingdings" panose="05000000000000000000" pitchFamily="2" charset="2"/>
              <a:buNone/>
              <a:defRPr/>
            </a:pPr>
            <a:r>
              <a:rPr lang="en-US" dirty="0">
                <a:solidFill>
                  <a:srgbClr val="FFFF00"/>
                </a:solidFill>
              </a:rPr>
              <a:t>	Every motor vehicle when operated on a highway or public vehicular area shall be equipped with a horn in good working order capable of emitting sound audible under normal condition from a distance of not less than</a:t>
            </a:r>
          </a:p>
          <a:p>
            <a:pPr eaLnBrk="1" hangingPunct="1">
              <a:buFont typeface="Wingdings" panose="05000000000000000000" pitchFamily="2" charset="2"/>
              <a:buNone/>
              <a:defRPr/>
            </a:pPr>
            <a:r>
              <a:rPr lang="en-US" dirty="0">
                <a:solidFill>
                  <a:srgbClr val="FFFF00"/>
                </a:solidFill>
              </a:rPr>
              <a:t>   </a:t>
            </a:r>
            <a:r>
              <a:rPr lang="en-US" sz="6000" b="1" u="sng" dirty="0">
                <a:solidFill>
                  <a:srgbClr val="66FF33"/>
                </a:solidFill>
              </a:rPr>
              <a:t>200 feet.</a:t>
            </a:r>
          </a:p>
        </p:txBody>
      </p:sp>
      <p:pic>
        <p:nvPicPr>
          <p:cNvPr id="64516" name="Picture 5" descr="horn">
            <a:extLst>
              <a:ext uri="{FF2B5EF4-FFF2-40B4-BE49-F238E27FC236}">
                <a16:creationId xmlns:a16="http://schemas.microsoft.com/office/drawing/2014/main" id="{CAF53528-DA6C-4F3E-8E35-D1157CCD7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02920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644C-1240-4E3D-BCCD-F7319C46D358}"/>
              </a:ext>
            </a:extLst>
          </p:cNvPr>
          <p:cNvSpPr>
            <a:spLocks noGrp="1"/>
          </p:cNvSpPr>
          <p:nvPr>
            <p:ph type="title"/>
          </p:nvPr>
        </p:nvSpPr>
        <p:spPr>
          <a:xfrm>
            <a:off x="323850" y="585787"/>
            <a:ext cx="8229600" cy="685800"/>
          </a:xfrm>
        </p:spPr>
        <p:txBody>
          <a:bodyPr>
            <a:normAutofit fontScale="90000"/>
          </a:bodyPr>
          <a:lstStyle/>
          <a:p>
            <a:pPr marL="0" marR="0" lvl="0" indent="0" defTabSz="914400" rtl="0" eaLnBrk="0" fontAlgn="base" latinLnBrk="0" hangingPunct="0">
              <a:lnSpc>
                <a:spcPct val="100000"/>
              </a:lnSpc>
              <a:spcBef>
                <a:spcPct val="0"/>
              </a:spcBef>
              <a:spcAft>
                <a:spcPct val="0"/>
              </a:spcAft>
              <a:tabLst/>
              <a:defRPr/>
            </a:pPr>
            <a:r>
              <a:rPr lang="en-US" dirty="0">
                <a:solidFill>
                  <a:srgbClr val="FFFF00"/>
                </a:solidFill>
              </a:rPr>
              <a:t>Additional Equipment</a:t>
            </a:r>
          </a:p>
        </p:txBody>
      </p:sp>
      <p:sp>
        <p:nvSpPr>
          <p:cNvPr id="3" name="Content Placeholder 2">
            <a:extLst>
              <a:ext uri="{FF2B5EF4-FFF2-40B4-BE49-F238E27FC236}">
                <a16:creationId xmlns:a16="http://schemas.microsoft.com/office/drawing/2014/main" id="{9D77FE3F-A7A4-4242-AB9A-44633856E8A4}"/>
              </a:ext>
            </a:extLst>
          </p:cNvPr>
          <p:cNvSpPr>
            <a:spLocks noGrp="1"/>
          </p:cNvSpPr>
          <p:nvPr>
            <p:ph idx="1"/>
          </p:nvPr>
        </p:nvSpPr>
        <p:spPr>
          <a:xfrm>
            <a:off x="457200" y="1371600"/>
            <a:ext cx="8229600" cy="5105400"/>
          </a:xfrm>
        </p:spPr>
        <p:txBody>
          <a:bodyPr>
            <a:noAutofit/>
          </a:bodyPr>
          <a:lstStyle/>
          <a:p>
            <a:pPr marL="136525" indent="0">
              <a:buClr>
                <a:srgbClr val="FFFF00"/>
              </a:buClr>
              <a:buFont typeface="Wingdings" panose="05000000000000000000" pitchFamily="2" charset="2"/>
              <a:buNone/>
              <a:defRPr/>
            </a:pPr>
            <a:r>
              <a:rPr lang="en-US" altLang="en-US" sz="2400" dirty="0">
                <a:solidFill>
                  <a:srgbClr val="FFFF00"/>
                </a:solidFill>
                <a:effectLst>
                  <a:outerShdw blurRad="38100" dist="38100" dir="2700000" algn="tl">
                    <a:srgbClr val="000000">
                      <a:alpha val="43137"/>
                    </a:srgbClr>
                  </a:outerShdw>
                </a:effectLst>
                <a:latin typeface="CG Times Bold"/>
              </a:rPr>
              <a:t>Inspection stations are not required to conduct inspections on vehicles equipped with after factory window tint. However, if inspections are conducted on these vehicles, the inspection station must have the following optional equipment.</a:t>
            </a:r>
          </a:p>
          <a:p>
            <a:pPr marL="136525" indent="0">
              <a:buClr>
                <a:srgbClr val="FFFF00"/>
              </a:buClr>
              <a:buFont typeface="Wingdings" panose="05000000000000000000" pitchFamily="2" charset="2"/>
              <a:buNone/>
              <a:defRPr/>
            </a:pPr>
            <a:endParaRPr lang="en-US" altLang="en-US" sz="1000" dirty="0">
              <a:solidFill>
                <a:srgbClr val="FFFF00"/>
              </a:solidFill>
              <a:effectLst>
                <a:outerShdw blurRad="38100" dist="38100" dir="2700000" algn="tl">
                  <a:srgbClr val="000000">
                    <a:alpha val="43137"/>
                  </a:srgbClr>
                </a:outerShdw>
              </a:effectLst>
              <a:latin typeface="CG Times Bold"/>
            </a:endParaRPr>
          </a:p>
          <a:p>
            <a:pPr marL="136525" indent="0">
              <a:buClr>
                <a:srgbClr val="FFFF00"/>
              </a:buClr>
              <a:buSzPct val="100000"/>
              <a:buNone/>
              <a:defRPr/>
            </a:pPr>
            <a:r>
              <a:rPr lang="en-US" altLang="en-US" sz="2400" dirty="0">
                <a:solidFill>
                  <a:srgbClr val="FFFF00"/>
                </a:solidFill>
                <a:effectLst>
                  <a:outerShdw blurRad="38100" dist="38100" dir="2700000" algn="tl">
                    <a:srgbClr val="000000">
                      <a:alpha val="43137"/>
                    </a:srgbClr>
                  </a:outerShdw>
                </a:effectLst>
                <a:latin typeface="CG Times Bold"/>
              </a:rPr>
              <a:t>One Approved Window Tint Tester</a:t>
            </a:r>
          </a:p>
          <a:p>
            <a:pPr marL="136525" indent="0">
              <a:buClr>
                <a:srgbClr val="FFFF00"/>
              </a:buClr>
              <a:buSzPct val="100000"/>
              <a:buNone/>
              <a:defRPr/>
            </a:pPr>
            <a:r>
              <a:rPr lang="en-US" altLang="en-US" sz="2400" dirty="0">
                <a:solidFill>
                  <a:srgbClr val="FFFF00"/>
                </a:solidFill>
                <a:effectLst>
                  <a:outerShdw blurRad="38100" dist="38100" dir="2700000" algn="tl">
                    <a:srgbClr val="000000">
                      <a:alpha val="43137"/>
                    </a:srgbClr>
                  </a:outerShdw>
                </a:effectLst>
                <a:latin typeface="CG Times Bold"/>
              </a:rPr>
              <a:t>(with undamaged reference glass sample) </a:t>
            </a:r>
          </a:p>
        </p:txBody>
      </p:sp>
      <p:pic>
        <p:nvPicPr>
          <p:cNvPr id="11268" name="Picture 3">
            <a:extLst>
              <a:ext uri="{FF2B5EF4-FFF2-40B4-BE49-F238E27FC236}">
                <a16:creationId xmlns:a16="http://schemas.microsoft.com/office/drawing/2014/main" id="{7B217C3E-2241-4535-9E96-1D0A87D92B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67200"/>
            <a:ext cx="34290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a:extLst>
              <a:ext uri="{FF2B5EF4-FFF2-40B4-BE49-F238E27FC236}">
                <a16:creationId xmlns:a16="http://schemas.microsoft.com/office/drawing/2014/main" id="{A9419350-9DEC-4B4A-93C6-D2D7CD265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267200"/>
            <a:ext cx="2381250"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3">
            <a:extLst>
              <a:ext uri="{FF2B5EF4-FFF2-40B4-BE49-F238E27FC236}">
                <a16:creationId xmlns:a16="http://schemas.microsoft.com/office/drawing/2014/main" id="{80196197-005D-4147-BA82-44FABDF641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267200"/>
            <a:ext cx="238125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3DEF0AC-D853-4153-97FC-05EF9BE1F80F}"/>
              </a:ext>
            </a:extLst>
          </p:cNvPr>
          <p:cNvSpPr>
            <a:spLocks noGrp="1" noRot="1" noChangeArrowheads="1"/>
          </p:cNvSpPr>
          <p:nvPr>
            <p:ph type="title"/>
          </p:nvPr>
        </p:nvSpPr>
        <p:spPr>
          <a:ln>
            <a:solidFill>
              <a:srgbClr val="FFFF00"/>
            </a:solidFill>
          </a:ln>
        </p:spPr>
        <p:txBody>
          <a:bodyPr/>
          <a:lstStyle/>
          <a:p>
            <a:pPr eaLnBrk="1" hangingPunct="1">
              <a:defRPr/>
            </a:pPr>
            <a:r>
              <a:rPr lang="en-US" dirty="0">
                <a:solidFill>
                  <a:srgbClr val="FFFF00"/>
                </a:solidFill>
              </a:rPr>
              <a:t>.0535 Steering Mechanism</a:t>
            </a:r>
          </a:p>
        </p:txBody>
      </p:sp>
      <p:sp>
        <p:nvSpPr>
          <p:cNvPr id="104452" name="Rectangle 4">
            <a:extLst>
              <a:ext uri="{FF2B5EF4-FFF2-40B4-BE49-F238E27FC236}">
                <a16:creationId xmlns:a16="http://schemas.microsoft.com/office/drawing/2014/main" id="{4DC15E86-568F-4455-9E0A-F1EE84FC4EAE}"/>
              </a:ext>
            </a:extLst>
          </p:cNvPr>
          <p:cNvSpPr>
            <a:spLocks noGrp="1" noChangeArrowheads="1"/>
          </p:cNvSpPr>
          <p:nvPr>
            <p:ph type="body" sz="half" idx="1"/>
          </p:nvPr>
        </p:nvSpPr>
        <p:spPr/>
        <p:txBody>
          <a:bodyPr/>
          <a:lstStyle/>
          <a:p>
            <a:pPr marL="0" indent="0" eaLnBrk="1" hangingPunct="1">
              <a:lnSpc>
                <a:spcPct val="90000"/>
              </a:lnSpc>
              <a:buSzPct val="90000"/>
              <a:buNone/>
              <a:defRPr/>
            </a:pPr>
            <a:r>
              <a:rPr lang="en-US" sz="2800" dirty="0">
                <a:solidFill>
                  <a:srgbClr val="FFFF00"/>
                </a:solidFill>
              </a:rPr>
              <a:t>(a)  The inspection </a:t>
            </a:r>
          </a:p>
          <a:p>
            <a:pPr marL="0" indent="0" eaLnBrk="1" hangingPunct="1">
              <a:lnSpc>
                <a:spcPct val="90000"/>
              </a:lnSpc>
              <a:buSzPct val="90000"/>
              <a:buNone/>
              <a:defRPr/>
            </a:pPr>
            <a:r>
              <a:rPr lang="en-US" sz="2800" dirty="0">
                <a:solidFill>
                  <a:srgbClr val="FFFF00"/>
                </a:solidFill>
              </a:rPr>
              <a:t>       mechanic must raise  </a:t>
            </a:r>
          </a:p>
          <a:p>
            <a:pPr marL="0" indent="0" eaLnBrk="1" hangingPunct="1">
              <a:lnSpc>
                <a:spcPct val="90000"/>
              </a:lnSpc>
              <a:buSzPct val="90000"/>
              <a:buNone/>
              <a:defRPr/>
            </a:pPr>
            <a:r>
              <a:rPr lang="en-US" sz="2800" dirty="0">
                <a:solidFill>
                  <a:srgbClr val="FFFF00"/>
                </a:solidFill>
              </a:rPr>
              <a:t>       the vehicle check the  </a:t>
            </a:r>
          </a:p>
          <a:p>
            <a:pPr marL="0" indent="0" eaLnBrk="1" hangingPunct="1">
              <a:lnSpc>
                <a:spcPct val="90000"/>
              </a:lnSpc>
              <a:buSzPct val="90000"/>
              <a:buNone/>
              <a:defRPr/>
            </a:pPr>
            <a:r>
              <a:rPr lang="en-US" sz="2800" dirty="0">
                <a:solidFill>
                  <a:srgbClr val="FFFF00"/>
                </a:solidFill>
              </a:rPr>
              <a:t>       steering mechanism.</a:t>
            </a:r>
          </a:p>
          <a:p>
            <a:pPr marL="0" indent="0" eaLnBrk="1" hangingPunct="1">
              <a:lnSpc>
                <a:spcPct val="90000"/>
              </a:lnSpc>
              <a:buFont typeface="Wingdings" panose="05000000000000000000" pitchFamily="2" charset="2"/>
              <a:buNone/>
              <a:defRPr/>
            </a:pPr>
            <a:endParaRPr lang="en-US" sz="2400" b="1" dirty="0">
              <a:solidFill>
                <a:srgbClr val="FFFF00"/>
              </a:solidFill>
            </a:endParaRPr>
          </a:p>
          <a:p>
            <a:pPr marL="533400" indent="-533400" eaLnBrk="1" hangingPunct="1">
              <a:lnSpc>
                <a:spcPct val="90000"/>
              </a:lnSpc>
              <a:buClr>
                <a:srgbClr val="66FF33"/>
              </a:buClr>
              <a:buSzPct val="90000"/>
              <a:buFont typeface="Wingdings" panose="05000000000000000000" pitchFamily="2" charset="2"/>
              <a:buChar char="§"/>
              <a:defRPr/>
            </a:pPr>
            <a:r>
              <a:rPr lang="en-US" sz="2800" b="1" dirty="0">
                <a:solidFill>
                  <a:srgbClr val="66FF33"/>
                </a:solidFill>
              </a:rPr>
              <a:t>Pits are OK but, you </a:t>
            </a:r>
            <a:r>
              <a:rPr lang="en-US" sz="2800" b="1" u="sng" dirty="0">
                <a:solidFill>
                  <a:srgbClr val="66FF33"/>
                </a:solidFill>
              </a:rPr>
              <a:t>MUST</a:t>
            </a:r>
            <a:r>
              <a:rPr lang="en-US" sz="2800" b="1" dirty="0">
                <a:solidFill>
                  <a:srgbClr val="66FF33"/>
                </a:solidFill>
              </a:rPr>
              <a:t> raise the tires off the floor.</a:t>
            </a:r>
          </a:p>
        </p:txBody>
      </p:sp>
      <p:pic>
        <p:nvPicPr>
          <p:cNvPr id="65540" name="Picture 6">
            <a:extLst>
              <a:ext uri="{FF2B5EF4-FFF2-40B4-BE49-F238E27FC236}">
                <a16:creationId xmlns:a16="http://schemas.microsoft.com/office/drawing/2014/main" id="{D728672F-0FD8-44D4-A042-89C5C4CE1C07}"/>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00588" y="2058988"/>
            <a:ext cx="3933825" cy="3609975"/>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a:extLst>
              <a:ext uri="{FF2B5EF4-FFF2-40B4-BE49-F238E27FC236}">
                <a16:creationId xmlns:a16="http://schemas.microsoft.com/office/drawing/2014/main" id="{2A34737B-1A87-4B94-8828-2DCF3789AC24}"/>
              </a:ext>
            </a:extLst>
          </p:cNvPr>
          <p:cNvSpPr>
            <a:spLocks noGrp="1" noRot="1" noChangeArrowheads="1"/>
          </p:cNvSpPr>
          <p:nvPr>
            <p:ph type="title"/>
          </p:nvPr>
        </p:nvSpPr>
        <p:spPr/>
        <p:txBody>
          <a:bodyPr/>
          <a:lstStyle/>
          <a:p>
            <a:pPr eaLnBrk="1" hangingPunct="1">
              <a:defRPr/>
            </a:pPr>
            <a:r>
              <a:rPr lang="en-US" dirty="0">
                <a:solidFill>
                  <a:srgbClr val="FFFF00"/>
                </a:solidFill>
              </a:rPr>
              <a:t>.0535 Steering Mechanism</a:t>
            </a:r>
          </a:p>
        </p:txBody>
      </p:sp>
      <p:sp>
        <p:nvSpPr>
          <p:cNvPr id="106501" name="Rectangle 5">
            <a:extLst>
              <a:ext uri="{FF2B5EF4-FFF2-40B4-BE49-F238E27FC236}">
                <a16:creationId xmlns:a16="http://schemas.microsoft.com/office/drawing/2014/main" id="{1BF4057D-2027-4464-B42D-ED1FDB27E79A}"/>
              </a:ext>
            </a:extLst>
          </p:cNvPr>
          <p:cNvSpPr>
            <a:spLocks noGrp="1" noChangeArrowheads="1"/>
          </p:cNvSpPr>
          <p:nvPr>
            <p:ph type="body" sz="half" idx="1"/>
          </p:nvPr>
        </p:nvSpPr>
        <p:spPr>
          <a:xfrm>
            <a:off x="457200" y="1371600"/>
            <a:ext cx="4191000" cy="5105400"/>
          </a:xfrm>
        </p:spPr>
        <p:txBody>
          <a:bodyPr/>
          <a:lstStyle/>
          <a:p>
            <a:pPr eaLnBrk="1" hangingPunct="1">
              <a:lnSpc>
                <a:spcPct val="80000"/>
              </a:lnSpc>
              <a:buFont typeface="Wingdings" panose="05000000000000000000" pitchFamily="2" charset="2"/>
              <a:buNone/>
              <a:defRPr/>
            </a:pPr>
            <a:r>
              <a:rPr lang="en-US" sz="2600" dirty="0">
                <a:solidFill>
                  <a:srgbClr val="FFFF00"/>
                </a:solidFill>
              </a:rPr>
              <a:t>(b) </a:t>
            </a:r>
            <a:r>
              <a:rPr lang="en-US" sz="2600" b="1" dirty="0">
                <a:solidFill>
                  <a:srgbClr val="FFFF00"/>
                </a:solidFill>
              </a:rPr>
              <a:t>The steering mechanism   </a:t>
            </a:r>
          </a:p>
          <a:p>
            <a:pPr eaLnBrk="1" hangingPunct="1">
              <a:lnSpc>
                <a:spcPct val="80000"/>
              </a:lnSpc>
              <a:buFont typeface="Wingdings" panose="05000000000000000000" pitchFamily="2" charset="2"/>
              <a:buNone/>
              <a:defRPr/>
            </a:pPr>
            <a:r>
              <a:rPr lang="en-US" sz="2600" b="1" dirty="0">
                <a:solidFill>
                  <a:srgbClr val="FFFF00"/>
                </a:solidFill>
              </a:rPr>
              <a:t>      shall not be approved if:</a:t>
            </a:r>
          </a:p>
          <a:p>
            <a:pPr eaLnBrk="1" hangingPunct="1">
              <a:lnSpc>
                <a:spcPct val="80000"/>
              </a:lnSpc>
              <a:buFont typeface="Wingdings" panose="05000000000000000000" pitchFamily="2" charset="2"/>
              <a:buNone/>
              <a:defRPr/>
            </a:pPr>
            <a:r>
              <a:rPr lang="en-US" sz="1000" dirty="0">
                <a:solidFill>
                  <a:srgbClr val="FFFF00"/>
                </a:solidFill>
              </a:rPr>
              <a:t>	</a:t>
            </a:r>
          </a:p>
          <a:p>
            <a:pPr eaLnBrk="1" hangingPunct="1">
              <a:lnSpc>
                <a:spcPct val="80000"/>
              </a:lnSpc>
              <a:buFont typeface="Wingdings" panose="05000000000000000000" pitchFamily="2" charset="2"/>
              <a:buNone/>
              <a:defRPr/>
            </a:pPr>
            <a:r>
              <a:rPr lang="en-US" sz="2600" dirty="0">
                <a:solidFill>
                  <a:srgbClr val="FFFF00"/>
                </a:solidFill>
              </a:rPr>
              <a:t>(1) With front wheels in straight ahead position there is more than 3 inches of free play in steering wheels up to 18 inches in diameter or more than 4 inches of free play in steering wheels over 18 inches in diameter. If the vehicle is equipped with power steering, the engine must be operating.</a:t>
            </a:r>
          </a:p>
        </p:txBody>
      </p:sp>
      <p:sp>
        <p:nvSpPr>
          <p:cNvPr id="66564" name="Text Box 10">
            <a:extLst>
              <a:ext uri="{FF2B5EF4-FFF2-40B4-BE49-F238E27FC236}">
                <a16:creationId xmlns:a16="http://schemas.microsoft.com/office/drawing/2014/main" id="{C7B4A247-6F3D-4A69-AEE8-E625EE547AC5}"/>
              </a:ext>
            </a:extLst>
          </p:cNvPr>
          <p:cNvSpPr txBox="1">
            <a:spLocks noChangeArrowheads="1"/>
          </p:cNvSpPr>
          <p:nvPr/>
        </p:nvSpPr>
        <p:spPr bwMode="auto">
          <a:xfrm>
            <a:off x="4495800" y="5410200"/>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Char char="•"/>
            </a:pPr>
            <a:r>
              <a:rPr lang="en-US" altLang="en-US" sz="1800" b="1">
                <a:solidFill>
                  <a:srgbClr val="66FF33"/>
                </a:solidFill>
                <a:latin typeface="Tahoma" panose="020B0604030504040204" pitchFamily="34" charset="0"/>
              </a:rPr>
              <a:t>1 ½ “ Side to Side = 3” of free play.</a:t>
            </a:r>
          </a:p>
        </p:txBody>
      </p:sp>
      <p:pic>
        <p:nvPicPr>
          <p:cNvPr id="66565" name="Picture 6">
            <a:extLst>
              <a:ext uri="{FF2B5EF4-FFF2-40B4-BE49-F238E27FC236}">
                <a16:creationId xmlns:a16="http://schemas.microsoft.com/office/drawing/2014/main" id="{106BE3A0-7A8C-4D51-8B44-E4BED2684F0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590800"/>
            <a:ext cx="3962400" cy="25908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38A72AA-5EB4-4C31-BBAB-86388A024954}"/>
              </a:ext>
            </a:extLst>
          </p:cNvPr>
          <p:cNvSpPr>
            <a:spLocks noGrp="1" noRot="1" noChangeArrowheads="1"/>
          </p:cNvSpPr>
          <p:nvPr>
            <p:ph type="title"/>
          </p:nvPr>
        </p:nvSpPr>
        <p:spPr>
          <a:xfrm>
            <a:off x="457200" y="274638"/>
            <a:ext cx="8229600" cy="1020762"/>
          </a:xfrm>
        </p:spPr>
        <p:txBody>
          <a:bodyPr/>
          <a:lstStyle/>
          <a:p>
            <a:pPr eaLnBrk="1" hangingPunct="1">
              <a:defRPr/>
            </a:pPr>
            <a:r>
              <a:rPr lang="en-US" dirty="0">
                <a:solidFill>
                  <a:srgbClr val="FFFF00"/>
                </a:solidFill>
              </a:rPr>
              <a:t>.0535 Steering Mechanism</a:t>
            </a:r>
          </a:p>
        </p:txBody>
      </p:sp>
      <p:sp>
        <p:nvSpPr>
          <p:cNvPr id="110596" name="Rectangle 4">
            <a:extLst>
              <a:ext uri="{FF2B5EF4-FFF2-40B4-BE49-F238E27FC236}">
                <a16:creationId xmlns:a16="http://schemas.microsoft.com/office/drawing/2014/main" id="{09CD927E-802D-4EBB-831E-53B7D8753AB5}"/>
              </a:ext>
            </a:extLst>
          </p:cNvPr>
          <p:cNvSpPr>
            <a:spLocks noGrp="1" noChangeArrowheads="1"/>
          </p:cNvSpPr>
          <p:nvPr>
            <p:ph type="body" sz="half" idx="1"/>
          </p:nvPr>
        </p:nvSpPr>
        <p:spPr>
          <a:xfrm>
            <a:off x="455612" y="1295400"/>
            <a:ext cx="5411787" cy="5257800"/>
          </a:xfrm>
        </p:spPr>
        <p:txBody>
          <a:bodyPr/>
          <a:lstStyle/>
          <a:p>
            <a:pPr eaLnBrk="1" hangingPunct="1">
              <a:lnSpc>
                <a:spcPct val="80000"/>
              </a:lnSpc>
              <a:buClr>
                <a:srgbClr val="FFCC00"/>
              </a:buClr>
              <a:buFont typeface="Wingdings" panose="05000000000000000000" pitchFamily="2" charset="2"/>
              <a:buNone/>
              <a:defRPr/>
            </a:pPr>
            <a:r>
              <a:rPr lang="en-US" sz="2400" b="1" dirty="0">
                <a:solidFill>
                  <a:srgbClr val="FFFF00"/>
                </a:solidFill>
              </a:rPr>
              <a:t>Continued: The steering mechanism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600" dirty="0">
                <a:solidFill>
                  <a:srgbClr val="FFFF00"/>
                </a:solidFill>
              </a:rPr>
              <a:t>(2) Either front or rear springs are  </a:t>
            </a:r>
          </a:p>
          <a:p>
            <a:pPr eaLnBrk="1" hangingPunct="1">
              <a:lnSpc>
                <a:spcPct val="90000"/>
              </a:lnSpc>
              <a:buFont typeface="Wingdings" panose="05000000000000000000" pitchFamily="2" charset="2"/>
              <a:buNone/>
              <a:defRPr/>
            </a:pPr>
            <a:r>
              <a:rPr lang="en-US" sz="2600" dirty="0">
                <a:solidFill>
                  <a:srgbClr val="FFFF00"/>
                </a:solidFill>
              </a:rPr>
              <a:t>     noticeably sagging or broken.</a:t>
            </a:r>
          </a:p>
          <a:p>
            <a:pPr eaLnBrk="1" hangingPunct="1">
              <a:lnSpc>
                <a:spcPct val="90000"/>
              </a:lnSpc>
              <a:buFont typeface="Wingdings" panose="05000000000000000000" pitchFamily="2" charset="2"/>
              <a:buNone/>
              <a:defRPr/>
            </a:pPr>
            <a:endParaRPr lang="en-US" sz="2400" b="1" dirty="0">
              <a:solidFill>
                <a:srgbClr val="FFFF00"/>
              </a:solidFill>
            </a:endParaRPr>
          </a:p>
          <a:p>
            <a:pPr marL="0" indent="0" eaLnBrk="1" hangingPunct="1">
              <a:lnSpc>
                <a:spcPct val="90000"/>
              </a:lnSpc>
              <a:buClr>
                <a:srgbClr val="66FF33"/>
              </a:buClr>
              <a:buFont typeface="Wingdings" panose="05000000000000000000" pitchFamily="2" charset="2"/>
              <a:buNone/>
              <a:defRPr/>
            </a:pPr>
            <a:endParaRPr lang="en-US" sz="2400" b="1" dirty="0">
              <a:solidFill>
                <a:srgbClr val="66FF33"/>
              </a:solidFill>
            </a:endParaRPr>
          </a:p>
        </p:txBody>
      </p:sp>
      <p:pic>
        <p:nvPicPr>
          <p:cNvPr id="7" name="Online Image Placeholder 6">
            <a:extLst>
              <a:ext uri="{FF2B5EF4-FFF2-40B4-BE49-F238E27FC236}">
                <a16:creationId xmlns:a16="http://schemas.microsoft.com/office/drawing/2014/main" id="{3703D73A-001E-411C-BE69-5341E7A4CBAF}"/>
              </a:ext>
            </a:extLst>
          </p:cNvPr>
          <p:cNvPicPr>
            <a:picLocks noGrp="1" noChangeAspect="1"/>
          </p:cNvPicPr>
          <p:nvPr>
            <p:ph type="clipArt" sz="half" idx="2"/>
          </p:nvPr>
        </p:nvPicPr>
        <p:blipFill>
          <a:blip r:embed="rId2"/>
          <a:stretch>
            <a:fillRect/>
          </a:stretch>
        </p:blipFill>
        <p:spPr>
          <a:xfrm>
            <a:off x="4953000" y="2667001"/>
            <a:ext cx="4038600" cy="3916362"/>
          </a:xfrm>
        </p:spPr>
      </p:pic>
      <p:pic>
        <p:nvPicPr>
          <p:cNvPr id="9" name="Picture 8">
            <a:extLst>
              <a:ext uri="{FF2B5EF4-FFF2-40B4-BE49-F238E27FC236}">
                <a16:creationId xmlns:a16="http://schemas.microsoft.com/office/drawing/2014/main" id="{ACED6A46-D166-47E5-8DA2-7FC59B52A3BE}"/>
              </a:ext>
            </a:extLst>
          </p:cNvPr>
          <p:cNvPicPr>
            <a:picLocks noChangeAspect="1"/>
          </p:cNvPicPr>
          <p:nvPr/>
        </p:nvPicPr>
        <p:blipFill>
          <a:blip r:embed="rId3"/>
          <a:stretch>
            <a:fillRect/>
          </a:stretch>
        </p:blipFill>
        <p:spPr>
          <a:xfrm>
            <a:off x="152401" y="3429000"/>
            <a:ext cx="4540338" cy="3124200"/>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982FD4EA-6DF2-49E1-BDC7-BC0253A423A2}"/>
              </a:ext>
            </a:extLst>
          </p:cNvPr>
          <p:cNvSpPr>
            <a:spLocks noGrp="1" noRot="1" noChangeArrowheads="1"/>
          </p:cNvSpPr>
          <p:nvPr>
            <p:ph type="title"/>
          </p:nvPr>
        </p:nvSpPr>
        <p:spPr/>
        <p:txBody>
          <a:bodyPr/>
          <a:lstStyle/>
          <a:p>
            <a:pPr eaLnBrk="1" hangingPunct="1">
              <a:defRPr/>
            </a:pPr>
            <a:r>
              <a:rPr lang="en-US" dirty="0">
                <a:solidFill>
                  <a:srgbClr val="FFFF00"/>
                </a:solidFill>
              </a:rPr>
              <a:t>.0535 Steering Mechanism</a:t>
            </a:r>
          </a:p>
        </p:txBody>
      </p:sp>
      <p:sp>
        <p:nvSpPr>
          <p:cNvPr id="113668" name="Rectangle 4">
            <a:extLst>
              <a:ext uri="{FF2B5EF4-FFF2-40B4-BE49-F238E27FC236}">
                <a16:creationId xmlns:a16="http://schemas.microsoft.com/office/drawing/2014/main" id="{ABBF8BA3-4A77-4EBA-8B74-162C3C8F1F1E}"/>
              </a:ext>
            </a:extLst>
          </p:cNvPr>
          <p:cNvSpPr>
            <a:spLocks noGrp="1" noChangeArrowheads="1"/>
          </p:cNvSpPr>
          <p:nvPr>
            <p:ph type="body" sz="half" idx="1"/>
          </p:nvPr>
        </p:nvSpPr>
        <p:spPr>
          <a:xfrm>
            <a:off x="457200" y="1417638"/>
            <a:ext cx="4191000" cy="4708525"/>
          </a:xfrm>
        </p:spPr>
        <p:txBody>
          <a:bodyPr/>
          <a:lstStyle/>
          <a:p>
            <a:pPr eaLnBrk="1" hangingPunct="1">
              <a:lnSpc>
                <a:spcPct val="80000"/>
              </a:lnSpc>
              <a:buClr>
                <a:srgbClr val="FFCC00"/>
              </a:buClr>
              <a:buFont typeface="Wingdings" panose="05000000000000000000" pitchFamily="2" charset="2"/>
              <a:buNone/>
              <a:defRPr/>
            </a:pPr>
            <a:r>
              <a:rPr lang="en-US" sz="2400" b="1" dirty="0">
                <a:solidFill>
                  <a:srgbClr val="FFFF00"/>
                </a:solidFill>
              </a:rPr>
              <a:t>Continued: The steering</a:t>
            </a:r>
          </a:p>
          <a:p>
            <a:pPr eaLnBrk="1" hangingPunct="1">
              <a:lnSpc>
                <a:spcPct val="80000"/>
              </a:lnSpc>
              <a:buClr>
                <a:srgbClr val="FFCC00"/>
              </a:buClr>
              <a:buFont typeface="Wingdings" panose="05000000000000000000" pitchFamily="2" charset="2"/>
              <a:buNone/>
              <a:defRPr/>
            </a:pPr>
            <a:r>
              <a:rPr lang="en-US" sz="2400" b="1" dirty="0">
                <a:solidFill>
                  <a:srgbClr val="FFFF00"/>
                </a:solidFill>
              </a:rPr>
              <a:t>mechanism shall not be </a:t>
            </a:r>
          </a:p>
          <a:p>
            <a:pPr eaLnBrk="1" hangingPunct="1">
              <a:lnSpc>
                <a:spcPct val="80000"/>
              </a:lnSpc>
              <a:buClr>
                <a:srgbClr val="FFCC00"/>
              </a:buClr>
              <a:buFont typeface="Wingdings" panose="05000000000000000000" pitchFamily="2" charset="2"/>
              <a:buNone/>
              <a:defRPr/>
            </a:pPr>
            <a:r>
              <a:rPr lang="en-US" sz="2400" b="1" dirty="0">
                <a:solidFill>
                  <a:srgbClr val="FFFF00"/>
                </a:solidFill>
              </a:rPr>
              <a:t>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(3) The front wheels or  </a:t>
            </a:r>
          </a:p>
          <a:p>
            <a:pPr eaLnBrk="1" hangingPunct="1">
              <a:lnSpc>
                <a:spcPct val="90000"/>
              </a:lnSpc>
              <a:buFont typeface="Wingdings" panose="05000000000000000000" pitchFamily="2" charset="2"/>
              <a:buNone/>
              <a:defRPr/>
            </a:pPr>
            <a:r>
              <a:rPr lang="en-US" sz="2800" dirty="0">
                <a:solidFill>
                  <a:srgbClr val="FFFF00"/>
                </a:solidFill>
              </a:rPr>
              <a:t>     front-end assembly is   </a:t>
            </a:r>
          </a:p>
          <a:p>
            <a:pPr eaLnBrk="1" hangingPunct="1">
              <a:lnSpc>
                <a:spcPct val="90000"/>
              </a:lnSpc>
              <a:buFont typeface="Wingdings" panose="05000000000000000000" pitchFamily="2" charset="2"/>
              <a:buNone/>
              <a:defRPr/>
            </a:pPr>
            <a:r>
              <a:rPr lang="en-US" sz="2800" dirty="0">
                <a:solidFill>
                  <a:srgbClr val="FFFF00"/>
                </a:solidFill>
              </a:rPr>
              <a:t>     loose, bent, or twisted; or  </a:t>
            </a:r>
          </a:p>
          <a:p>
            <a:pPr eaLnBrk="1" hangingPunct="1">
              <a:lnSpc>
                <a:spcPct val="90000"/>
              </a:lnSpc>
              <a:buFont typeface="Wingdings" panose="05000000000000000000" pitchFamily="2" charset="2"/>
              <a:buNone/>
              <a:defRPr/>
            </a:pPr>
            <a:r>
              <a:rPr lang="en-US" sz="2800" dirty="0">
                <a:solidFill>
                  <a:srgbClr val="FFFF00"/>
                </a:solidFill>
              </a:rPr>
              <a:t>     bolts, nuts, or rivets are  </a:t>
            </a:r>
          </a:p>
          <a:p>
            <a:pPr eaLnBrk="1" hangingPunct="1">
              <a:lnSpc>
                <a:spcPct val="90000"/>
              </a:lnSpc>
              <a:buFont typeface="Wingdings" panose="05000000000000000000" pitchFamily="2" charset="2"/>
              <a:buNone/>
              <a:defRPr/>
            </a:pPr>
            <a:r>
              <a:rPr lang="en-US" sz="2800" dirty="0">
                <a:solidFill>
                  <a:srgbClr val="FFFF00"/>
                </a:solidFill>
              </a:rPr>
              <a:t>     loose or missing</a:t>
            </a:r>
          </a:p>
          <a:p>
            <a:pPr eaLnBrk="1" hangingPunct="1">
              <a:lnSpc>
                <a:spcPct val="90000"/>
              </a:lnSpc>
              <a:buFont typeface="Wingdings" panose="05000000000000000000" pitchFamily="2" charset="2"/>
              <a:buNone/>
              <a:defRPr/>
            </a:pPr>
            <a:endParaRPr lang="en-US" sz="1000" b="1" dirty="0">
              <a:solidFill>
                <a:srgbClr val="FFFF00"/>
              </a:solidFill>
            </a:endParaRPr>
          </a:p>
        </p:txBody>
      </p:sp>
      <p:sp>
        <p:nvSpPr>
          <p:cNvPr id="6" name="TextBox 5">
            <a:extLst>
              <a:ext uri="{FF2B5EF4-FFF2-40B4-BE49-F238E27FC236}">
                <a16:creationId xmlns:a16="http://schemas.microsoft.com/office/drawing/2014/main" id="{32465FE6-5026-4822-A3D0-D80EEE6AF89B}"/>
              </a:ext>
            </a:extLst>
          </p:cNvPr>
          <p:cNvSpPr txBox="1"/>
          <p:nvPr/>
        </p:nvSpPr>
        <p:spPr>
          <a:xfrm>
            <a:off x="457200" y="5181600"/>
            <a:ext cx="4572000" cy="923330"/>
          </a:xfrm>
          <a:prstGeom prst="rect">
            <a:avLst/>
          </a:prstGeom>
          <a:noFill/>
        </p:spPr>
        <p:txBody>
          <a:bodyPr wrap="square">
            <a:spAutoFit/>
          </a:bodyPr>
          <a:lstStyle/>
          <a:p>
            <a:pPr eaLnBrk="1" hangingPunct="1">
              <a:lnSpc>
                <a:spcPct val="90000"/>
              </a:lnSpc>
              <a:buClr>
                <a:srgbClr val="66FF33"/>
              </a:buClr>
              <a:defRPr/>
            </a:pPr>
            <a:r>
              <a:rPr lang="en-US" sz="2000" b="1" dirty="0">
                <a:solidFill>
                  <a:srgbClr val="66FF33"/>
                </a:solidFill>
              </a:rPr>
              <a:t>To fail a vehicle for missing lug nuts or missing studs is the discretion of the inspection mechanic.</a:t>
            </a:r>
          </a:p>
        </p:txBody>
      </p:sp>
      <p:pic>
        <p:nvPicPr>
          <p:cNvPr id="4" name="Online Image Placeholder 3">
            <a:extLst>
              <a:ext uri="{FF2B5EF4-FFF2-40B4-BE49-F238E27FC236}">
                <a16:creationId xmlns:a16="http://schemas.microsoft.com/office/drawing/2014/main" id="{C648A19B-F0D9-4BDA-A5B2-78D20A9EB6B0}"/>
              </a:ext>
            </a:extLst>
          </p:cNvPr>
          <p:cNvPicPr>
            <a:picLocks noGrp="1" noChangeAspect="1"/>
          </p:cNvPicPr>
          <p:nvPr>
            <p:ph type="clipArt" sz="half" idx="2"/>
          </p:nvPr>
        </p:nvPicPr>
        <p:blipFill>
          <a:blip r:embed="rId2"/>
          <a:stretch>
            <a:fillRect/>
          </a:stretch>
        </p:blipFill>
        <p:spPr>
          <a:xfrm>
            <a:off x="4648200" y="2560638"/>
            <a:ext cx="4191000" cy="2468561"/>
          </a:xfr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DA0E904D-AD69-4EC5-84BB-A2F7A701AB6A}"/>
              </a:ext>
            </a:extLst>
          </p:cNvPr>
          <p:cNvSpPr>
            <a:spLocks noGrp="1" noRot="1" noChangeArrowheads="1"/>
          </p:cNvSpPr>
          <p:nvPr>
            <p:ph type="title"/>
          </p:nvPr>
        </p:nvSpPr>
        <p:spPr/>
        <p:txBody>
          <a:bodyPr/>
          <a:lstStyle/>
          <a:p>
            <a:pPr eaLnBrk="1" hangingPunct="1">
              <a:defRPr/>
            </a:pPr>
            <a:r>
              <a:rPr lang="en-US" dirty="0">
                <a:solidFill>
                  <a:srgbClr val="FFFF00"/>
                </a:solidFill>
              </a:rPr>
              <a:t>.0535 Steering Mechanism</a:t>
            </a:r>
          </a:p>
        </p:txBody>
      </p:sp>
      <p:sp>
        <p:nvSpPr>
          <p:cNvPr id="115716" name="Rectangle 4">
            <a:extLst>
              <a:ext uri="{FF2B5EF4-FFF2-40B4-BE49-F238E27FC236}">
                <a16:creationId xmlns:a16="http://schemas.microsoft.com/office/drawing/2014/main" id="{CD0D7871-7567-4D85-BD34-31C41E65C8D0}"/>
              </a:ext>
            </a:extLst>
          </p:cNvPr>
          <p:cNvSpPr>
            <a:spLocks noGrp="1" noChangeArrowheads="1"/>
          </p:cNvSpPr>
          <p:nvPr>
            <p:ph type="body" sz="half" idx="1"/>
          </p:nvPr>
        </p:nvSpPr>
        <p:spPr>
          <a:xfrm>
            <a:off x="457200" y="1600200"/>
            <a:ext cx="4191000" cy="4525963"/>
          </a:xfrm>
        </p:spPr>
        <p:txBody>
          <a:bodyPr/>
          <a:lstStyle/>
          <a:p>
            <a:pPr eaLnBrk="1" hangingPunct="1">
              <a:lnSpc>
                <a:spcPct val="80000"/>
              </a:lnSpc>
              <a:buClr>
                <a:srgbClr val="FFCC00"/>
              </a:buClr>
              <a:buFont typeface="Wingdings" panose="05000000000000000000" pitchFamily="2" charset="2"/>
              <a:buNone/>
              <a:defRPr/>
            </a:pPr>
            <a:r>
              <a:rPr lang="en-US" sz="2400" b="1" dirty="0">
                <a:solidFill>
                  <a:srgbClr val="FFFF00"/>
                </a:solidFill>
              </a:rPr>
              <a:t>Continued: The steering </a:t>
            </a:r>
          </a:p>
          <a:p>
            <a:pPr eaLnBrk="1" hangingPunct="1">
              <a:lnSpc>
                <a:spcPct val="80000"/>
              </a:lnSpc>
              <a:buClr>
                <a:srgbClr val="FFCC00"/>
              </a:buClr>
              <a:buFont typeface="Wingdings" panose="05000000000000000000" pitchFamily="2" charset="2"/>
              <a:buNone/>
              <a:defRPr/>
            </a:pPr>
            <a:r>
              <a:rPr lang="en-US" sz="2400" b="1" dirty="0">
                <a:solidFill>
                  <a:srgbClr val="FFFF00"/>
                </a:solidFill>
              </a:rPr>
              <a:t>mechanism shall not be </a:t>
            </a:r>
          </a:p>
          <a:p>
            <a:pPr eaLnBrk="1" hangingPunct="1">
              <a:lnSpc>
                <a:spcPct val="80000"/>
              </a:lnSpc>
              <a:buClr>
                <a:srgbClr val="FFCC00"/>
              </a:buClr>
              <a:buFont typeface="Wingdings" panose="05000000000000000000" pitchFamily="2" charset="2"/>
              <a:buNone/>
              <a:defRPr/>
            </a:pPr>
            <a:r>
              <a:rPr lang="en-US" sz="2400" b="1" dirty="0">
                <a:solidFill>
                  <a:srgbClr val="FFFF00"/>
                </a:solidFill>
              </a:rPr>
              <a:t>approved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600" dirty="0">
                <a:solidFill>
                  <a:srgbClr val="FFFF00"/>
                </a:solidFill>
              </a:rPr>
              <a:t>(4) Power steering system  shows </a:t>
            </a:r>
            <a:r>
              <a:rPr lang="en-US" sz="2600" b="1" u="sng" dirty="0">
                <a:solidFill>
                  <a:srgbClr val="FFFF00"/>
                </a:solidFill>
              </a:rPr>
              <a:t>visible leaks,</a:t>
            </a:r>
            <a:r>
              <a:rPr lang="en-US" sz="2600" b="1" dirty="0">
                <a:solidFill>
                  <a:srgbClr val="FFFF00"/>
                </a:solidFill>
              </a:rPr>
              <a:t> </a:t>
            </a:r>
            <a:r>
              <a:rPr lang="en-US" sz="2600" dirty="0">
                <a:solidFill>
                  <a:srgbClr val="FFFF00"/>
                </a:solidFill>
              </a:rPr>
              <a:t>or the power steering belt is loose, worn.</a:t>
            </a:r>
            <a:endParaRPr lang="en-US" sz="2400" dirty="0">
              <a:solidFill>
                <a:srgbClr val="FFFF00"/>
              </a:solidFill>
            </a:endParaRPr>
          </a:p>
          <a:p>
            <a:pPr eaLnBrk="1" hangingPunct="1">
              <a:buClr>
                <a:srgbClr val="66FF33"/>
              </a:buClr>
              <a:defRPr/>
            </a:pPr>
            <a:endParaRPr lang="en-US" sz="2400" b="1" dirty="0">
              <a:solidFill>
                <a:srgbClr val="66FF33"/>
              </a:solidFill>
            </a:endParaRPr>
          </a:p>
          <a:p>
            <a:pPr eaLnBrk="1" hangingPunct="1">
              <a:buClr>
                <a:srgbClr val="66FF33"/>
              </a:buClr>
              <a:defRPr/>
            </a:pPr>
            <a:r>
              <a:rPr lang="en-US" sz="2400" b="1" dirty="0">
                <a:solidFill>
                  <a:srgbClr val="66FF33"/>
                </a:solidFill>
              </a:rPr>
              <a:t>Rack-N-Pinion steering mechanisms with “morning sickness” fails </a:t>
            </a:r>
            <a:r>
              <a:rPr lang="en-US" sz="2400" b="1" u="sng" dirty="0">
                <a:solidFill>
                  <a:srgbClr val="66FF33"/>
                </a:solidFill>
              </a:rPr>
              <a:t>ONLY</a:t>
            </a:r>
            <a:r>
              <a:rPr lang="en-US" sz="2400" b="1" dirty="0">
                <a:solidFill>
                  <a:srgbClr val="66FF33"/>
                </a:solidFill>
              </a:rPr>
              <a:t> if tightness or slippage occurs during the inspection.</a:t>
            </a:r>
          </a:p>
        </p:txBody>
      </p:sp>
      <p:pic>
        <p:nvPicPr>
          <p:cNvPr id="70660" name="Picture 5">
            <a:extLst>
              <a:ext uri="{FF2B5EF4-FFF2-40B4-BE49-F238E27FC236}">
                <a16:creationId xmlns:a16="http://schemas.microsoft.com/office/drawing/2014/main" id="{93B17F78-A8EF-40D3-85D2-18DA42B91AF6}"/>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95800" y="2590800"/>
            <a:ext cx="4191000" cy="30480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2C6D-9935-45F3-88DA-288B9A93FBF9}"/>
              </a:ext>
            </a:extLst>
          </p:cNvPr>
          <p:cNvSpPr>
            <a:spLocks noGrp="1"/>
          </p:cNvSpPr>
          <p:nvPr>
            <p:ph type="title"/>
          </p:nvPr>
        </p:nvSpPr>
        <p:spPr/>
        <p:txBody>
          <a:bodyPr/>
          <a:lstStyle/>
          <a:p>
            <a:r>
              <a:rPr lang="en-US" dirty="0">
                <a:solidFill>
                  <a:srgbClr val="FFFF00"/>
                </a:solidFill>
              </a:rPr>
              <a:t>.0535 Steering Mechanism</a:t>
            </a:r>
            <a:endParaRPr lang="en-US" dirty="0"/>
          </a:p>
        </p:txBody>
      </p:sp>
      <p:sp>
        <p:nvSpPr>
          <p:cNvPr id="3" name="Text Placeholder 2">
            <a:extLst>
              <a:ext uri="{FF2B5EF4-FFF2-40B4-BE49-F238E27FC236}">
                <a16:creationId xmlns:a16="http://schemas.microsoft.com/office/drawing/2014/main" id="{79A54BD0-C127-45ED-B468-9735C38FE907}"/>
              </a:ext>
            </a:extLst>
          </p:cNvPr>
          <p:cNvSpPr>
            <a:spLocks noGrp="1"/>
          </p:cNvSpPr>
          <p:nvPr>
            <p:ph type="body" sz="half" idx="1"/>
          </p:nvPr>
        </p:nvSpPr>
        <p:spPr>
          <a:xfrm>
            <a:off x="457200" y="1417638"/>
            <a:ext cx="6019800" cy="4708525"/>
          </a:xfrm>
        </p:spPr>
        <p:txBody>
          <a:bodyPr/>
          <a:lstStyle/>
          <a:p>
            <a:r>
              <a:rPr lang="en-US" sz="2800" b="1" dirty="0">
                <a:solidFill>
                  <a:srgbClr val="FFFF00"/>
                </a:solidFill>
              </a:rPr>
              <a:t>Continued: The steering mechanism shall not be approved if:</a:t>
            </a:r>
          </a:p>
          <a:p>
            <a:endParaRPr lang="en-US" sz="800" dirty="0"/>
          </a:p>
          <a:p>
            <a:pPr marL="0" indent="0">
              <a:buNone/>
            </a:pPr>
            <a:r>
              <a:rPr lang="en-US" sz="2800" dirty="0">
                <a:solidFill>
                  <a:srgbClr val="FFFF00"/>
                </a:solidFill>
              </a:rPr>
              <a:t>(5) vehicle frame </a:t>
            </a:r>
            <a:r>
              <a:rPr lang="en-US" sz="2800" b="1" dirty="0">
                <a:solidFill>
                  <a:srgbClr val="66FF33"/>
                </a:solidFill>
              </a:rPr>
              <a:t>or</a:t>
            </a:r>
            <a:r>
              <a:rPr lang="en-US" sz="2800" dirty="0">
                <a:solidFill>
                  <a:srgbClr val="FFFF00"/>
                </a:solidFill>
              </a:rPr>
              <a:t> component of the </a:t>
            </a:r>
          </a:p>
          <a:p>
            <a:pPr marL="0" indent="0">
              <a:buNone/>
            </a:pPr>
            <a:r>
              <a:rPr lang="en-US" sz="2800" dirty="0">
                <a:solidFill>
                  <a:srgbClr val="FFFF00"/>
                </a:solidFill>
              </a:rPr>
              <a:t>     steering mechanism is rusted to the   </a:t>
            </a:r>
          </a:p>
          <a:p>
            <a:pPr marL="0" indent="0">
              <a:buNone/>
            </a:pPr>
            <a:r>
              <a:rPr lang="en-US" sz="2800" dirty="0">
                <a:solidFill>
                  <a:srgbClr val="FFFF00"/>
                </a:solidFill>
              </a:rPr>
              <a:t>     point of mechanical failure  </a:t>
            </a:r>
          </a:p>
        </p:txBody>
      </p:sp>
      <p:sp>
        <p:nvSpPr>
          <p:cNvPr id="4" name="Online Image Placeholder 3">
            <a:extLst>
              <a:ext uri="{FF2B5EF4-FFF2-40B4-BE49-F238E27FC236}">
                <a16:creationId xmlns:a16="http://schemas.microsoft.com/office/drawing/2014/main" id="{60A3E61A-0906-485F-ABFA-DEDB6AF57BE8}"/>
              </a:ext>
            </a:extLst>
          </p:cNvPr>
          <p:cNvSpPr>
            <a:spLocks noGrp="1"/>
          </p:cNvSpPr>
          <p:nvPr>
            <p:ph type="clipArt" sz="half" idx="2"/>
          </p:nvPr>
        </p:nvSpPr>
        <p:spPr>
          <a:xfrm>
            <a:off x="5410200" y="4320380"/>
            <a:ext cx="4038600" cy="4525963"/>
          </a:xfrm>
        </p:spPr>
        <p:txBody>
          <a:bodyPr/>
          <a:lstStyle/>
          <a:p>
            <a:endParaRPr lang="en-US"/>
          </a:p>
        </p:txBody>
      </p:sp>
      <p:pic>
        <p:nvPicPr>
          <p:cNvPr id="6" name="Picture 5">
            <a:extLst>
              <a:ext uri="{FF2B5EF4-FFF2-40B4-BE49-F238E27FC236}">
                <a16:creationId xmlns:a16="http://schemas.microsoft.com/office/drawing/2014/main" id="{A190DD92-9143-4B76-A4D5-36AD8A8AD501}"/>
              </a:ext>
            </a:extLst>
          </p:cNvPr>
          <p:cNvPicPr>
            <a:picLocks noChangeAspect="1"/>
          </p:cNvPicPr>
          <p:nvPr/>
        </p:nvPicPr>
        <p:blipFill>
          <a:blip r:embed="rId2"/>
          <a:stretch>
            <a:fillRect/>
          </a:stretch>
        </p:blipFill>
        <p:spPr>
          <a:xfrm>
            <a:off x="4419600" y="4171552"/>
            <a:ext cx="4448175" cy="2537619"/>
          </a:xfrm>
          <a:prstGeom prst="rect">
            <a:avLst/>
          </a:prstGeom>
        </p:spPr>
      </p:pic>
    </p:spTree>
    <p:extLst>
      <p:ext uri="{BB962C8B-B14F-4D97-AF65-F5344CB8AC3E}">
        <p14:creationId xmlns:p14="http://schemas.microsoft.com/office/powerpoint/2010/main" val="3745290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E3CB-D571-44CA-A4A3-78C564816F76}"/>
              </a:ext>
            </a:extLst>
          </p:cNvPr>
          <p:cNvSpPr>
            <a:spLocks noGrp="1"/>
          </p:cNvSpPr>
          <p:nvPr>
            <p:ph type="title"/>
          </p:nvPr>
        </p:nvSpPr>
        <p:spPr/>
        <p:txBody>
          <a:bodyPr/>
          <a:lstStyle/>
          <a:p>
            <a:r>
              <a:rPr lang="en-US" dirty="0">
                <a:solidFill>
                  <a:srgbClr val="FFFF00"/>
                </a:solidFill>
              </a:rPr>
              <a:t>.0535 Steering Mechanism</a:t>
            </a:r>
            <a:endParaRPr lang="en-US" dirty="0"/>
          </a:p>
        </p:txBody>
      </p:sp>
      <p:sp>
        <p:nvSpPr>
          <p:cNvPr id="3" name="Text Placeholder 2">
            <a:extLst>
              <a:ext uri="{FF2B5EF4-FFF2-40B4-BE49-F238E27FC236}">
                <a16:creationId xmlns:a16="http://schemas.microsoft.com/office/drawing/2014/main" id="{72696CA2-B106-4527-8C23-223F67315DBE}"/>
              </a:ext>
            </a:extLst>
          </p:cNvPr>
          <p:cNvSpPr>
            <a:spLocks noGrp="1"/>
          </p:cNvSpPr>
          <p:nvPr>
            <p:ph type="body" sz="half" idx="1"/>
          </p:nvPr>
        </p:nvSpPr>
        <p:spPr>
          <a:xfrm>
            <a:off x="457200" y="1600200"/>
            <a:ext cx="7543800" cy="4525963"/>
          </a:xfrm>
        </p:spPr>
        <p:txBody>
          <a:bodyPr/>
          <a:lstStyle/>
          <a:p>
            <a:r>
              <a:rPr lang="en-US" sz="2400" b="1" dirty="0">
                <a:solidFill>
                  <a:srgbClr val="FFFF00"/>
                </a:solidFill>
              </a:rPr>
              <a:t>Continued: The steering mechanism shall not be approved if:</a:t>
            </a:r>
          </a:p>
          <a:p>
            <a:endParaRPr lang="en-US" sz="1000" b="1" dirty="0">
              <a:solidFill>
                <a:srgbClr val="FFFF00"/>
              </a:solidFill>
            </a:endParaRPr>
          </a:p>
          <a:p>
            <a:pPr marL="0" indent="0">
              <a:buNone/>
            </a:pPr>
            <a:r>
              <a:rPr lang="en-US" sz="2800" dirty="0">
                <a:solidFill>
                  <a:srgbClr val="FFFF00"/>
                </a:solidFill>
              </a:rPr>
              <a:t>(6) shock or strut is leaking </a:t>
            </a:r>
            <a:r>
              <a:rPr lang="en-US" sz="2800" u="sng" dirty="0">
                <a:solidFill>
                  <a:srgbClr val="FFFF00"/>
                </a:solidFill>
              </a:rPr>
              <a:t>to the point of failure</a:t>
            </a:r>
            <a:r>
              <a:rPr lang="en-US" sz="2800" dirty="0">
                <a:solidFill>
                  <a:srgbClr val="FFFF00"/>
                </a:solidFill>
              </a:rPr>
              <a:t>  </a:t>
            </a:r>
          </a:p>
          <a:p>
            <a:pPr marL="0" indent="0">
              <a:buNone/>
            </a:pPr>
            <a:r>
              <a:rPr lang="en-US" sz="2800" dirty="0">
                <a:solidFill>
                  <a:srgbClr val="FFFF00"/>
                </a:solidFill>
              </a:rPr>
              <a:t>     that will inhibit the steering of </a:t>
            </a:r>
          </a:p>
          <a:p>
            <a:pPr marL="0" indent="0">
              <a:buNone/>
            </a:pPr>
            <a:r>
              <a:rPr lang="en-US" sz="2800" dirty="0">
                <a:solidFill>
                  <a:srgbClr val="FFFF00"/>
                </a:solidFill>
              </a:rPr>
              <a:t>     the vehicle.</a:t>
            </a:r>
          </a:p>
          <a:p>
            <a:pPr>
              <a:buFont typeface="Wingdings" panose="05000000000000000000" pitchFamily="2" charset="2"/>
              <a:buChar char="§"/>
            </a:pPr>
            <a:endParaRPr lang="en-US" dirty="0"/>
          </a:p>
        </p:txBody>
      </p:sp>
      <p:pic>
        <p:nvPicPr>
          <p:cNvPr id="6" name="Picture 5">
            <a:extLst>
              <a:ext uri="{FF2B5EF4-FFF2-40B4-BE49-F238E27FC236}">
                <a16:creationId xmlns:a16="http://schemas.microsoft.com/office/drawing/2014/main" id="{0024D3BD-C8EB-4C54-A4D2-83685A440115}"/>
              </a:ext>
            </a:extLst>
          </p:cNvPr>
          <p:cNvPicPr>
            <a:picLocks noChangeAspect="1"/>
          </p:cNvPicPr>
          <p:nvPr/>
        </p:nvPicPr>
        <p:blipFill>
          <a:blip r:embed="rId2"/>
          <a:stretch>
            <a:fillRect/>
          </a:stretch>
        </p:blipFill>
        <p:spPr>
          <a:xfrm>
            <a:off x="5406950" y="3391348"/>
            <a:ext cx="3286125" cy="3192014"/>
          </a:xfrm>
          <a:prstGeom prst="rect">
            <a:avLst/>
          </a:prstGeom>
        </p:spPr>
      </p:pic>
    </p:spTree>
    <p:extLst>
      <p:ext uri="{BB962C8B-B14F-4D97-AF65-F5344CB8AC3E}">
        <p14:creationId xmlns:p14="http://schemas.microsoft.com/office/powerpoint/2010/main" val="731783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928291F-AFE0-4C57-9750-C18B14705CE5}"/>
              </a:ext>
            </a:extLst>
          </p:cNvPr>
          <p:cNvSpPr>
            <a:spLocks noGrp="1" noRot="1" noChangeArrowheads="1"/>
          </p:cNvSpPr>
          <p:nvPr>
            <p:ph type="title"/>
          </p:nvPr>
        </p:nvSpPr>
        <p:spPr/>
        <p:txBody>
          <a:bodyPr/>
          <a:lstStyle/>
          <a:p>
            <a:pPr eaLnBrk="1" hangingPunct="1">
              <a:defRPr/>
            </a:pPr>
            <a:r>
              <a:rPr lang="en-US" dirty="0">
                <a:solidFill>
                  <a:srgbClr val="FFFF00"/>
                </a:solidFill>
              </a:rPr>
              <a:t>General Statute</a:t>
            </a:r>
          </a:p>
        </p:txBody>
      </p:sp>
      <p:sp>
        <p:nvSpPr>
          <p:cNvPr id="103427" name="Rectangle 3">
            <a:extLst>
              <a:ext uri="{FF2B5EF4-FFF2-40B4-BE49-F238E27FC236}">
                <a16:creationId xmlns:a16="http://schemas.microsoft.com/office/drawing/2014/main" id="{F4B4F528-057F-4C62-AC96-D247EEF859C7}"/>
              </a:ext>
            </a:extLst>
          </p:cNvPr>
          <p:cNvSpPr>
            <a:spLocks noGrp="1" noChangeArrowheads="1"/>
          </p:cNvSpPr>
          <p:nvPr>
            <p:ph type="body" idx="1"/>
          </p:nvPr>
        </p:nvSpPr>
        <p:spPr>
          <a:xfrm>
            <a:off x="381000" y="1676400"/>
            <a:ext cx="8229600" cy="4525963"/>
          </a:xfrm>
        </p:spPr>
        <p:txBody>
          <a:bodyPr/>
          <a:lstStyle/>
          <a:p>
            <a:pPr eaLnBrk="1" hangingPunct="1">
              <a:buFont typeface="Wingdings" panose="05000000000000000000" pitchFamily="2" charset="2"/>
              <a:buNone/>
              <a:defRPr/>
            </a:pPr>
            <a:r>
              <a:rPr lang="en-US" b="1" dirty="0">
                <a:solidFill>
                  <a:srgbClr val="FFFF00"/>
                </a:solidFill>
              </a:rPr>
              <a:t>	</a:t>
            </a:r>
            <a:r>
              <a:rPr lang="en-US" dirty="0">
                <a:solidFill>
                  <a:srgbClr val="FFFF00"/>
                </a:solidFill>
              </a:rPr>
              <a:t>G.S. 20-123.1 states:</a:t>
            </a:r>
          </a:p>
          <a:p>
            <a:pPr eaLnBrk="1" hangingPunct="1">
              <a:buFont typeface="Wingdings" panose="05000000000000000000" pitchFamily="2" charset="2"/>
              <a:buNone/>
              <a:defRPr/>
            </a:pPr>
            <a:r>
              <a:rPr lang="en-US" dirty="0">
                <a:solidFill>
                  <a:srgbClr val="FFFF00"/>
                </a:solidFill>
              </a:rPr>
              <a:t>	The steering mechanism of every self-propelled motor vehicle operated on a highway or public vehicular area shall be maintained in good working order, sufficient to enable the operator to control the vehicle’s movements and maneuver it safely.</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88A2D936-3D8D-43B2-97C9-806F8378A3CB}"/>
              </a:ext>
            </a:extLst>
          </p:cNvPr>
          <p:cNvSpPr>
            <a:spLocks noGrp="1" noRot="1" noChangeArrowheads="1"/>
          </p:cNvSpPr>
          <p:nvPr>
            <p:ph type="title"/>
          </p:nvPr>
        </p:nvSpPr>
        <p:spPr>
          <a:ln>
            <a:solidFill>
              <a:srgbClr val="FFFF00"/>
            </a:solidFill>
          </a:ln>
        </p:spPr>
        <p:txBody>
          <a:bodyPr/>
          <a:lstStyle/>
          <a:p>
            <a:pPr eaLnBrk="1" hangingPunct="1">
              <a:defRPr/>
            </a:pPr>
            <a:r>
              <a:rPr lang="en-US" dirty="0">
                <a:solidFill>
                  <a:srgbClr val="FFFF00"/>
                </a:solidFill>
              </a:rPr>
              <a:t>.0536 Windshield Wiper</a:t>
            </a:r>
          </a:p>
        </p:txBody>
      </p:sp>
      <p:sp>
        <p:nvSpPr>
          <p:cNvPr id="124933" name="Rectangle 5">
            <a:extLst>
              <a:ext uri="{FF2B5EF4-FFF2-40B4-BE49-F238E27FC236}">
                <a16:creationId xmlns:a16="http://schemas.microsoft.com/office/drawing/2014/main" id="{8C1A5FE4-4235-46C4-B93E-59770A22F9C7}"/>
              </a:ext>
            </a:extLst>
          </p:cNvPr>
          <p:cNvSpPr>
            <a:spLocks noGrp="1" noChangeArrowheads="1"/>
          </p:cNvSpPr>
          <p:nvPr>
            <p:ph type="body" sz="half" idx="2"/>
          </p:nvPr>
        </p:nvSpPr>
        <p:spPr/>
        <p:txBody>
          <a:bodyPr/>
          <a:lstStyle/>
          <a:p>
            <a:pPr eaLnBrk="1" hangingPunct="1">
              <a:buFont typeface="Wingdings" panose="05000000000000000000" pitchFamily="2" charset="2"/>
              <a:buNone/>
              <a:defRPr/>
            </a:pPr>
            <a:r>
              <a:rPr lang="en-US" sz="2600" b="1" dirty="0">
                <a:solidFill>
                  <a:srgbClr val="FFFF00"/>
                </a:solidFill>
              </a:rPr>
              <a:t>Windshield wipers shall </a:t>
            </a:r>
          </a:p>
          <a:p>
            <a:pPr eaLnBrk="1" hangingPunct="1">
              <a:buFont typeface="Wingdings" panose="05000000000000000000" pitchFamily="2" charset="2"/>
              <a:buNone/>
              <a:defRPr/>
            </a:pPr>
            <a:r>
              <a:rPr lang="en-US" sz="2600" b="1" dirty="0">
                <a:solidFill>
                  <a:srgbClr val="FFFF00"/>
                </a:solidFill>
              </a:rPr>
              <a:t>not be approved if:</a:t>
            </a:r>
          </a:p>
          <a:p>
            <a:pPr eaLnBrk="1" hangingPunct="1">
              <a:buFont typeface="Wingdings" panose="05000000000000000000" pitchFamily="2" charset="2"/>
              <a:buNone/>
              <a:defRPr/>
            </a:pPr>
            <a:r>
              <a:rPr lang="en-US" sz="1000" dirty="0">
                <a:solidFill>
                  <a:srgbClr val="FFFF00"/>
                </a:solidFill>
              </a:rPr>
              <a:t>	</a:t>
            </a:r>
          </a:p>
          <a:p>
            <a:pPr eaLnBrk="1" hangingPunct="1">
              <a:buFont typeface="Wingdings" panose="05000000000000000000" pitchFamily="2" charset="2"/>
              <a:buNone/>
              <a:defRPr/>
            </a:pPr>
            <a:r>
              <a:rPr lang="en-US" sz="2600" dirty="0">
                <a:solidFill>
                  <a:srgbClr val="FFFF00"/>
                </a:solidFill>
              </a:rPr>
              <a:t>(1)  </a:t>
            </a:r>
            <a:r>
              <a:rPr lang="en-US" sz="2400" dirty="0">
                <a:solidFill>
                  <a:srgbClr val="FFFF00"/>
                </a:solidFill>
              </a:rPr>
              <a:t>The vehicle is not equipped </a:t>
            </a:r>
          </a:p>
          <a:p>
            <a:pPr eaLnBrk="1" hangingPunct="1">
              <a:buFont typeface="Wingdings" panose="05000000000000000000" pitchFamily="2" charset="2"/>
              <a:buNone/>
              <a:defRPr/>
            </a:pPr>
            <a:r>
              <a:rPr lang="en-US" sz="2400" dirty="0">
                <a:solidFill>
                  <a:srgbClr val="FFFF00"/>
                </a:solidFill>
              </a:rPr>
              <a:t>       with a windshield wiper or   </a:t>
            </a:r>
          </a:p>
          <a:p>
            <a:pPr eaLnBrk="1" hangingPunct="1">
              <a:buFont typeface="Wingdings" panose="05000000000000000000" pitchFamily="2" charset="2"/>
              <a:buNone/>
              <a:defRPr/>
            </a:pPr>
            <a:r>
              <a:rPr lang="en-US" sz="2400" dirty="0">
                <a:solidFill>
                  <a:srgbClr val="FFFF00"/>
                </a:solidFill>
              </a:rPr>
              <a:t>       wipers, provided the vehicle  </a:t>
            </a:r>
          </a:p>
          <a:p>
            <a:pPr eaLnBrk="1" hangingPunct="1">
              <a:buFont typeface="Wingdings" panose="05000000000000000000" pitchFamily="2" charset="2"/>
              <a:buNone/>
              <a:defRPr/>
            </a:pPr>
            <a:r>
              <a:rPr lang="en-US" sz="2400" dirty="0">
                <a:solidFill>
                  <a:srgbClr val="FFFF00"/>
                </a:solidFill>
              </a:rPr>
              <a:t>       has a windshield. </a:t>
            </a:r>
            <a:endParaRPr lang="en-US" sz="2400" b="1" dirty="0">
              <a:solidFill>
                <a:srgbClr val="FFFF00"/>
              </a:solidFill>
            </a:endParaRPr>
          </a:p>
        </p:txBody>
      </p:sp>
      <p:pic>
        <p:nvPicPr>
          <p:cNvPr id="72708" name="Picture 6">
            <a:extLst>
              <a:ext uri="{FF2B5EF4-FFF2-40B4-BE49-F238E27FC236}">
                <a16:creationId xmlns:a16="http://schemas.microsoft.com/office/drawing/2014/main" id="{0D6285E5-178D-469C-A15C-4B919752461A}"/>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57200" y="1828800"/>
            <a:ext cx="4038600" cy="28956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1FDC0B0-B448-4680-8284-4907D1C4116C}"/>
              </a:ext>
            </a:extLst>
          </p:cNvPr>
          <p:cNvSpPr>
            <a:spLocks noGrp="1" noRot="1" noChangeArrowheads="1"/>
          </p:cNvSpPr>
          <p:nvPr>
            <p:ph type="title"/>
          </p:nvPr>
        </p:nvSpPr>
        <p:spPr/>
        <p:txBody>
          <a:bodyPr/>
          <a:lstStyle/>
          <a:p>
            <a:pPr eaLnBrk="1" hangingPunct="1">
              <a:defRPr/>
            </a:pPr>
            <a:r>
              <a:rPr lang="en-US" dirty="0">
                <a:solidFill>
                  <a:srgbClr val="FFFF00"/>
                </a:solidFill>
              </a:rPr>
              <a:t>.0536 Windshield Wiper</a:t>
            </a:r>
          </a:p>
        </p:txBody>
      </p:sp>
      <p:sp>
        <p:nvSpPr>
          <p:cNvPr id="126981" name="Rectangle 5">
            <a:extLst>
              <a:ext uri="{FF2B5EF4-FFF2-40B4-BE49-F238E27FC236}">
                <a16:creationId xmlns:a16="http://schemas.microsoft.com/office/drawing/2014/main" id="{2BB54323-CCA8-40C8-951C-AD73DDD35018}"/>
              </a:ext>
            </a:extLst>
          </p:cNvPr>
          <p:cNvSpPr>
            <a:spLocks noGrp="1" noChangeArrowheads="1"/>
          </p:cNvSpPr>
          <p:nvPr>
            <p:ph type="body" sz="half" idx="2"/>
          </p:nvPr>
        </p:nvSpPr>
        <p:spPr/>
        <p:txBody>
          <a:bodyPr/>
          <a:lstStyle/>
          <a:p>
            <a:pPr eaLnBrk="1" hangingPunct="1">
              <a:buClr>
                <a:srgbClr val="FFCC00"/>
              </a:buClr>
              <a:buFont typeface="Wingdings" panose="05000000000000000000" pitchFamily="2" charset="2"/>
              <a:buNone/>
              <a:defRPr/>
            </a:pPr>
            <a:r>
              <a:rPr lang="en-US" sz="2000" b="1" dirty="0">
                <a:solidFill>
                  <a:srgbClr val="FFFF00"/>
                </a:solidFill>
              </a:rPr>
              <a:t>Continued: Windshield wipers shall 	      not be approved if:</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800" dirty="0">
                <a:solidFill>
                  <a:srgbClr val="FFFF00"/>
                </a:solidFill>
              </a:rPr>
              <a:t>(2) The wiper or wipers do  </a:t>
            </a:r>
          </a:p>
          <a:p>
            <a:pPr eaLnBrk="1" hangingPunct="1">
              <a:buFont typeface="Wingdings" panose="05000000000000000000" pitchFamily="2" charset="2"/>
              <a:buNone/>
              <a:defRPr/>
            </a:pPr>
            <a:r>
              <a:rPr lang="en-US" sz="2800" dirty="0">
                <a:solidFill>
                  <a:srgbClr val="FFFF00"/>
                </a:solidFill>
              </a:rPr>
              <a:t>      not operate freely.</a:t>
            </a:r>
          </a:p>
          <a:p>
            <a:pPr eaLnBrk="1" hangingPunct="1">
              <a:buFont typeface="Wingdings" panose="05000000000000000000" pitchFamily="2" charset="2"/>
              <a:buNone/>
              <a:defRPr/>
            </a:pPr>
            <a:endParaRPr lang="en-US" sz="1000" dirty="0">
              <a:solidFill>
                <a:srgbClr val="FFFF00"/>
              </a:solidFill>
            </a:endParaRPr>
          </a:p>
          <a:p>
            <a:pPr eaLnBrk="1" hangingPunct="1">
              <a:buFont typeface="Wingdings" panose="05000000000000000000" pitchFamily="2" charset="2"/>
              <a:buNone/>
              <a:defRPr/>
            </a:pPr>
            <a:r>
              <a:rPr lang="en-US" sz="2800" dirty="0">
                <a:solidFill>
                  <a:srgbClr val="FFFF00"/>
                </a:solidFill>
              </a:rPr>
              <a:t>(3) The wiper controls are  </a:t>
            </a:r>
          </a:p>
          <a:p>
            <a:pPr eaLnBrk="1" hangingPunct="1">
              <a:buFont typeface="Wingdings" panose="05000000000000000000" pitchFamily="2" charset="2"/>
              <a:buNone/>
              <a:defRPr/>
            </a:pPr>
            <a:r>
              <a:rPr lang="en-US" sz="2800" dirty="0">
                <a:solidFill>
                  <a:srgbClr val="FFFF00"/>
                </a:solidFill>
              </a:rPr>
              <a:t>      not so constructed and  </a:t>
            </a:r>
          </a:p>
          <a:p>
            <a:pPr eaLnBrk="1" hangingPunct="1">
              <a:buFont typeface="Wingdings" panose="05000000000000000000" pitchFamily="2" charset="2"/>
              <a:buNone/>
              <a:defRPr/>
            </a:pPr>
            <a:r>
              <a:rPr lang="en-US" sz="2800" dirty="0">
                <a:solidFill>
                  <a:srgbClr val="FFFF00"/>
                </a:solidFill>
              </a:rPr>
              <a:t>      located that the driver  </a:t>
            </a:r>
          </a:p>
          <a:p>
            <a:pPr eaLnBrk="1" hangingPunct="1">
              <a:buFont typeface="Wingdings" panose="05000000000000000000" pitchFamily="2" charset="2"/>
              <a:buNone/>
              <a:defRPr/>
            </a:pPr>
            <a:r>
              <a:rPr lang="en-US" sz="2800" dirty="0">
                <a:solidFill>
                  <a:srgbClr val="FFFF00"/>
                </a:solidFill>
              </a:rPr>
              <a:t>      may operate them.</a:t>
            </a:r>
          </a:p>
          <a:p>
            <a:pPr eaLnBrk="1" hangingPunct="1">
              <a:buFont typeface="Wingdings" panose="05000000000000000000" pitchFamily="2" charset="2"/>
              <a:buNone/>
              <a:defRPr/>
            </a:pPr>
            <a:endParaRPr lang="en-US" sz="2800" b="1" dirty="0">
              <a:solidFill>
                <a:srgbClr val="FFFF00"/>
              </a:solidFill>
            </a:endParaRPr>
          </a:p>
        </p:txBody>
      </p:sp>
      <p:pic>
        <p:nvPicPr>
          <p:cNvPr id="73732" name="Picture 6" descr="windsheid wipers 1">
            <a:extLst>
              <a:ext uri="{FF2B5EF4-FFF2-40B4-BE49-F238E27FC236}">
                <a16:creationId xmlns:a16="http://schemas.microsoft.com/office/drawing/2014/main" id="{C82B7305-9ACB-472D-9F29-93EA993EFB8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676400"/>
            <a:ext cx="3657600" cy="3529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2F2479-B78D-44F9-B380-A86BC82E22A1}"/>
              </a:ext>
            </a:extLst>
          </p:cNvPr>
          <p:cNvSpPr>
            <a:spLocks noGrp="1"/>
          </p:cNvSpPr>
          <p:nvPr>
            <p:ph type="title"/>
          </p:nvPr>
        </p:nvSpPr>
        <p:spPr>
          <a:xfrm>
            <a:off x="457200" y="152400"/>
            <a:ext cx="8229600" cy="685800"/>
          </a:xfrm>
        </p:spPr>
        <p:txBody>
          <a:bodyPr/>
          <a:lstStyle/>
          <a:p>
            <a:pPr eaLnBrk="1" hangingPunct="1">
              <a:defRPr/>
            </a:pPr>
            <a:r>
              <a:rPr lang="en-US" sz="4000" dirty="0">
                <a:solidFill>
                  <a:srgbClr val="FFFF00"/>
                </a:solidFill>
              </a:rPr>
              <a:t>Inspection-Mechanic</a:t>
            </a:r>
          </a:p>
        </p:txBody>
      </p:sp>
      <p:sp>
        <p:nvSpPr>
          <p:cNvPr id="6" name="Content Placeholder 5">
            <a:extLst>
              <a:ext uri="{FF2B5EF4-FFF2-40B4-BE49-F238E27FC236}">
                <a16:creationId xmlns:a16="http://schemas.microsoft.com/office/drawing/2014/main" id="{DFACBD92-30AB-4CB0-BD7E-44006D09236B}"/>
              </a:ext>
            </a:extLst>
          </p:cNvPr>
          <p:cNvSpPr>
            <a:spLocks noGrp="1"/>
          </p:cNvSpPr>
          <p:nvPr>
            <p:ph idx="1"/>
          </p:nvPr>
        </p:nvSpPr>
        <p:spPr>
          <a:xfrm>
            <a:off x="228600" y="838200"/>
            <a:ext cx="8686800" cy="4419600"/>
          </a:xfrm>
        </p:spPr>
        <p:txBody>
          <a:bodyPr/>
          <a:lstStyle/>
          <a:p>
            <a:pPr marL="0" indent="0" eaLnBrk="1" hangingPunct="1">
              <a:buFont typeface="Wingdings" panose="05000000000000000000" pitchFamily="2" charset="2"/>
              <a:buNone/>
              <a:defRPr/>
            </a:pPr>
            <a:r>
              <a:rPr lang="en-US" sz="2400" b="1" dirty="0">
                <a:solidFill>
                  <a:srgbClr val="FFFF00"/>
                </a:solidFill>
                <a:effectLst/>
              </a:rPr>
              <a:t>To obtain certification to perform North Carolina Safety Inspections the prospective technician </a:t>
            </a:r>
            <a:r>
              <a:rPr lang="en-US" sz="2400" b="1" u="sng" dirty="0">
                <a:solidFill>
                  <a:srgbClr val="FFFF00"/>
                </a:solidFill>
                <a:effectLst/>
              </a:rPr>
              <a:t>must</a:t>
            </a:r>
            <a:r>
              <a:rPr lang="en-US" sz="2400" b="1" dirty="0">
                <a:solidFill>
                  <a:srgbClr val="FFFF00"/>
                </a:solidFill>
                <a:effectLst/>
              </a:rPr>
              <a:t> meet all of the following requirements for </a:t>
            </a:r>
            <a:r>
              <a:rPr lang="en-US" sz="2400" b="1" u="sng" dirty="0">
                <a:solidFill>
                  <a:srgbClr val="FFFF00"/>
                </a:solidFill>
                <a:effectLst/>
              </a:rPr>
              <a:t>initial</a:t>
            </a:r>
            <a:r>
              <a:rPr lang="en-US" sz="2400" b="1" dirty="0">
                <a:solidFill>
                  <a:srgbClr val="FFFF00"/>
                </a:solidFill>
                <a:effectLst/>
              </a:rPr>
              <a:t> and </a:t>
            </a:r>
            <a:r>
              <a:rPr lang="en-US" sz="2400" b="1" u="sng" dirty="0">
                <a:solidFill>
                  <a:srgbClr val="FFFF00"/>
                </a:solidFill>
                <a:effectLst/>
              </a:rPr>
              <a:t>continued</a:t>
            </a:r>
            <a:r>
              <a:rPr lang="en-US" sz="2400" b="1" dirty="0">
                <a:solidFill>
                  <a:srgbClr val="FFFF00"/>
                </a:solidFill>
                <a:effectLst/>
              </a:rPr>
              <a:t> certification:</a:t>
            </a:r>
          </a:p>
          <a:p>
            <a:pPr marL="0" indent="0" eaLnBrk="1" hangingPunct="1">
              <a:buFont typeface="Wingdings" panose="05000000000000000000" pitchFamily="2" charset="2"/>
              <a:buNone/>
              <a:defRPr/>
            </a:pPr>
            <a:endParaRPr lang="en-US" sz="800" b="1" dirty="0">
              <a:solidFill>
                <a:srgbClr val="FFFF00"/>
              </a:solidFill>
              <a:effectLst/>
            </a:endParaRPr>
          </a:p>
          <a:p>
            <a:pPr eaLnBrk="1" hangingPunct="1">
              <a:buClr>
                <a:srgbClr val="FFFF00"/>
              </a:buClr>
              <a:buFont typeface="Wingdings" panose="05000000000000000000" pitchFamily="2" charset="2"/>
              <a:buChar char="§"/>
              <a:defRPr/>
            </a:pPr>
            <a:r>
              <a:rPr lang="en-US" sz="2400" dirty="0">
                <a:solidFill>
                  <a:srgbClr val="FFFF00"/>
                </a:solidFill>
              </a:rPr>
              <a:t>Attend and pass an eight-hour Approved Safety Inspection Course offered by a North Carolina Community College and pass a written examination with a score of no less than 80 percent correct answers. </a:t>
            </a:r>
            <a:r>
              <a:rPr lang="en-US" sz="2400" b="1" u="sng" dirty="0">
                <a:solidFill>
                  <a:srgbClr val="FFFF00"/>
                </a:solidFill>
              </a:rPr>
              <a:t>No oral exams shall be allowed</a:t>
            </a:r>
            <a:r>
              <a:rPr lang="en-US" sz="2000" dirty="0">
                <a:solidFill>
                  <a:srgbClr val="FFFF00"/>
                </a:solidFill>
              </a:rPr>
              <a:t>.</a:t>
            </a:r>
          </a:p>
          <a:p>
            <a:pPr eaLnBrk="1" hangingPunct="1">
              <a:buClr>
                <a:srgbClr val="FFFF00"/>
              </a:buClr>
              <a:buFont typeface="Wingdings" panose="05000000000000000000" pitchFamily="2" charset="2"/>
              <a:buChar char="§"/>
              <a:defRPr/>
            </a:pPr>
            <a:endParaRPr lang="en-US" sz="800" dirty="0"/>
          </a:p>
          <a:p>
            <a:pPr eaLnBrk="1" hangingPunct="1">
              <a:buClr>
                <a:srgbClr val="FFFF00"/>
              </a:buClr>
              <a:buFont typeface="Wingdings" panose="05000000000000000000" pitchFamily="2" charset="2"/>
              <a:buChar char="§"/>
              <a:defRPr/>
            </a:pPr>
            <a:r>
              <a:rPr lang="en-US" sz="2400" dirty="0">
                <a:solidFill>
                  <a:srgbClr val="FFFF00"/>
                </a:solidFill>
              </a:rPr>
              <a:t>Have a driver’s license that is </a:t>
            </a:r>
            <a:r>
              <a:rPr lang="en-US" sz="2400" b="1" u="sng" dirty="0">
                <a:solidFill>
                  <a:srgbClr val="66FF33"/>
                </a:solidFill>
              </a:rPr>
              <a:t>Valid In North Carolina</a:t>
            </a:r>
            <a:r>
              <a:rPr lang="en-US" sz="2000" dirty="0">
                <a:solidFill>
                  <a:srgbClr val="FFFF00"/>
                </a:solidFill>
              </a:rPr>
              <a:t>.</a:t>
            </a:r>
          </a:p>
          <a:p>
            <a:pPr eaLnBrk="1" hangingPunct="1">
              <a:buClr>
                <a:srgbClr val="FFFF00"/>
              </a:buClr>
              <a:buFont typeface="Wingdings" panose="05000000000000000000" pitchFamily="2" charset="2"/>
              <a:buChar char="§"/>
              <a:defRPr/>
            </a:pPr>
            <a:endParaRPr lang="en-US" sz="800" dirty="0">
              <a:solidFill>
                <a:srgbClr val="FFFF00"/>
              </a:solidFill>
            </a:endParaRPr>
          </a:p>
          <a:p>
            <a:pPr eaLnBrk="1" hangingPunct="1">
              <a:buClr>
                <a:srgbClr val="FFFF00"/>
              </a:buClr>
              <a:buFont typeface="Wingdings" panose="05000000000000000000" pitchFamily="2" charset="2"/>
              <a:buChar char="§"/>
              <a:defRPr/>
            </a:pPr>
            <a:r>
              <a:rPr lang="en-US" sz="2400" dirty="0">
                <a:solidFill>
                  <a:srgbClr val="FFFF00"/>
                </a:solidFill>
              </a:rPr>
              <a:t>Be of good character and have a reputation for honesty be able to successfully pass a background check as required by the Division</a:t>
            </a:r>
            <a:r>
              <a:rPr lang="en-US" sz="2000" dirty="0">
                <a:solidFill>
                  <a:srgbClr val="FFFF00"/>
                </a:solidFill>
              </a:rPr>
              <a:t>.</a:t>
            </a:r>
          </a:p>
          <a:p>
            <a:pPr eaLnBrk="1" hangingPunct="1">
              <a:buClr>
                <a:srgbClr val="FFFF00"/>
              </a:buClr>
              <a:buFont typeface="Wingdings" panose="05000000000000000000" pitchFamily="2" charset="2"/>
              <a:buChar char="§"/>
              <a:defRPr/>
            </a:pPr>
            <a:endParaRPr lang="en-US" sz="800" dirty="0">
              <a:solidFill>
                <a:srgbClr val="FFFF00"/>
              </a:solidFill>
            </a:endParaRPr>
          </a:p>
          <a:p>
            <a:pPr marL="0" indent="0" eaLnBrk="1" hangingPunct="1">
              <a:buNone/>
              <a:defRPr/>
            </a:pPr>
            <a:r>
              <a:rPr lang="en-US" sz="2000" dirty="0">
                <a:solidFill>
                  <a:srgbClr val="FFFF00"/>
                </a:solidFill>
              </a:rPr>
              <a:t>(Applicants that are denied licensing because of prior criminal history will have the opportunity to schedule a hearing with the Office of Administrative Hearings to request reinstatement)</a:t>
            </a:r>
          </a:p>
          <a:p>
            <a:pPr marL="0" indent="0" eaLnBrk="1" hangingPunct="1">
              <a:buFont typeface="Wingdings" panose="05000000000000000000" pitchFamily="2" charset="2"/>
              <a:buNone/>
              <a:defRPr/>
            </a:pPr>
            <a:endParaRPr lang="en-US" sz="600" b="1" dirty="0">
              <a:solidFill>
                <a:srgbClr val="66FF33"/>
              </a:solidFill>
            </a:endParaRPr>
          </a:p>
          <a:p>
            <a:pPr marL="0" indent="0" eaLnBrk="1" hangingPunct="1">
              <a:buFont typeface="Wingdings" panose="05000000000000000000" pitchFamily="2" charset="2"/>
              <a:buNone/>
              <a:defRPr/>
            </a:pPr>
            <a:r>
              <a:rPr lang="en-US" sz="2000" b="1" u="sng" dirty="0">
                <a:solidFill>
                  <a:srgbClr val="66FF33"/>
                </a:solidFill>
              </a:rPr>
              <a:t>The license of a Safety Inspector-Mechanic expires every 4 years</a:t>
            </a:r>
            <a:r>
              <a:rPr lang="en-US" sz="2000" b="1" dirty="0">
                <a:solidFill>
                  <a:srgbClr val="66FF33"/>
                </a:solidFill>
              </a:rPr>
              <a:t>. </a:t>
            </a:r>
          </a:p>
          <a:p>
            <a:pPr marL="0" indent="0" eaLnBrk="1" hangingPunct="1">
              <a:buFont typeface="Wingdings" panose="05000000000000000000" pitchFamily="2" charset="2"/>
              <a:buNone/>
              <a:defRPr/>
            </a:pPr>
            <a:endParaRPr lang="en-US" sz="800" b="1" dirty="0">
              <a:solidFill>
                <a:srgbClr val="66FF33"/>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9E78448-4EE0-4C31-B845-C9DFDDBBA553}"/>
              </a:ext>
            </a:extLst>
          </p:cNvPr>
          <p:cNvSpPr>
            <a:spLocks noGrp="1" noRot="1" noChangeArrowheads="1"/>
          </p:cNvSpPr>
          <p:nvPr>
            <p:ph type="title"/>
          </p:nvPr>
        </p:nvSpPr>
        <p:spPr/>
        <p:txBody>
          <a:bodyPr/>
          <a:lstStyle/>
          <a:p>
            <a:pPr eaLnBrk="1" hangingPunct="1">
              <a:defRPr/>
            </a:pPr>
            <a:r>
              <a:rPr lang="en-US" dirty="0">
                <a:solidFill>
                  <a:srgbClr val="FFFF00"/>
                </a:solidFill>
              </a:rPr>
              <a:t>.0536 Windshield Wiper</a:t>
            </a:r>
          </a:p>
        </p:txBody>
      </p:sp>
      <p:sp>
        <p:nvSpPr>
          <p:cNvPr id="129029" name="Rectangle 5">
            <a:extLst>
              <a:ext uri="{FF2B5EF4-FFF2-40B4-BE49-F238E27FC236}">
                <a16:creationId xmlns:a16="http://schemas.microsoft.com/office/drawing/2014/main" id="{3406D989-F84E-4477-995A-A8AA5E9D3AE1}"/>
              </a:ext>
            </a:extLst>
          </p:cNvPr>
          <p:cNvSpPr>
            <a:spLocks noGrp="1" noChangeArrowheads="1"/>
          </p:cNvSpPr>
          <p:nvPr>
            <p:ph type="body" sz="half" idx="2"/>
          </p:nvPr>
        </p:nvSpPr>
        <p:spPr>
          <a:xfrm>
            <a:off x="3810000" y="1219200"/>
            <a:ext cx="4876800" cy="5486400"/>
          </a:xfrm>
        </p:spPr>
        <p:txBody>
          <a:bodyPr/>
          <a:lstStyle/>
          <a:p>
            <a:pPr eaLnBrk="1" hangingPunct="1">
              <a:buClr>
                <a:srgbClr val="FFCC00"/>
              </a:buClr>
              <a:buFont typeface="Wingdings" panose="05000000000000000000" pitchFamily="2" charset="2"/>
              <a:buNone/>
              <a:defRPr/>
            </a:pPr>
            <a:r>
              <a:rPr lang="en-US" sz="2000" b="1" dirty="0">
                <a:solidFill>
                  <a:srgbClr val="FFFF00"/>
                </a:solidFill>
              </a:rPr>
              <a:t>Continued: Windshield wipers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rPr>
              <a:t>(4) </a:t>
            </a:r>
            <a:r>
              <a:rPr lang="en-US" sz="2400" dirty="0">
                <a:solidFill>
                  <a:srgbClr val="FFFF00"/>
                </a:solidFill>
                <a:effectLst/>
              </a:rPr>
              <a:t>The wiper or wipers are not adequate to clean rain, snow and other matter from the windshield</a:t>
            </a:r>
            <a:r>
              <a:rPr lang="en-US" sz="2400" b="1" dirty="0">
                <a:solidFill>
                  <a:srgbClr val="FFFF00"/>
                </a:solidFill>
              </a:rPr>
              <a:t>.</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Font typeface="Wingdings" panose="05000000000000000000" pitchFamily="2" charset="2"/>
              <a:buNone/>
              <a:defRPr/>
            </a:pPr>
            <a:r>
              <a:rPr lang="en-US" sz="2400" dirty="0">
                <a:solidFill>
                  <a:srgbClr val="FFFF00"/>
                </a:solidFill>
                <a:effectLst/>
              </a:rPr>
              <a:t>(5) Parts of the blades or arms are missing or show evidence of damage</a:t>
            </a:r>
            <a:r>
              <a:rPr lang="en-US" sz="2400" b="1" dirty="0">
                <a:solidFill>
                  <a:srgbClr val="FFFF00"/>
                </a:solidFill>
              </a:rPr>
              <a:t>.</a:t>
            </a:r>
          </a:p>
          <a:p>
            <a:pPr eaLnBrk="1" hangingPunct="1">
              <a:lnSpc>
                <a:spcPct val="90000"/>
              </a:lnSpc>
              <a:buFont typeface="Wingdings" panose="05000000000000000000" pitchFamily="2" charset="2"/>
              <a:buNone/>
              <a:defRPr/>
            </a:pPr>
            <a:endParaRPr lang="en-US" sz="800" b="1" dirty="0">
              <a:solidFill>
                <a:srgbClr val="FFFF00"/>
              </a:solidFill>
            </a:endParaRPr>
          </a:p>
          <a:p>
            <a:pPr eaLnBrk="1" hangingPunct="1">
              <a:lnSpc>
                <a:spcPct val="90000"/>
              </a:lnSpc>
              <a:buFont typeface="Wingdings" panose="05000000000000000000" pitchFamily="2" charset="2"/>
              <a:buNone/>
              <a:defRPr/>
            </a:pPr>
            <a:r>
              <a:rPr lang="en-US" sz="2000" b="1" dirty="0">
                <a:solidFill>
                  <a:srgbClr val="66FF33"/>
                </a:solidFill>
              </a:rPr>
              <a:t>     </a:t>
            </a:r>
            <a:r>
              <a:rPr lang="en-US" sz="1800" b="1" dirty="0">
                <a:solidFill>
                  <a:srgbClr val="66FF33"/>
                </a:solidFill>
              </a:rPr>
              <a:t>Damage to the windshield is not considered a failure UNLESS it affects the wipers as specified above. </a:t>
            </a:r>
          </a:p>
          <a:p>
            <a:pPr eaLnBrk="1" hangingPunct="1">
              <a:lnSpc>
                <a:spcPct val="90000"/>
              </a:lnSpc>
              <a:buFont typeface="Wingdings" panose="05000000000000000000" pitchFamily="2" charset="2"/>
              <a:buNone/>
              <a:defRPr/>
            </a:pPr>
            <a:endParaRPr lang="en-US" sz="800" b="1" dirty="0">
              <a:solidFill>
                <a:srgbClr val="66FF33"/>
              </a:solidFill>
            </a:endParaRPr>
          </a:p>
          <a:p>
            <a:pPr eaLnBrk="1" hangingPunct="1">
              <a:lnSpc>
                <a:spcPct val="90000"/>
              </a:lnSpc>
              <a:buFont typeface="Wingdings" panose="05000000000000000000" pitchFamily="2" charset="2"/>
              <a:buNone/>
              <a:defRPr/>
            </a:pPr>
            <a:r>
              <a:rPr lang="en-US" sz="2000" b="1" dirty="0">
                <a:solidFill>
                  <a:srgbClr val="66FF33"/>
                </a:solidFill>
              </a:rPr>
              <a:t>     </a:t>
            </a:r>
            <a:r>
              <a:rPr lang="en-US" sz="1800" b="1" dirty="0">
                <a:solidFill>
                  <a:srgbClr val="66FF33"/>
                </a:solidFill>
              </a:rPr>
              <a:t>A rear wiper is not required to pass a safety inspection </a:t>
            </a:r>
          </a:p>
          <a:p>
            <a:pPr eaLnBrk="1" hangingPunct="1">
              <a:lnSpc>
                <a:spcPct val="90000"/>
              </a:lnSpc>
              <a:buFont typeface="Wingdings" panose="05000000000000000000" pitchFamily="2" charset="2"/>
              <a:buNone/>
              <a:defRPr/>
            </a:pPr>
            <a:endParaRPr lang="en-US" sz="800" b="1" dirty="0">
              <a:solidFill>
                <a:srgbClr val="66FF33"/>
              </a:solidFill>
            </a:endParaRPr>
          </a:p>
          <a:p>
            <a:pPr eaLnBrk="1" hangingPunct="1">
              <a:lnSpc>
                <a:spcPct val="90000"/>
              </a:lnSpc>
              <a:buFont typeface="Wingdings" panose="05000000000000000000" pitchFamily="2" charset="2"/>
              <a:buNone/>
              <a:defRPr/>
            </a:pPr>
            <a:r>
              <a:rPr lang="en-US" sz="2000" b="1" dirty="0">
                <a:solidFill>
                  <a:srgbClr val="66FF33"/>
                </a:solidFill>
              </a:rPr>
              <a:t>     </a:t>
            </a:r>
            <a:r>
              <a:rPr lang="en-US" sz="1800" b="1" dirty="0">
                <a:solidFill>
                  <a:srgbClr val="66FF33"/>
                </a:solidFill>
              </a:rPr>
              <a:t>The Windshield is not part of the Safety Inspection.</a:t>
            </a:r>
          </a:p>
          <a:p>
            <a:pPr eaLnBrk="1" hangingPunct="1">
              <a:lnSpc>
                <a:spcPct val="90000"/>
              </a:lnSpc>
              <a:buFont typeface="Wingdings" panose="05000000000000000000" pitchFamily="2" charset="2"/>
              <a:buNone/>
              <a:defRPr/>
            </a:pPr>
            <a:endParaRPr lang="en-US" sz="2800" b="1" dirty="0">
              <a:solidFill>
                <a:srgbClr val="FFFF00"/>
              </a:solidFill>
            </a:endParaRPr>
          </a:p>
        </p:txBody>
      </p:sp>
      <p:pic>
        <p:nvPicPr>
          <p:cNvPr id="74756" name="Picture 6">
            <a:extLst>
              <a:ext uri="{FF2B5EF4-FFF2-40B4-BE49-F238E27FC236}">
                <a16:creationId xmlns:a16="http://schemas.microsoft.com/office/drawing/2014/main" id="{5F235378-8EFB-4340-84EF-B5FB495C5E6D}"/>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52400" y="1376607"/>
            <a:ext cx="3352800" cy="35814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027BEBB-66D7-4A1E-BE90-4678DA8F5C10}"/>
              </a:ext>
            </a:extLst>
          </p:cNvPr>
          <p:cNvSpPr>
            <a:spLocks noGrp="1" noRot="1" noChangeArrowheads="1"/>
          </p:cNvSpPr>
          <p:nvPr>
            <p:ph type="title"/>
          </p:nvPr>
        </p:nvSpPr>
        <p:spPr/>
        <p:txBody>
          <a:bodyPr/>
          <a:lstStyle/>
          <a:p>
            <a:pPr eaLnBrk="1" hangingPunct="1">
              <a:defRPr/>
            </a:pPr>
            <a:r>
              <a:rPr lang="en-US" dirty="0">
                <a:solidFill>
                  <a:srgbClr val="FFFF00"/>
                </a:solidFill>
              </a:rPr>
              <a:t>General Statute</a:t>
            </a:r>
          </a:p>
        </p:txBody>
      </p:sp>
      <p:sp>
        <p:nvSpPr>
          <p:cNvPr id="121859" name="Rectangle 3">
            <a:extLst>
              <a:ext uri="{FF2B5EF4-FFF2-40B4-BE49-F238E27FC236}">
                <a16:creationId xmlns:a16="http://schemas.microsoft.com/office/drawing/2014/main" id="{4D11E721-98DE-4B86-9E3A-2DB256C59944}"/>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sz="2800" dirty="0">
                <a:solidFill>
                  <a:srgbClr val="FFFF00"/>
                </a:solidFill>
              </a:rPr>
              <a:t>G.S. 20-127 states:</a:t>
            </a:r>
          </a:p>
          <a:p>
            <a:pPr eaLnBrk="1" hangingPunct="1">
              <a:buFont typeface="Wingdings" panose="05000000000000000000" pitchFamily="2" charset="2"/>
              <a:buNone/>
              <a:defRPr/>
            </a:pPr>
            <a:r>
              <a:rPr lang="en-US" sz="2800" dirty="0">
                <a:solidFill>
                  <a:srgbClr val="FFFF00"/>
                </a:solidFill>
              </a:rPr>
              <a:t>	A vehicle that is operated on a highway and has a windshield shall have a windshield wiper to clear rain or other substances from the windshield in front of the driver of the vehicle and the windshield wiper shall be in good working order. </a:t>
            </a:r>
            <a:r>
              <a:rPr lang="en-US" sz="2800" u="sng" dirty="0">
                <a:solidFill>
                  <a:srgbClr val="FFFF00"/>
                </a:solidFill>
              </a:rPr>
              <a:t>If a vehicle is equipped with more than one windshield wiper to clear substances from the windshield, all windshield wipers shall be in good working order. </a:t>
            </a:r>
            <a:endParaRPr lang="en-US" sz="2800" dirty="0">
              <a:solidFill>
                <a:srgbClr val="FFFF00"/>
              </a:solidFill>
            </a:endParaRPr>
          </a:p>
        </p:txBody>
      </p:sp>
      <p:pic>
        <p:nvPicPr>
          <p:cNvPr id="75780" name="Picture 4">
            <a:extLst>
              <a:ext uri="{FF2B5EF4-FFF2-40B4-BE49-F238E27FC236}">
                <a16:creationId xmlns:a16="http://schemas.microsoft.com/office/drawing/2014/main" id="{D8DB94D4-077B-4249-9180-25E6FB185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5197475"/>
            <a:ext cx="37338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E738924D-CB42-4C7B-884B-BEA4253EFB2E}"/>
              </a:ext>
            </a:extLst>
          </p:cNvPr>
          <p:cNvSpPr>
            <a:spLocks noGrp="1" noRot="1" noChangeArrowheads="1"/>
          </p:cNvSpPr>
          <p:nvPr>
            <p:ph type="title"/>
          </p:nvPr>
        </p:nvSpPr>
        <p:spPr>
          <a:ln>
            <a:solidFill>
              <a:srgbClr val="FFFF00"/>
            </a:solidFill>
          </a:ln>
        </p:spPr>
        <p:txBody>
          <a:bodyPr/>
          <a:lstStyle/>
          <a:p>
            <a:pPr eaLnBrk="1" hangingPunct="1">
              <a:defRPr/>
            </a:pPr>
            <a:r>
              <a:rPr lang="en-US" dirty="0">
                <a:solidFill>
                  <a:srgbClr val="FFFF00"/>
                </a:solidFill>
              </a:rPr>
              <a:t>.0537 Direction Signals</a:t>
            </a:r>
          </a:p>
        </p:txBody>
      </p:sp>
      <p:sp>
        <p:nvSpPr>
          <p:cNvPr id="134148" name="Rectangle 4">
            <a:extLst>
              <a:ext uri="{FF2B5EF4-FFF2-40B4-BE49-F238E27FC236}">
                <a16:creationId xmlns:a16="http://schemas.microsoft.com/office/drawing/2014/main" id="{D3FBC4E8-000A-4FB9-A42A-F71D1F7A401F}"/>
              </a:ext>
            </a:extLst>
          </p:cNvPr>
          <p:cNvSpPr>
            <a:spLocks noGrp="1" noChangeArrowheads="1"/>
          </p:cNvSpPr>
          <p:nvPr>
            <p:ph type="body" sz="half" idx="1"/>
          </p:nvPr>
        </p:nvSpPr>
        <p:spPr>
          <a:xfrm>
            <a:off x="457200" y="1600200"/>
            <a:ext cx="5105400" cy="4525963"/>
          </a:xfrm>
        </p:spPr>
        <p:txBody>
          <a:bodyPr/>
          <a:lstStyle/>
          <a:p>
            <a:pPr eaLnBrk="1" hangingPunct="1">
              <a:buFont typeface="Wingdings" panose="05000000000000000000" pitchFamily="2" charset="2"/>
              <a:buNone/>
              <a:defRPr/>
            </a:pPr>
            <a:r>
              <a:rPr lang="en-US" sz="2800" b="1" dirty="0">
                <a:solidFill>
                  <a:srgbClr val="FFFF00"/>
                </a:solidFill>
              </a:rPr>
              <a:t>Vehicles required to have </a:t>
            </a:r>
          </a:p>
          <a:p>
            <a:pPr eaLnBrk="1" hangingPunct="1">
              <a:buFont typeface="Wingdings" panose="05000000000000000000" pitchFamily="2" charset="2"/>
              <a:buNone/>
              <a:defRPr/>
            </a:pPr>
            <a:r>
              <a:rPr lang="en-US" sz="2800" b="1" dirty="0">
                <a:solidFill>
                  <a:srgbClr val="FFFF00"/>
                </a:solidFill>
              </a:rPr>
              <a:t>directional signals pursuant to </a:t>
            </a:r>
          </a:p>
          <a:p>
            <a:pPr eaLnBrk="1" hangingPunct="1">
              <a:buFont typeface="Wingdings" panose="05000000000000000000" pitchFamily="2" charset="2"/>
              <a:buNone/>
              <a:defRPr/>
            </a:pPr>
            <a:r>
              <a:rPr lang="en-US" sz="2800" b="1" dirty="0">
                <a:solidFill>
                  <a:srgbClr val="FFFF00"/>
                </a:solidFill>
              </a:rPr>
              <a:t>G.S. 20-125.1, which does not </a:t>
            </a:r>
          </a:p>
          <a:p>
            <a:pPr eaLnBrk="1" hangingPunct="1">
              <a:buFont typeface="Wingdings" panose="05000000000000000000" pitchFamily="2" charset="2"/>
              <a:buNone/>
              <a:defRPr/>
            </a:pPr>
            <a:r>
              <a:rPr lang="en-US" sz="2800" b="1" dirty="0">
                <a:solidFill>
                  <a:srgbClr val="FFFF00"/>
                </a:solidFill>
              </a:rPr>
              <a:t>include motorcycles, </a:t>
            </a:r>
          </a:p>
          <a:p>
            <a:pPr eaLnBrk="1" hangingPunct="1">
              <a:buFont typeface="Wingdings" panose="05000000000000000000" pitchFamily="2" charset="2"/>
              <a:buNone/>
              <a:defRPr/>
            </a:pPr>
            <a:r>
              <a:rPr lang="en-US" sz="2400" b="1" dirty="0">
                <a:solidFill>
                  <a:srgbClr val="FFFF00"/>
                </a:solidFill>
              </a:rPr>
              <a:t> </a:t>
            </a:r>
          </a:p>
          <a:p>
            <a:pPr eaLnBrk="1" hangingPunct="1">
              <a:buFont typeface="Wingdings" panose="05000000000000000000" pitchFamily="2" charset="2"/>
              <a:buNone/>
              <a:defRPr/>
            </a:pPr>
            <a:r>
              <a:rPr lang="en-US" sz="2800" b="1" dirty="0">
                <a:solidFill>
                  <a:srgbClr val="FFFF00"/>
                </a:solidFill>
              </a:rPr>
              <a:t>shall be disapproved if:</a:t>
            </a:r>
          </a:p>
          <a:p>
            <a:pPr eaLnBrk="1" hangingPunct="1">
              <a:buFont typeface="Wingdings" panose="05000000000000000000" pitchFamily="2" charset="2"/>
              <a:buNone/>
              <a:defRPr/>
            </a:pPr>
            <a:endParaRPr lang="en-US" sz="2400" b="1" dirty="0">
              <a:solidFill>
                <a:srgbClr val="FFFF00"/>
              </a:solidFill>
            </a:endParaRPr>
          </a:p>
          <a:p>
            <a:pPr eaLnBrk="1" hangingPunct="1">
              <a:buFont typeface="Wingdings" panose="05000000000000000000" pitchFamily="2" charset="2"/>
              <a:buNone/>
              <a:defRPr/>
            </a:pPr>
            <a:endParaRPr lang="en-US" sz="2400" b="1" dirty="0">
              <a:solidFill>
                <a:srgbClr val="FFFF00"/>
              </a:solidFill>
            </a:endParaRPr>
          </a:p>
        </p:txBody>
      </p:sp>
      <p:pic>
        <p:nvPicPr>
          <p:cNvPr id="76804" name="Picture 5">
            <a:extLst>
              <a:ext uri="{FF2B5EF4-FFF2-40B4-BE49-F238E27FC236}">
                <a16:creationId xmlns:a16="http://schemas.microsoft.com/office/drawing/2014/main" id="{901A854E-A939-4477-9650-D41D2480E535}"/>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62600" y="2955925"/>
            <a:ext cx="3124200" cy="33528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898D7A3-A186-4E40-9156-AE7E0F950985}"/>
              </a:ext>
            </a:extLst>
          </p:cNvPr>
          <p:cNvSpPr>
            <a:spLocks noGrp="1" noRot="1" noChangeArrowheads="1"/>
          </p:cNvSpPr>
          <p:nvPr>
            <p:ph type="title"/>
          </p:nvPr>
        </p:nvSpPr>
        <p:spPr/>
        <p:txBody>
          <a:bodyPr/>
          <a:lstStyle/>
          <a:p>
            <a:pPr eaLnBrk="1" hangingPunct="1">
              <a:defRPr/>
            </a:pPr>
            <a:r>
              <a:rPr lang="en-US" dirty="0">
                <a:solidFill>
                  <a:srgbClr val="FFFF00"/>
                </a:solidFill>
              </a:rPr>
              <a:t>.0537 Direction Signals</a:t>
            </a:r>
          </a:p>
        </p:txBody>
      </p:sp>
      <p:sp>
        <p:nvSpPr>
          <p:cNvPr id="136195" name="Rectangle 3">
            <a:extLst>
              <a:ext uri="{FF2B5EF4-FFF2-40B4-BE49-F238E27FC236}">
                <a16:creationId xmlns:a16="http://schemas.microsoft.com/office/drawing/2014/main" id="{A9CA06D3-EC85-46F5-8D2F-D23C580F4B14}"/>
              </a:ext>
            </a:extLst>
          </p:cNvPr>
          <p:cNvSpPr>
            <a:spLocks noGrp="1" noChangeArrowheads="1"/>
          </p:cNvSpPr>
          <p:nvPr>
            <p:ph type="body" idx="1"/>
          </p:nvPr>
        </p:nvSpPr>
        <p:spPr>
          <a:xfrm>
            <a:off x="457200" y="1295400"/>
            <a:ext cx="8229600" cy="4830763"/>
          </a:xfrm>
        </p:spPr>
        <p:txBody>
          <a:bodyPr/>
          <a:lstStyle/>
          <a:p>
            <a:pPr eaLnBrk="1" hangingPunct="1">
              <a:buClr>
                <a:srgbClr val="FFCC00"/>
              </a:buClr>
              <a:buFont typeface="Wingdings" panose="05000000000000000000" pitchFamily="2" charset="2"/>
              <a:buNone/>
              <a:defRPr/>
            </a:pPr>
            <a:r>
              <a:rPr lang="en-US" sz="2000" b="1" dirty="0">
                <a:solidFill>
                  <a:srgbClr val="FFFF00"/>
                </a:solidFill>
              </a:rPr>
              <a:t>Continued: Direction Signals shall not be approved if:</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dirty="0">
                <a:solidFill>
                  <a:srgbClr val="FFFF00"/>
                </a:solidFill>
              </a:rPr>
              <a:t>(1) The vehicle is not equipped with signals by  which the operator of the vehicle may indicate to other motorists approaching from a distance of 200 feet from the front or rear the operator's intentions to turn the vehicle; </a:t>
            </a:r>
          </a:p>
        </p:txBody>
      </p:sp>
      <p:pic>
        <p:nvPicPr>
          <p:cNvPr id="74756" name="Picture 4">
            <a:extLst>
              <a:ext uri="{FF2B5EF4-FFF2-40B4-BE49-F238E27FC236}">
                <a16:creationId xmlns:a16="http://schemas.microsoft.com/office/drawing/2014/main" id="{1B660188-1B84-45F2-ABCB-F5E27DF2BCF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378325"/>
            <a:ext cx="2590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a:extLst>
              <a:ext uri="{FF2B5EF4-FFF2-40B4-BE49-F238E27FC236}">
                <a16:creationId xmlns:a16="http://schemas.microsoft.com/office/drawing/2014/main" id="{89D566DD-B7CB-4536-AB2D-816B8D522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927600"/>
            <a:ext cx="2019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mph" presetSubtype="0" fill="hold" nodeType="clickEffect">
                                  <p:stCondLst>
                                    <p:cond delay="0"/>
                                  </p:stCondLst>
                                  <p:childTnLst>
                                    <p:animClr clrSpc="rgb" dir="cw">
                                      <p:cBhvr override="childStyle">
                                        <p:cTn id="6" dur="500" fill="hold"/>
                                        <p:tgtEl>
                                          <p:spTgt spid="74756"/>
                                        </p:tgtEl>
                                        <p:attrNameLst>
                                          <p:attrName>style.color</p:attrName>
                                        </p:attrNameLst>
                                      </p:cBhvr>
                                      <p:to>
                                        <a:schemeClr val="accent2"/>
                                      </p:to>
                                    </p:animClr>
                                    <p:animClr clrSpc="rgb" dir="cw">
                                      <p:cBhvr>
                                        <p:cTn id="7" dur="500" fill="hold"/>
                                        <p:tgtEl>
                                          <p:spTgt spid="74756"/>
                                        </p:tgtEl>
                                        <p:attrNameLst>
                                          <p:attrName>fillcolor</p:attrName>
                                        </p:attrNameLst>
                                      </p:cBhvr>
                                      <p:to>
                                        <a:schemeClr val="accent2"/>
                                      </p:to>
                                    </p:animClr>
                                    <p:set>
                                      <p:cBhvr>
                                        <p:cTn id="8" dur="500" fill="hold"/>
                                        <p:tgtEl>
                                          <p:spTgt spid="74756"/>
                                        </p:tgtEl>
                                        <p:attrNameLst>
                                          <p:attrName>fill.type</p:attrName>
                                        </p:attrNameLst>
                                      </p:cBhvr>
                                      <p:to>
                                        <p:strVal val="solid"/>
                                      </p:to>
                                    </p:set>
                                    <p:set>
                                      <p:cBhvr>
                                        <p:cTn id="9" dur="500" fill="hold"/>
                                        <p:tgtEl>
                                          <p:spTgt spid="747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412FA26F-07EE-4869-892B-B9D6AE5C7B95}"/>
              </a:ext>
            </a:extLst>
          </p:cNvPr>
          <p:cNvSpPr>
            <a:spLocks noGrp="1" noRot="1" noChangeArrowheads="1"/>
          </p:cNvSpPr>
          <p:nvPr>
            <p:ph type="title"/>
          </p:nvPr>
        </p:nvSpPr>
        <p:spPr/>
        <p:txBody>
          <a:bodyPr/>
          <a:lstStyle/>
          <a:p>
            <a:pPr eaLnBrk="1" hangingPunct="1">
              <a:defRPr/>
            </a:pPr>
            <a:r>
              <a:rPr lang="en-US" dirty="0">
                <a:solidFill>
                  <a:srgbClr val="FFFF00"/>
                </a:solidFill>
              </a:rPr>
              <a:t>.0537 Direction Signals</a:t>
            </a:r>
          </a:p>
        </p:txBody>
      </p:sp>
      <p:sp>
        <p:nvSpPr>
          <p:cNvPr id="137223" name="Rectangle 7">
            <a:extLst>
              <a:ext uri="{FF2B5EF4-FFF2-40B4-BE49-F238E27FC236}">
                <a16:creationId xmlns:a16="http://schemas.microsoft.com/office/drawing/2014/main" id="{E87BAB04-B0EB-4151-B9E4-00D8F5057EBA}"/>
              </a:ext>
            </a:extLst>
          </p:cNvPr>
          <p:cNvSpPr>
            <a:spLocks noGrp="1" noChangeArrowheads="1"/>
          </p:cNvSpPr>
          <p:nvPr>
            <p:ph type="body" sz="half" idx="2"/>
          </p:nvPr>
        </p:nvSpPr>
        <p:spPr>
          <a:xfrm>
            <a:off x="4648200" y="1219200"/>
            <a:ext cx="4419600" cy="4906963"/>
          </a:xfrm>
        </p:spPr>
        <p:txBody>
          <a:bodyPr/>
          <a:lstStyle/>
          <a:p>
            <a:pPr eaLnBrk="1" hangingPunct="1">
              <a:buClr>
                <a:srgbClr val="FFCC00"/>
              </a:buClr>
              <a:buFont typeface="Wingdings" panose="05000000000000000000" pitchFamily="2" charset="2"/>
              <a:buNone/>
              <a:defRPr/>
            </a:pPr>
            <a:r>
              <a:rPr lang="en-US" sz="2800" dirty="0">
                <a:solidFill>
                  <a:srgbClr val="FFFF00"/>
                </a:solidFill>
              </a:rPr>
              <a:t> </a:t>
            </a:r>
            <a:r>
              <a:rPr lang="en-US" sz="2000" b="1" dirty="0">
                <a:solidFill>
                  <a:srgbClr val="FFFF00"/>
                </a:solidFill>
              </a:rPr>
              <a:t>Continued: Direction Signals shall    	       not be approved if:</a:t>
            </a:r>
          </a:p>
          <a:p>
            <a:pPr eaLnBrk="1" hangingPunct="1">
              <a:lnSpc>
                <a:spcPct val="90000"/>
              </a:lnSpc>
              <a:buFont typeface="Wingdings" panose="05000000000000000000" pitchFamily="2" charset="2"/>
              <a:buNone/>
              <a:defRPr/>
            </a:pPr>
            <a:r>
              <a:rPr lang="en-US" sz="1000" dirty="0">
                <a:solidFill>
                  <a:srgbClr val="FFFF00"/>
                </a:solidFill>
              </a:rPr>
              <a:t>  </a:t>
            </a:r>
          </a:p>
          <a:p>
            <a:pPr eaLnBrk="1" hangingPunct="1">
              <a:lnSpc>
                <a:spcPct val="90000"/>
              </a:lnSpc>
              <a:buFont typeface="Wingdings" panose="05000000000000000000" pitchFamily="2" charset="2"/>
              <a:buNone/>
              <a:defRPr/>
            </a:pPr>
            <a:r>
              <a:rPr lang="en-US" sz="2800" dirty="0">
                <a:solidFill>
                  <a:srgbClr val="FFFF00"/>
                </a:solidFill>
              </a:rPr>
              <a:t>(2) All lights do not operate properly, or any lenses are broken, missing, or do not fit properly.</a:t>
            </a:r>
          </a:p>
          <a:p>
            <a:pPr eaLnBrk="1" hangingPunct="1">
              <a:lnSpc>
                <a:spcPct val="90000"/>
              </a:lnSpc>
              <a:buFont typeface="Wingdings" panose="05000000000000000000" pitchFamily="2" charset="2"/>
              <a:buNone/>
              <a:defRPr/>
            </a:pPr>
            <a:endParaRPr lang="en-US" sz="10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(3) Signal lens or light color is other than red or amber on the rear and other than white or amber on the front, and is covered by a foreign material, such as shields and painted lenses. </a:t>
            </a:r>
          </a:p>
        </p:txBody>
      </p:sp>
      <p:pic>
        <p:nvPicPr>
          <p:cNvPr id="78852" name="Picture 5">
            <a:extLst>
              <a:ext uri="{FF2B5EF4-FFF2-40B4-BE49-F238E27FC236}">
                <a16:creationId xmlns:a16="http://schemas.microsoft.com/office/drawing/2014/main" id="{2B4AD5EC-8647-47F4-9DDF-25044E47B968}"/>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38200" y="1828800"/>
            <a:ext cx="3657600" cy="38862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D7BCDF41-BB50-4FB5-BD4B-55AC5A4FB2F5}"/>
              </a:ext>
            </a:extLst>
          </p:cNvPr>
          <p:cNvSpPr>
            <a:spLocks noGrp="1" noRot="1" noChangeArrowheads="1"/>
          </p:cNvSpPr>
          <p:nvPr>
            <p:ph type="title"/>
          </p:nvPr>
        </p:nvSpPr>
        <p:spPr/>
        <p:txBody>
          <a:bodyPr/>
          <a:lstStyle/>
          <a:p>
            <a:pPr eaLnBrk="1" hangingPunct="1">
              <a:defRPr/>
            </a:pPr>
            <a:r>
              <a:rPr lang="en-US" dirty="0">
                <a:solidFill>
                  <a:srgbClr val="FFFF00"/>
                </a:solidFill>
              </a:rPr>
              <a:t>.0537 Direction Signals</a:t>
            </a:r>
          </a:p>
        </p:txBody>
      </p:sp>
      <p:sp>
        <p:nvSpPr>
          <p:cNvPr id="140291" name="Rectangle 3">
            <a:extLst>
              <a:ext uri="{FF2B5EF4-FFF2-40B4-BE49-F238E27FC236}">
                <a16:creationId xmlns:a16="http://schemas.microsoft.com/office/drawing/2014/main" id="{FAC81A01-0856-4EBD-B56F-052A53DECFB0}"/>
              </a:ext>
            </a:extLst>
          </p:cNvPr>
          <p:cNvSpPr>
            <a:spLocks noGrp="1" noChangeArrowheads="1"/>
          </p:cNvSpPr>
          <p:nvPr>
            <p:ph type="body" sz="half" idx="1"/>
          </p:nvPr>
        </p:nvSpPr>
        <p:spPr>
          <a:xfrm>
            <a:off x="457200" y="1295400"/>
            <a:ext cx="4305300" cy="5105400"/>
          </a:xfrm>
        </p:spPr>
        <p:txBody>
          <a:bodyPr/>
          <a:lstStyle/>
          <a:p>
            <a:pPr eaLnBrk="1" hangingPunct="1">
              <a:buClr>
                <a:srgbClr val="FFCC00"/>
              </a:buClr>
              <a:buFont typeface="Wingdings" panose="05000000000000000000" pitchFamily="2" charset="2"/>
              <a:buNone/>
              <a:defRPr/>
            </a:pPr>
            <a:r>
              <a:rPr lang="en-US" sz="2000" b="1" dirty="0">
                <a:solidFill>
                  <a:srgbClr val="FFFF00"/>
                </a:solidFill>
              </a:rPr>
              <a:t>Continued: Direction Signals shall 	      not be approved if:</a:t>
            </a:r>
          </a:p>
          <a:p>
            <a:pPr eaLnBrk="1" hangingPunct="1">
              <a:buFont typeface="Wingdings" panose="05000000000000000000" pitchFamily="2" charset="2"/>
              <a:buNone/>
              <a:defRPr/>
            </a:pPr>
            <a:endParaRPr lang="en-US" sz="1000" b="1" dirty="0">
              <a:solidFill>
                <a:srgbClr val="FFFF00"/>
              </a:solidFill>
            </a:endParaRPr>
          </a:p>
          <a:p>
            <a:pPr eaLnBrk="1" hangingPunct="1">
              <a:buFont typeface="Wingdings" panose="05000000000000000000" pitchFamily="2" charset="2"/>
              <a:buNone/>
              <a:defRPr/>
            </a:pPr>
            <a:r>
              <a:rPr lang="en-US" sz="2800" b="1" dirty="0">
                <a:solidFill>
                  <a:srgbClr val="FFFF00"/>
                </a:solidFill>
              </a:rPr>
              <a:t>(</a:t>
            </a:r>
            <a:r>
              <a:rPr lang="en-US" sz="2800" dirty="0">
                <a:solidFill>
                  <a:srgbClr val="FFFF00"/>
                </a:solidFill>
              </a:rPr>
              <a:t>4) Lamps are not mounted or wiring, and connections are not working;</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800" dirty="0">
                <a:solidFill>
                  <a:srgbClr val="FFFF00"/>
                </a:solidFill>
              </a:rPr>
              <a:t>(5) Signals are not visible from front or rear due to faulty or damaged mounting or due to manner in which they     are mounted.</a:t>
            </a:r>
          </a:p>
          <a:p>
            <a:pPr eaLnBrk="1" hangingPunct="1">
              <a:buFont typeface="Wingdings" panose="05000000000000000000" pitchFamily="2" charset="2"/>
              <a:buNone/>
              <a:defRPr/>
            </a:pPr>
            <a:endParaRPr lang="en-US" sz="2800" dirty="0">
              <a:solidFill>
                <a:srgbClr val="FFFF00"/>
              </a:solidFill>
            </a:endParaRPr>
          </a:p>
        </p:txBody>
      </p:sp>
      <p:pic>
        <p:nvPicPr>
          <p:cNvPr id="79876" name="Picture 5" descr="wrecked vehicle">
            <a:extLst>
              <a:ext uri="{FF2B5EF4-FFF2-40B4-BE49-F238E27FC236}">
                <a16:creationId xmlns:a16="http://schemas.microsoft.com/office/drawing/2014/main" id="{B00B6C36-B18E-4883-905A-956501639CE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49353"/>
          <a:stretch>
            <a:fillRect/>
          </a:stretch>
        </p:blipFill>
        <p:spPr>
          <a:xfrm>
            <a:off x="4705350" y="1536700"/>
            <a:ext cx="4171950"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7" name="Line 6">
            <a:extLst>
              <a:ext uri="{FF2B5EF4-FFF2-40B4-BE49-F238E27FC236}">
                <a16:creationId xmlns:a16="http://schemas.microsoft.com/office/drawing/2014/main" id="{4052626D-056B-4748-94EF-0757D26EF4C2}"/>
              </a:ext>
            </a:extLst>
          </p:cNvPr>
          <p:cNvSpPr>
            <a:spLocks noChangeShapeType="1"/>
          </p:cNvSpPr>
          <p:nvPr/>
        </p:nvSpPr>
        <p:spPr bwMode="auto">
          <a:xfrm flipV="1">
            <a:off x="5638800" y="2971800"/>
            <a:ext cx="228600" cy="1066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8" name="Text Box 7">
            <a:extLst>
              <a:ext uri="{FF2B5EF4-FFF2-40B4-BE49-F238E27FC236}">
                <a16:creationId xmlns:a16="http://schemas.microsoft.com/office/drawing/2014/main" id="{202B3677-D984-45F5-A004-EF87BFAF402F}"/>
              </a:ext>
            </a:extLst>
          </p:cNvPr>
          <p:cNvSpPr txBox="1">
            <a:spLocks noChangeArrowheads="1"/>
          </p:cNvSpPr>
          <p:nvPr/>
        </p:nvSpPr>
        <p:spPr bwMode="auto">
          <a:xfrm>
            <a:off x="5060950" y="4022725"/>
            <a:ext cx="11557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2000">
                <a:solidFill>
                  <a:srgbClr val="FFFF00"/>
                </a:solidFill>
                <a:latin typeface="Arial" panose="020B0604020202020204" pitchFamily="34" charset="0"/>
              </a:rPr>
              <a:t>Damage</a:t>
            </a:r>
          </a:p>
        </p:txBody>
      </p:sp>
      <p:sp>
        <p:nvSpPr>
          <p:cNvPr id="2" name="TextBox 1">
            <a:extLst>
              <a:ext uri="{FF2B5EF4-FFF2-40B4-BE49-F238E27FC236}">
                <a16:creationId xmlns:a16="http://schemas.microsoft.com/office/drawing/2014/main" id="{8C175291-3D36-4CC7-9740-E0FA86D67C44}"/>
              </a:ext>
            </a:extLst>
          </p:cNvPr>
          <p:cNvSpPr txBox="1"/>
          <p:nvPr/>
        </p:nvSpPr>
        <p:spPr>
          <a:xfrm>
            <a:off x="4572000" y="4422775"/>
            <a:ext cx="4305300" cy="1939925"/>
          </a:xfrm>
          <a:prstGeom prst="rect">
            <a:avLst/>
          </a:prstGeom>
          <a:noFill/>
        </p:spPr>
        <p:txBody>
          <a:bodyPr>
            <a:spAutoFit/>
          </a:bodyPr>
          <a:lstStyle/>
          <a:p>
            <a:pPr>
              <a:defRPr/>
            </a:pPr>
            <a:r>
              <a:rPr lang="en-US" b="1" dirty="0">
                <a:solidFill>
                  <a:srgbClr val="66FF33"/>
                </a:solidFill>
                <a:effectLst>
                  <a:outerShdw blurRad="38100" dist="38100" dir="2700000" algn="tl">
                    <a:srgbClr val="000000">
                      <a:alpha val="43137"/>
                    </a:srgbClr>
                  </a:outerShdw>
                </a:effectLst>
                <a:latin typeface="+mn-lt"/>
              </a:rPr>
              <a:t>Minor cracks on lenses shall not lead to disapproval unless water is likely to enter lens and lead to bulb failure.</a:t>
            </a:r>
          </a:p>
          <a:p>
            <a:pPr algn="ctr">
              <a:defRPr/>
            </a:pPr>
            <a:endParaRPr lang="en-US" dirty="0">
              <a:latin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A1BD4D4-FB43-4D64-84D9-53943D98D0E0}"/>
              </a:ext>
            </a:extLst>
          </p:cNvPr>
          <p:cNvSpPr>
            <a:spLocks noGrp="1" noRot="1" noChangeArrowheads="1"/>
          </p:cNvSpPr>
          <p:nvPr>
            <p:ph type="title"/>
          </p:nvPr>
        </p:nvSpPr>
        <p:spPr/>
        <p:txBody>
          <a:bodyPr/>
          <a:lstStyle/>
          <a:p>
            <a:pPr eaLnBrk="1" hangingPunct="1">
              <a:defRPr/>
            </a:pPr>
            <a:r>
              <a:rPr lang="en-US" dirty="0">
                <a:solidFill>
                  <a:srgbClr val="FFFF00"/>
                </a:solidFill>
              </a:rPr>
              <a:t>.0537 Direction Signals</a:t>
            </a:r>
          </a:p>
        </p:txBody>
      </p:sp>
      <p:sp>
        <p:nvSpPr>
          <p:cNvPr id="142339" name="Rectangle 3">
            <a:extLst>
              <a:ext uri="{FF2B5EF4-FFF2-40B4-BE49-F238E27FC236}">
                <a16:creationId xmlns:a16="http://schemas.microsoft.com/office/drawing/2014/main" id="{EEC74F89-9832-4086-8783-571DB7166F05}"/>
              </a:ext>
            </a:extLst>
          </p:cNvPr>
          <p:cNvSpPr>
            <a:spLocks noGrp="1" noChangeArrowheads="1"/>
          </p:cNvSpPr>
          <p:nvPr>
            <p:ph type="body" idx="1"/>
          </p:nvPr>
        </p:nvSpPr>
        <p:spPr>
          <a:xfrm>
            <a:off x="457200" y="1371600"/>
            <a:ext cx="8229600" cy="4754563"/>
          </a:xfrm>
        </p:spPr>
        <p:txBody>
          <a:bodyPr/>
          <a:lstStyle/>
          <a:p>
            <a:pPr eaLnBrk="1" hangingPunct="1">
              <a:buClr>
                <a:srgbClr val="FFCC00"/>
              </a:buClr>
              <a:buFont typeface="Wingdings" panose="05000000000000000000" pitchFamily="2" charset="2"/>
              <a:buNone/>
              <a:defRPr/>
            </a:pPr>
            <a:r>
              <a:rPr lang="en-US" sz="2000" b="1" dirty="0">
                <a:solidFill>
                  <a:srgbClr val="FFFF00"/>
                </a:solidFill>
              </a:rPr>
              <a:t>Continued: Direction Signals shall not be approved if:</a:t>
            </a:r>
          </a:p>
          <a:p>
            <a:pPr eaLnBrk="1" hangingPunct="1">
              <a:lnSpc>
                <a:spcPct val="80000"/>
              </a:lnSpc>
              <a:buFont typeface="Wingdings" panose="05000000000000000000" pitchFamily="2" charset="2"/>
              <a:buNone/>
              <a:defRPr/>
            </a:pPr>
            <a:endParaRPr lang="en-US" sz="1000" dirty="0">
              <a:solidFill>
                <a:srgbClr val="FFFF00"/>
              </a:solidFill>
            </a:endParaRPr>
          </a:p>
          <a:p>
            <a:pPr eaLnBrk="1" hangingPunct="1">
              <a:lnSpc>
                <a:spcPct val="80000"/>
              </a:lnSpc>
              <a:buFont typeface="Wingdings" panose="05000000000000000000" pitchFamily="2" charset="2"/>
              <a:buNone/>
              <a:defRPr/>
            </a:pPr>
            <a:r>
              <a:rPr lang="en-US" sz="2800" dirty="0">
                <a:solidFill>
                  <a:srgbClr val="FFFF00"/>
                </a:solidFill>
              </a:rPr>
              <a:t>(6) </a:t>
            </a:r>
            <a:r>
              <a:rPr lang="en-US" sz="2400" dirty="0">
                <a:solidFill>
                  <a:srgbClr val="FFFF00"/>
                </a:solidFill>
              </a:rPr>
              <a:t>switch does not operate as designed by the manufacturer or is not located in a position that allows the operator to reach and operate the switch, or the switch that interferes with the operation of other mechanisms.</a:t>
            </a:r>
            <a:endParaRPr lang="en-US" sz="2400" b="1" dirty="0">
              <a:solidFill>
                <a:srgbClr val="FFFF00"/>
              </a:solidFill>
            </a:endParaRPr>
          </a:p>
          <a:p>
            <a:pPr eaLnBrk="1" hangingPunct="1">
              <a:lnSpc>
                <a:spcPct val="80000"/>
              </a:lnSpc>
              <a:buFont typeface="Wingdings" panose="05000000000000000000" pitchFamily="2" charset="2"/>
              <a:buNone/>
              <a:defRPr/>
            </a:pPr>
            <a:endParaRPr lang="en-US" sz="2800" b="1" dirty="0">
              <a:solidFill>
                <a:srgbClr val="FFFF00"/>
              </a:solidFill>
            </a:endParaRPr>
          </a:p>
          <a:p>
            <a:pPr eaLnBrk="1" hangingPunct="1">
              <a:lnSpc>
                <a:spcPct val="80000"/>
              </a:lnSpc>
              <a:buFont typeface="Wingdings" panose="05000000000000000000" pitchFamily="2" charset="2"/>
              <a:buNone/>
              <a:defRPr/>
            </a:pPr>
            <a:endParaRPr lang="en-US" sz="2800" b="1" dirty="0">
              <a:solidFill>
                <a:srgbClr val="FFFF00"/>
              </a:solidFill>
            </a:endParaRPr>
          </a:p>
          <a:p>
            <a:pPr eaLnBrk="1" hangingPunct="1">
              <a:lnSpc>
                <a:spcPct val="80000"/>
              </a:lnSpc>
              <a:buFont typeface="Wingdings" panose="05000000000000000000" pitchFamily="2" charset="2"/>
              <a:buNone/>
              <a:defRPr/>
            </a:pPr>
            <a:endParaRPr lang="en-US" sz="2800" b="1" dirty="0">
              <a:solidFill>
                <a:srgbClr val="FFFF00"/>
              </a:solidFill>
            </a:endParaRPr>
          </a:p>
          <a:p>
            <a:pPr eaLnBrk="1" hangingPunct="1">
              <a:lnSpc>
                <a:spcPct val="80000"/>
              </a:lnSpc>
              <a:buFont typeface="Wingdings" panose="05000000000000000000" pitchFamily="2" charset="2"/>
              <a:buNone/>
              <a:defRPr/>
            </a:pPr>
            <a:endParaRPr lang="en-US" sz="2800" b="1" dirty="0">
              <a:solidFill>
                <a:srgbClr val="FFFF00"/>
              </a:solidFill>
            </a:endParaRPr>
          </a:p>
        </p:txBody>
      </p:sp>
      <p:pic>
        <p:nvPicPr>
          <p:cNvPr id="80900" name="Picture 5">
            <a:extLst>
              <a:ext uri="{FF2B5EF4-FFF2-40B4-BE49-F238E27FC236}">
                <a16:creationId xmlns:a16="http://schemas.microsoft.com/office/drawing/2014/main" id="{8E60617F-C22B-4DCC-A363-03E63CE06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6553200" cy="277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35C5-F79B-461C-A3D6-1896F3BEC565}"/>
              </a:ext>
            </a:extLst>
          </p:cNvPr>
          <p:cNvSpPr>
            <a:spLocks noGrp="1"/>
          </p:cNvSpPr>
          <p:nvPr>
            <p:ph type="title"/>
          </p:nvPr>
        </p:nvSpPr>
        <p:spPr/>
        <p:txBody>
          <a:bodyPr/>
          <a:lstStyle/>
          <a:p>
            <a:pPr>
              <a:defRPr/>
            </a:pPr>
            <a:r>
              <a:rPr lang="en-US" dirty="0">
                <a:solidFill>
                  <a:srgbClr val="FFFF00"/>
                </a:solidFill>
              </a:rPr>
              <a:t>.0537 Direction Signals</a:t>
            </a:r>
            <a:endParaRPr lang="en-US" dirty="0"/>
          </a:p>
        </p:txBody>
      </p:sp>
      <p:sp>
        <p:nvSpPr>
          <p:cNvPr id="3" name="Content Placeholder 2">
            <a:extLst>
              <a:ext uri="{FF2B5EF4-FFF2-40B4-BE49-F238E27FC236}">
                <a16:creationId xmlns:a16="http://schemas.microsoft.com/office/drawing/2014/main" id="{AA362D48-F6E2-40DF-BE38-9F01D4B20AC0}"/>
              </a:ext>
            </a:extLst>
          </p:cNvPr>
          <p:cNvSpPr>
            <a:spLocks noGrp="1"/>
          </p:cNvSpPr>
          <p:nvPr>
            <p:ph idx="1"/>
          </p:nvPr>
        </p:nvSpPr>
        <p:spPr/>
        <p:txBody>
          <a:bodyPr/>
          <a:lstStyle/>
          <a:p>
            <a:pPr marL="0" indent="0">
              <a:buFont typeface="Wingdings" panose="05000000000000000000" pitchFamily="2" charset="2"/>
              <a:buNone/>
              <a:defRPr/>
            </a:pPr>
            <a:r>
              <a:rPr lang="en-US" sz="2800" b="1" dirty="0">
                <a:solidFill>
                  <a:srgbClr val="FFFF00"/>
                </a:solidFill>
              </a:rPr>
              <a:t>Trailers satisfying the following conditions are not required to be equipped with a directional signal device:</a:t>
            </a:r>
          </a:p>
          <a:p>
            <a:pPr marL="0" indent="0">
              <a:buFont typeface="Wingdings" panose="05000000000000000000" pitchFamily="2" charset="2"/>
              <a:buNone/>
              <a:defRPr/>
            </a:pPr>
            <a:endParaRPr lang="en-US" sz="1000" dirty="0">
              <a:solidFill>
                <a:srgbClr val="FFFF00"/>
              </a:solidFill>
            </a:endParaRPr>
          </a:p>
          <a:p>
            <a:pPr marL="0" indent="0">
              <a:buFont typeface="Wingdings" panose="05000000000000000000" pitchFamily="2" charset="2"/>
              <a:buNone/>
              <a:defRPr/>
            </a:pPr>
            <a:r>
              <a:rPr lang="en-US" sz="2800" dirty="0">
                <a:solidFill>
                  <a:srgbClr val="FFFF00"/>
                </a:solidFill>
              </a:rPr>
              <a:t>(1)  The trailer and load does not obscure the directional  </a:t>
            </a:r>
          </a:p>
          <a:p>
            <a:pPr marL="0" indent="0">
              <a:buFont typeface="Wingdings" panose="05000000000000000000" pitchFamily="2" charset="2"/>
              <a:buNone/>
              <a:defRPr/>
            </a:pPr>
            <a:r>
              <a:rPr lang="en-US" sz="2800" dirty="0">
                <a:solidFill>
                  <a:srgbClr val="FFFF00"/>
                </a:solidFill>
              </a:rPr>
              <a:t>      signals of the towing vehicle from the view of a driver  </a:t>
            </a:r>
          </a:p>
          <a:p>
            <a:pPr marL="0" indent="0">
              <a:buFont typeface="Wingdings" panose="05000000000000000000" pitchFamily="2" charset="2"/>
              <a:buNone/>
              <a:defRPr/>
            </a:pPr>
            <a:r>
              <a:rPr lang="en-US" sz="2800" dirty="0">
                <a:solidFill>
                  <a:srgbClr val="FFFF00"/>
                </a:solidFill>
              </a:rPr>
              <a:t>      approaching from the rear and within a distance of  </a:t>
            </a:r>
          </a:p>
          <a:p>
            <a:pPr marL="0" indent="0">
              <a:buFont typeface="Wingdings" panose="05000000000000000000" pitchFamily="2" charset="2"/>
              <a:buNone/>
              <a:defRPr/>
            </a:pPr>
            <a:r>
              <a:rPr lang="en-US" sz="2800" dirty="0">
                <a:solidFill>
                  <a:srgbClr val="FFFF00"/>
                </a:solidFill>
              </a:rPr>
              <a:t>      200 feet;</a:t>
            </a:r>
          </a:p>
          <a:p>
            <a:pPr marL="0" indent="0">
              <a:buFont typeface="Wingdings" panose="05000000000000000000" pitchFamily="2" charset="2"/>
              <a:buNone/>
              <a:defRPr/>
            </a:pPr>
            <a:r>
              <a:rPr lang="en-US" sz="2800" dirty="0">
                <a:solidFill>
                  <a:srgbClr val="FFFF00"/>
                </a:solidFill>
              </a:rPr>
              <a:t>(2)  The gross weight of the trailer and load does not  </a:t>
            </a:r>
          </a:p>
          <a:p>
            <a:pPr marL="0" indent="0">
              <a:buFont typeface="Wingdings" panose="05000000000000000000" pitchFamily="2" charset="2"/>
              <a:buNone/>
              <a:defRPr/>
            </a:pPr>
            <a:r>
              <a:rPr lang="en-US" sz="2800" dirty="0">
                <a:solidFill>
                  <a:srgbClr val="FFFF00"/>
                </a:solidFill>
              </a:rPr>
              <a:t>      exceed 4,000 pounds.</a:t>
            </a:r>
          </a:p>
          <a:p>
            <a:pPr>
              <a:defRPr/>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8CBD88F-065B-462B-848E-02C87B251E54}"/>
              </a:ext>
            </a:extLst>
          </p:cNvPr>
          <p:cNvSpPr>
            <a:spLocks noGrp="1" noRot="1" noChangeArrowheads="1"/>
          </p:cNvSpPr>
          <p:nvPr>
            <p:ph type="title"/>
          </p:nvPr>
        </p:nvSpPr>
        <p:spPr/>
        <p:txBody>
          <a:bodyPr/>
          <a:lstStyle/>
          <a:p>
            <a:pPr eaLnBrk="1" hangingPunct="1">
              <a:defRPr/>
            </a:pPr>
            <a:r>
              <a:rPr lang="en-US" dirty="0">
                <a:solidFill>
                  <a:srgbClr val="FFFF00"/>
                </a:solidFill>
              </a:rPr>
              <a:t>General Statute</a:t>
            </a:r>
          </a:p>
        </p:txBody>
      </p:sp>
      <p:sp>
        <p:nvSpPr>
          <p:cNvPr id="133123" name="Rectangle 3">
            <a:extLst>
              <a:ext uri="{FF2B5EF4-FFF2-40B4-BE49-F238E27FC236}">
                <a16:creationId xmlns:a16="http://schemas.microsoft.com/office/drawing/2014/main" id="{55036B18-82E9-4579-8AEA-68F41A469353}"/>
              </a:ext>
            </a:extLst>
          </p:cNvPr>
          <p:cNvSpPr>
            <a:spLocks noGrp="1" noChangeArrowheads="1"/>
          </p:cNvSpPr>
          <p:nvPr>
            <p:ph type="body" idx="1"/>
          </p:nvPr>
        </p:nvSpPr>
        <p:spPr>
          <a:xfrm>
            <a:off x="457200" y="1371600"/>
            <a:ext cx="8229600" cy="4754563"/>
          </a:xfrm>
        </p:spPr>
        <p:txBody>
          <a:bodyPr/>
          <a:lstStyle/>
          <a:p>
            <a:pPr eaLnBrk="1" hangingPunct="1">
              <a:buFont typeface="Wingdings" panose="05000000000000000000" pitchFamily="2" charset="2"/>
              <a:buNone/>
              <a:defRPr/>
            </a:pPr>
            <a:r>
              <a:rPr lang="en-US" b="1" dirty="0">
                <a:solidFill>
                  <a:srgbClr val="FFFF00"/>
                </a:solidFill>
              </a:rPr>
              <a:t>G.S. 20-125.1 states:</a:t>
            </a:r>
          </a:p>
          <a:p>
            <a:pPr eaLnBrk="1" hangingPunct="1">
              <a:buFont typeface="Wingdings" panose="05000000000000000000" pitchFamily="2" charset="2"/>
              <a:buNone/>
              <a:defRPr/>
            </a:pPr>
            <a:r>
              <a:rPr lang="en-US" b="1" dirty="0">
                <a:solidFill>
                  <a:srgbClr val="FFFF00"/>
                </a:solidFill>
              </a:rPr>
              <a:t>	</a:t>
            </a:r>
            <a:r>
              <a:rPr lang="en-US" dirty="0">
                <a:solidFill>
                  <a:srgbClr val="FFFF00"/>
                </a:solidFill>
              </a:rPr>
              <a:t>Vehicles that are operated on a highway or public vehicular area must have a mechanical or electrical signal device by which the operator of another vehicle can see the intention to turn the vehicle.</a:t>
            </a:r>
          </a:p>
        </p:txBody>
      </p:sp>
      <p:pic>
        <p:nvPicPr>
          <p:cNvPr id="81924" name="Picture 4">
            <a:extLst>
              <a:ext uri="{FF2B5EF4-FFF2-40B4-BE49-F238E27FC236}">
                <a16:creationId xmlns:a16="http://schemas.microsoft.com/office/drawing/2014/main" id="{FD1A12D7-708B-4DAF-B6FF-472A21B50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038600"/>
            <a:ext cx="56388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D32A875-897D-4B82-B7C8-56CC7ADBAEEE}"/>
              </a:ext>
            </a:extLst>
          </p:cNvPr>
          <p:cNvSpPr>
            <a:spLocks noGrp="1" noRot="1" noChangeArrowheads="1"/>
          </p:cNvSpPr>
          <p:nvPr>
            <p:ph type="title"/>
          </p:nvPr>
        </p:nvSpPr>
        <p:spPr>
          <a:xfrm>
            <a:off x="457200" y="304800"/>
            <a:ext cx="8229600" cy="1143000"/>
          </a:xfrm>
          <a:ln>
            <a:solidFill>
              <a:srgbClr val="FFFF00"/>
            </a:solidFill>
          </a:ln>
        </p:spPr>
        <p:txBody>
          <a:bodyPr/>
          <a:lstStyle/>
          <a:p>
            <a:pPr eaLnBrk="1" hangingPunct="1">
              <a:defRPr/>
            </a:pPr>
            <a:r>
              <a:rPr lang="en-US" dirty="0">
                <a:solidFill>
                  <a:srgbClr val="FFFF00"/>
                </a:solidFill>
              </a:rPr>
              <a:t>.0538 Tires</a:t>
            </a:r>
          </a:p>
        </p:txBody>
      </p:sp>
      <p:sp>
        <p:nvSpPr>
          <p:cNvPr id="144387" name="Rectangle 3">
            <a:extLst>
              <a:ext uri="{FF2B5EF4-FFF2-40B4-BE49-F238E27FC236}">
                <a16:creationId xmlns:a16="http://schemas.microsoft.com/office/drawing/2014/main" id="{D404D59A-11E4-45B1-ACE7-580FC5B3F191}"/>
              </a:ext>
            </a:extLst>
          </p:cNvPr>
          <p:cNvSpPr>
            <a:spLocks noGrp="1" noChangeArrowheads="1"/>
          </p:cNvSpPr>
          <p:nvPr>
            <p:ph type="body" sz="half" idx="2"/>
          </p:nvPr>
        </p:nvSpPr>
        <p:spPr/>
        <p:txBody>
          <a:bodyPr/>
          <a:lstStyle/>
          <a:p>
            <a:pPr eaLnBrk="1" hangingPunct="1">
              <a:lnSpc>
                <a:spcPct val="90000"/>
              </a:lnSpc>
              <a:buFont typeface="Wingdings" panose="05000000000000000000" pitchFamily="2" charset="2"/>
              <a:buNone/>
              <a:defRPr/>
            </a:pPr>
            <a:endParaRPr lang="en-US" sz="1000" b="1" dirty="0">
              <a:solidFill>
                <a:srgbClr val="FFFF00"/>
              </a:solidFill>
              <a:effectLst/>
            </a:endParaRPr>
          </a:p>
          <a:p>
            <a:pPr eaLnBrk="1" hangingPunct="1">
              <a:lnSpc>
                <a:spcPct val="90000"/>
              </a:lnSpc>
              <a:buFont typeface="Wingdings" panose="05000000000000000000" pitchFamily="2" charset="2"/>
              <a:buNone/>
              <a:defRPr/>
            </a:pPr>
            <a:endParaRPr lang="en-US" sz="2800" b="1" dirty="0">
              <a:solidFill>
                <a:srgbClr val="FFFF00"/>
              </a:solidFill>
              <a:effectLst/>
            </a:endParaRPr>
          </a:p>
          <a:p>
            <a:pPr eaLnBrk="1" hangingPunct="1">
              <a:lnSpc>
                <a:spcPct val="90000"/>
              </a:lnSpc>
              <a:buFont typeface="Wingdings" panose="05000000000000000000" pitchFamily="2" charset="2"/>
              <a:buNone/>
              <a:defRPr/>
            </a:pPr>
            <a:endParaRPr lang="en-US" sz="800" b="1" dirty="0">
              <a:solidFill>
                <a:srgbClr val="FFFF00"/>
              </a:solidFill>
              <a:effectLst/>
            </a:endParaRPr>
          </a:p>
          <a:p>
            <a:pPr eaLnBrk="1" hangingPunct="1">
              <a:lnSpc>
                <a:spcPct val="90000"/>
              </a:lnSpc>
              <a:buFont typeface="Wingdings" panose="05000000000000000000" pitchFamily="2" charset="2"/>
              <a:buNone/>
              <a:defRPr/>
            </a:pPr>
            <a:r>
              <a:rPr lang="en-US" sz="2800" dirty="0">
                <a:solidFill>
                  <a:srgbClr val="FFFF00"/>
                </a:solidFill>
                <a:effectLst/>
              </a:rPr>
              <a:t>(1) </a:t>
            </a:r>
            <a:r>
              <a:rPr lang="en-US" sz="2800" dirty="0">
                <a:solidFill>
                  <a:srgbClr val="FFFF00"/>
                </a:solidFill>
              </a:rPr>
              <a:t>Any tire has cuts or snags that expose the cords.</a:t>
            </a:r>
          </a:p>
          <a:p>
            <a:pPr eaLnBrk="1" hangingPunct="1">
              <a:lnSpc>
                <a:spcPct val="90000"/>
              </a:lnSpc>
              <a:buFont typeface="Wingdings" panose="05000000000000000000" pitchFamily="2" charset="2"/>
              <a:buNone/>
              <a:defRPr/>
            </a:pPr>
            <a:r>
              <a:rPr lang="en-US" sz="2800" dirty="0">
                <a:solidFill>
                  <a:srgbClr val="FFFF00"/>
                </a:solidFill>
              </a:rPr>
              <a:t>	</a:t>
            </a:r>
            <a:endParaRPr lang="en-US" sz="1000" dirty="0">
              <a:solidFill>
                <a:srgbClr val="FFFF00"/>
              </a:solidFill>
            </a:endParaRPr>
          </a:p>
          <a:p>
            <a:pPr eaLnBrk="1" hangingPunct="1">
              <a:lnSpc>
                <a:spcPct val="90000"/>
              </a:lnSpc>
              <a:buClr>
                <a:srgbClr val="66FF33"/>
              </a:buClr>
              <a:defRPr/>
            </a:pPr>
            <a:r>
              <a:rPr lang="en-US" sz="2400" b="1" dirty="0">
                <a:solidFill>
                  <a:srgbClr val="66FF33"/>
                </a:solidFill>
              </a:rPr>
              <a:t>Foreign objects in tires and dry rotting that constitute failure is the discretion of the inspection mechanic.</a:t>
            </a:r>
          </a:p>
        </p:txBody>
      </p:sp>
      <p:pic>
        <p:nvPicPr>
          <p:cNvPr id="83972" name="Picture 7">
            <a:extLst>
              <a:ext uri="{FF2B5EF4-FFF2-40B4-BE49-F238E27FC236}">
                <a16:creationId xmlns:a16="http://schemas.microsoft.com/office/drawing/2014/main" id="{AF41B42B-866C-43EB-97F0-642A8C1EB9A2}"/>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3124200"/>
            <a:ext cx="4038600" cy="3429000"/>
          </a:xfrm>
          <a:noFill/>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7F948E6B-FF81-4FA4-9B15-2A2DC0CBB4D3}"/>
              </a:ext>
            </a:extLst>
          </p:cNvPr>
          <p:cNvSpPr txBox="1"/>
          <p:nvPr/>
        </p:nvSpPr>
        <p:spPr>
          <a:xfrm>
            <a:off x="333374" y="1752600"/>
            <a:ext cx="5457825" cy="461665"/>
          </a:xfrm>
          <a:prstGeom prst="rect">
            <a:avLst/>
          </a:prstGeom>
          <a:noFill/>
        </p:spPr>
        <p:txBody>
          <a:bodyPr wrap="square">
            <a:spAutoFit/>
          </a:bodyPr>
          <a:lstStyle/>
          <a:p>
            <a:r>
              <a:rPr lang="en-US" b="1" dirty="0">
                <a:solidFill>
                  <a:srgbClr val="FFFF00"/>
                </a:solidFill>
              </a:rPr>
              <a:t>(a) A vehicle shall be disapproved if:</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745458-F02C-43A4-95F5-669C85FCADC9}"/>
              </a:ext>
            </a:extLst>
          </p:cNvPr>
          <p:cNvSpPr>
            <a:spLocks noGrp="1"/>
          </p:cNvSpPr>
          <p:nvPr>
            <p:ph type="title"/>
          </p:nvPr>
        </p:nvSpPr>
        <p:spPr>
          <a:xfrm>
            <a:off x="457200" y="152400"/>
            <a:ext cx="8229600" cy="762000"/>
          </a:xfrm>
        </p:spPr>
        <p:txBody>
          <a:bodyPr/>
          <a:lstStyle/>
          <a:p>
            <a:pPr>
              <a:defRPr/>
            </a:pPr>
            <a:r>
              <a:rPr lang="en-US" sz="3600" dirty="0">
                <a:solidFill>
                  <a:srgbClr val="FFFF00"/>
                </a:solidFill>
              </a:rPr>
              <a:t>Inspection Fees</a:t>
            </a:r>
          </a:p>
        </p:txBody>
      </p:sp>
      <p:sp>
        <p:nvSpPr>
          <p:cNvPr id="6" name="Content Placeholder 5">
            <a:extLst>
              <a:ext uri="{FF2B5EF4-FFF2-40B4-BE49-F238E27FC236}">
                <a16:creationId xmlns:a16="http://schemas.microsoft.com/office/drawing/2014/main" id="{2CE2C2D7-B604-4F26-93A8-7549BDFAC57B}"/>
              </a:ext>
            </a:extLst>
          </p:cNvPr>
          <p:cNvSpPr>
            <a:spLocks noGrp="1"/>
          </p:cNvSpPr>
          <p:nvPr>
            <p:ph idx="1"/>
          </p:nvPr>
        </p:nvSpPr>
        <p:spPr>
          <a:xfrm>
            <a:off x="457200" y="838200"/>
            <a:ext cx="8229600" cy="5943600"/>
          </a:xfrm>
        </p:spPr>
        <p:txBody>
          <a:bodyPr/>
          <a:lstStyle/>
          <a:p>
            <a:pPr>
              <a:buClr>
                <a:srgbClr val="FFFF00"/>
              </a:buClr>
              <a:buFont typeface="Wingdings" panose="05000000000000000000" pitchFamily="2" charset="2"/>
              <a:buChar char="§"/>
              <a:defRPr/>
            </a:pPr>
            <a:r>
              <a:rPr lang="en-US" sz="2300" dirty="0">
                <a:solidFill>
                  <a:srgbClr val="FFFF00"/>
                </a:solidFill>
                <a:effectLst>
                  <a:outerShdw blurRad="38100" dist="38100" dir="2700000" algn="tl">
                    <a:srgbClr val="000000">
                      <a:alpha val="43137"/>
                    </a:srgbClr>
                  </a:outerShdw>
                </a:effectLst>
              </a:rPr>
              <a:t>The fee for performing an inspection of a vehicle applies when an inspection is performed, regardless of whether the vehicle passes the inspection. </a:t>
            </a:r>
            <a:r>
              <a:rPr lang="en-US" sz="2300" u="sng" dirty="0">
                <a:solidFill>
                  <a:srgbClr val="FFFF00"/>
                </a:solidFill>
                <a:effectLst>
                  <a:outerShdw blurRad="38100" dist="38100" dir="2700000" algn="tl">
                    <a:srgbClr val="000000">
                      <a:alpha val="43137"/>
                    </a:srgbClr>
                  </a:outerShdw>
                </a:effectLst>
              </a:rPr>
              <a:t>The fee for an electronic inspection authorization applies when an electronic inspection authorization is issued to a vehicle.</a:t>
            </a:r>
            <a:r>
              <a:rPr lang="en-US" sz="2300" dirty="0">
                <a:solidFill>
                  <a:srgbClr val="FFFF00"/>
                </a:solidFill>
                <a:effectLst>
                  <a:outerShdw blurRad="38100" dist="38100" dir="2700000" algn="tl">
                    <a:srgbClr val="000000">
                      <a:alpha val="43137"/>
                    </a:srgbClr>
                  </a:outerShdw>
                </a:effectLst>
              </a:rPr>
              <a:t> </a:t>
            </a:r>
            <a:r>
              <a:rPr lang="en-US" sz="2300" u="sng" dirty="0">
                <a:solidFill>
                  <a:srgbClr val="66FF33"/>
                </a:solidFill>
                <a:effectLst>
                  <a:outerShdw blurRad="38100" dist="38100" dir="2700000" algn="tl">
                    <a:srgbClr val="000000">
                      <a:alpha val="43137"/>
                    </a:srgbClr>
                  </a:outerShdw>
                </a:effectLst>
              </a:rPr>
              <a:t>No taxes or shop fees can be added to the inspection cost</a:t>
            </a:r>
            <a:r>
              <a:rPr lang="en-US" sz="2300" dirty="0">
                <a:solidFill>
                  <a:srgbClr val="66FF33"/>
                </a:solidFill>
                <a:effectLst>
                  <a:outerShdw blurRad="38100" dist="38100" dir="2700000" algn="tl">
                    <a:srgbClr val="000000">
                      <a:alpha val="43137"/>
                    </a:srgbClr>
                  </a:outerShdw>
                </a:effectLst>
              </a:rPr>
              <a:t>. </a:t>
            </a:r>
          </a:p>
          <a:p>
            <a:pPr>
              <a:buClr>
                <a:srgbClr val="FFFF00"/>
              </a:buClr>
              <a:buFont typeface="Wingdings" panose="05000000000000000000" pitchFamily="2" charset="2"/>
              <a:buChar char="§"/>
              <a:defRPr/>
            </a:pPr>
            <a:endParaRPr lang="en-US" sz="800" dirty="0">
              <a:solidFill>
                <a:srgbClr val="FFFF00"/>
              </a:solidFill>
              <a:effectLst>
                <a:outerShdw blurRad="38100" dist="38100" dir="2700000" algn="tl">
                  <a:srgbClr val="000000">
                    <a:alpha val="43137"/>
                  </a:srgbClr>
                </a:outerShdw>
              </a:effectLst>
            </a:endParaRPr>
          </a:p>
          <a:p>
            <a:pPr>
              <a:buClr>
                <a:srgbClr val="FFFF00"/>
              </a:buClr>
              <a:buFont typeface="Wingdings" panose="05000000000000000000" pitchFamily="2" charset="2"/>
              <a:buChar char="§"/>
              <a:defRPr/>
            </a:pPr>
            <a:r>
              <a:rPr lang="en-US" sz="2300" u="sng" dirty="0">
                <a:solidFill>
                  <a:srgbClr val="FFFF00"/>
                </a:solidFill>
                <a:effectLst>
                  <a:outerShdw blurRad="38100" dist="38100" dir="2700000" algn="tl">
                    <a:srgbClr val="000000">
                      <a:alpha val="43137"/>
                    </a:srgbClr>
                  </a:outerShdw>
                </a:effectLst>
              </a:rPr>
              <a:t>Type</a:t>
            </a:r>
            <a:r>
              <a:rPr lang="en-US" sz="2300" dirty="0">
                <a:solidFill>
                  <a:srgbClr val="FFFF00"/>
                </a:solidFill>
                <a:effectLst>
                  <a:outerShdw blurRad="38100" dist="38100" dir="2700000" algn="tl">
                    <a:srgbClr val="000000">
                      <a:alpha val="43137"/>
                    </a:srgbClr>
                  </a:outerShdw>
                </a:effectLst>
              </a:rPr>
              <a:t> 	</a:t>
            </a:r>
            <a:r>
              <a:rPr lang="en-US" sz="2300" u="sng" dirty="0">
                <a:solidFill>
                  <a:srgbClr val="FFFF00"/>
                </a:solidFill>
                <a:effectLst>
                  <a:outerShdw blurRad="38100" dist="38100" dir="2700000" algn="tl">
                    <a:srgbClr val="000000">
                      <a:alpha val="43137"/>
                    </a:srgbClr>
                  </a:outerShdw>
                </a:effectLst>
              </a:rPr>
              <a:t>Inspection</a:t>
            </a:r>
            <a:r>
              <a:rPr lang="en-US" sz="2300" dirty="0">
                <a:solidFill>
                  <a:srgbClr val="FFFF00"/>
                </a:solidFill>
                <a:effectLst>
                  <a:outerShdw blurRad="38100" dist="38100" dir="2700000" algn="tl">
                    <a:srgbClr val="000000">
                      <a:alpha val="43137"/>
                    </a:srgbClr>
                  </a:outerShdw>
                </a:effectLst>
              </a:rPr>
              <a:t> 	</a:t>
            </a:r>
            <a:r>
              <a:rPr lang="en-US" sz="2300" u="sng" dirty="0">
                <a:solidFill>
                  <a:srgbClr val="FFFF00"/>
                </a:solidFill>
                <a:effectLst>
                  <a:outerShdw blurRad="38100" dist="38100" dir="2700000" algn="tl">
                    <a:srgbClr val="000000">
                      <a:alpha val="43137"/>
                    </a:srgbClr>
                  </a:outerShdw>
                </a:effectLst>
              </a:rPr>
              <a:t>Authorization</a:t>
            </a:r>
            <a:r>
              <a:rPr lang="en-US" sz="2300" dirty="0">
                <a:solidFill>
                  <a:srgbClr val="FFFF00"/>
                </a:solidFill>
                <a:effectLst>
                  <a:outerShdw blurRad="38100" dist="38100" dir="2700000" algn="tl">
                    <a:srgbClr val="000000">
                      <a:alpha val="43137"/>
                    </a:srgbClr>
                  </a:outerShdw>
                </a:effectLst>
              </a:rPr>
              <a:t>	         </a:t>
            </a:r>
            <a:r>
              <a:rPr lang="en-US" sz="2300" u="sng" dirty="0">
                <a:solidFill>
                  <a:srgbClr val="FFFF00"/>
                </a:solidFill>
                <a:effectLst>
                  <a:outerShdw blurRad="38100" dist="38100" dir="2700000" algn="tl">
                    <a:srgbClr val="000000">
                      <a:alpha val="43137"/>
                    </a:srgbClr>
                  </a:outerShdw>
                </a:effectLst>
              </a:rPr>
              <a:t>Total</a:t>
            </a:r>
            <a:endParaRPr lang="en-US" sz="2300" dirty="0">
              <a:solidFill>
                <a:srgbClr val="FFFF00"/>
              </a:solidFill>
              <a:effectLst>
                <a:outerShdw blurRad="38100" dist="38100" dir="2700000" algn="tl">
                  <a:srgbClr val="000000">
                    <a:alpha val="43137"/>
                  </a:srgbClr>
                </a:outerShdw>
              </a:effectLst>
            </a:endParaRPr>
          </a:p>
          <a:p>
            <a:pPr>
              <a:buClr>
                <a:srgbClr val="FFFF00"/>
              </a:buClr>
              <a:buFont typeface="Wingdings" panose="05000000000000000000" pitchFamily="2" charset="2"/>
              <a:buChar char="§"/>
              <a:defRPr/>
            </a:pPr>
            <a:r>
              <a:rPr lang="en-US" sz="2300" dirty="0">
                <a:solidFill>
                  <a:srgbClr val="FFFF00"/>
                </a:solidFill>
                <a:effectLst>
                  <a:outerShdw blurRad="38100" dist="38100" dir="2700000" algn="tl">
                    <a:srgbClr val="000000">
                      <a:alpha val="43137"/>
                    </a:srgbClr>
                  </a:outerShdw>
                </a:effectLst>
              </a:rPr>
              <a:t>S/I	 	  $12.75 	      $ .85	        $13.60</a:t>
            </a:r>
          </a:p>
          <a:p>
            <a:pPr>
              <a:buClr>
                <a:srgbClr val="FFFF00"/>
              </a:buClr>
              <a:buFont typeface="Wingdings" panose="05000000000000000000" pitchFamily="2" charset="2"/>
              <a:buChar char="§"/>
              <a:defRPr/>
            </a:pPr>
            <a:r>
              <a:rPr lang="en-US" sz="2300" dirty="0">
                <a:solidFill>
                  <a:srgbClr val="FFFF00"/>
                </a:solidFill>
                <a:effectLst>
                  <a:outerShdw blurRad="38100" dist="38100" dir="2700000" algn="tl">
                    <a:srgbClr val="000000">
                      <a:alpha val="43137"/>
                    </a:srgbClr>
                  </a:outerShdw>
                </a:effectLst>
              </a:rPr>
              <a:t>I/M 	               $23.75 	      $6.25 	        $30.00</a:t>
            </a:r>
          </a:p>
          <a:p>
            <a:pPr>
              <a:buClr>
                <a:srgbClr val="FFFF00"/>
              </a:buClr>
              <a:buFont typeface="Wingdings" panose="05000000000000000000" pitchFamily="2" charset="2"/>
              <a:buChar char="§"/>
              <a:defRPr/>
            </a:pPr>
            <a:endParaRPr lang="en-US" sz="800" dirty="0">
              <a:solidFill>
                <a:srgbClr val="FFFF00"/>
              </a:solidFill>
              <a:effectLst>
                <a:outerShdw blurRad="38100" dist="38100" dir="2700000" algn="tl">
                  <a:srgbClr val="000000">
                    <a:alpha val="43137"/>
                  </a:srgbClr>
                </a:outerShdw>
              </a:effectLst>
            </a:endParaRPr>
          </a:p>
          <a:p>
            <a:pPr>
              <a:buClr>
                <a:srgbClr val="FFFF00"/>
              </a:buClr>
              <a:buFont typeface="Wingdings" panose="05000000000000000000" pitchFamily="2" charset="2"/>
              <a:buChar char="§"/>
              <a:defRPr/>
            </a:pPr>
            <a:r>
              <a:rPr lang="en-US" sz="2300" dirty="0">
                <a:solidFill>
                  <a:srgbClr val="FFFF00"/>
                </a:solidFill>
                <a:effectLst>
                  <a:outerShdw blurRad="38100" dist="38100" dir="2700000" algn="tl">
                    <a:srgbClr val="000000">
                      <a:alpha val="43137"/>
                    </a:srgbClr>
                  </a:outerShdw>
                </a:effectLst>
              </a:rPr>
              <a:t>The fee for inspecting after‑factory tinted windows shall be ten dollars ($10.00), and the fee applies only to an inspection performed with a light meter after a safety inspection mechanic determined that the window had after‑factory tint.</a:t>
            </a:r>
          </a:p>
          <a:p>
            <a:pPr>
              <a:buClr>
                <a:srgbClr val="FFFF00"/>
              </a:buClr>
              <a:buFont typeface="Wingdings" panose="05000000000000000000" pitchFamily="2" charset="2"/>
              <a:buChar char="§"/>
              <a:defRPr/>
            </a:pPr>
            <a:r>
              <a:rPr lang="en-US" sz="2300" dirty="0">
                <a:solidFill>
                  <a:srgbClr val="FFFF00"/>
                </a:solidFill>
              </a:rPr>
              <a:t>A safety inspection mechanic </a:t>
            </a:r>
            <a:r>
              <a:rPr lang="en-US" sz="2300" u="sng" dirty="0">
                <a:solidFill>
                  <a:srgbClr val="FFFF00"/>
                </a:solidFill>
              </a:rPr>
              <a:t>shall not</a:t>
            </a:r>
            <a:r>
              <a:rPr lang="en-US" sz="2300" dirty="0">
                <a:solidFill>
                  <a:srgbClr val="FFFF00"/>
                </a:solidFill>
              </a:rPr>
              <a:t> inspect an after-factory tinted window of a vehicle for which the Division has issued a medical exception permit pursuant to G.S. 20-127(f).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4D2DFBDB-1126-4C89-8F8C-BE0D4439B2D5}"/>
              </a:ext>
            </a:extLst>
          </p:cNvPr>
          <p:cNvSpPr>
            <a:spLocks noGrp="1" noRot="1" noChangeArrowheads="1"/>
          </p:cNvSpPr>
          <p:nvPr>
            <p:ph type="title"/>
          </p:nvPr>
        </p:nvSpPr>
        <p:spPr/>
        <p:txBody>
          <a:bodyPr/>
          <a:lstStyle/>
          <a:p>
            <a:pPr eaLnBrk="1" hangingPunct="1">
              <a:defRPr/>
            </a:pPr>
            <a:r>
              <a:rPr lang="en-US" dirty="0">
                <a:solidFill>
                  <a:srgbClr val="FFFF00"/>
                </a:solidFill>
              </a:rPr>
              <a:t>.0538 Tires</a:t>
            </a:r>
          </a:p>
        </p:txBody>
      </p:sp>
      <p:sp>
        <p:nvSpPr>
          <p:cNvPr id="146437" name="Rectangle 5">
            <a:extLst>
              <a:ext uri="{FF2B5EF4-FFF2-40B4-BE49-F238E27FC236}">
                <a16:creationId xmlns:a16="http://schemas.microsoft.com/office/drawing/2014/main" id="{D2844157-7F75-4E97-AEC0-320435F548E7}"/>
              </a:ext>
            </a:extLst>
          </p:cNvPr>
          <p:cNvSpPr>
            <a:spLocks noGrp="1" noChangeArrowheads="1"/>
          </p:cNvSpPr>
          <p:nvPr>
            <p:ph type="body" sz="half" idx="2"/>
          </p:nvPr>
        </p:nvSpPr>
        <p:spPr/>
        <p:txBody>
          <a:bodyPr/>
          <a:lstStyle/>
          <a:p>
            <a:pPr eaLnBrk="1" hangingPunct="1">
              <a:lnSpc>
                <a:spcPct val="90000"/>
              </a:lnSpc>
              <a:buClr>
                <a:srgbClr val="FFCC00"/>
              </a:buClr>
              <a:buFont typeface="Wingdings" panose="05000000000000000000" pitchFamily="2" charset="2"/>
              <a:buNone/>
              <a:defRPr/>
            </a:pPr>
            <a:r>
              <a:rPr lang="en-US" sz="2000" b="1" dirty="0">
                <a:solidFill>
                  <a:srgbClr val="FFFF00"/>
                </a:solidFill>
                <a:effectLst/>
              </a:rPr>
              <a:t>Continued: Any vehicle shall be  		    disapproved if:</a:t>
            </a:r>
          </a:p>
          <a:p>
            <a:pPr eaLnBrk="1" hangingPunct="1">
              <a:lnSpc>
                <a:spcPct val="90000"/>
              </a:lnSpc>
              <a:buClr>
                <a:srgbClr val="FFCC00"/>
              </a:buClr>
              <a:buFont typeface="Wingdings" panose="05000000000000000000" pitchFamily="2" charset="2"/>
              <a:buNone/>
              <a:defRPr/>
            </a:pPr>
            <a:endParaRPr lang="en-US" sz="1000" dirty="0">
              <a:solidFill>
                <a:srgbClr val="FFFF00"/>
              </a:solidFill>
              <a:effectLst/>
            </a:endParaRPr>
          </a:p>
          <a:p>
            <a:pPr eaLnBrk="1" hangingPunct="1">
              <a:buFont typeface="Wingdings" panose="05000000000000000000" pitchFamily="2" charset="2"/>
              <a:buNone/>
              <a:defRPr/>
            </a:pPr>
            <a:r>
              <a:rPr lang="en-US" sz="2800" dirty="0">
                <a:solidFill>
                  <a:srgbClr val="FFFF00"/>
                </a:solidFill>
              </a:rPr>
              <a:t>(2) Any tire has a visible bump, bulge, or knot related to tread or sidewall separation or partial failure of the tire structure including bead area;</a:t>
            </a:r>
            <a:endParaRPr lang="en-US" sz="2800" b="1" dirty="0">
              <a:solidFill>
                <a:srgbClr val="FFFF00"/>
              </a:solidFill>
            </a:endParaRPr>
          </a:p>
        </p:txBody>
      </p:sp>
      <p:pic>
        <p:nvPicPr>
          <p:cNvPr id="84996" name="Picture 8">
            <a:extLst>
              <a:ext uri="{FF2B5EF4-FFF2-40B4-BE49-F238E27FC236}">
                <a16:creationId xmlns:a16="http://schemas.microsoft.com/office/drawing/2014/main" id="{ECFDD59F-7AA5-46D1-8345-43B432B2377C}"/>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85813" y="1600200"/>
            <a:ext cx="3381375" cy="4525963"/>
          </a:xfrm>
          <a:noFill/>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82B64E93-973F-44B4-82FF-C4340163BCB9}"/>
              </a:ext>
            </a:extLst>
          </p:cNvPr>
          <p:cNvSpPr txBox="1"/>
          <p:nvPr/>
        </p:nvSpPr>
        <p:spPr>
          <a:xfrm>
            <a:off x="4495801" y="5657671"/>
            <a:ext cx="4572000" cy="1200329"/>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66FF33"/>
              </a:buClr>
              <a:buSzPct val="70000"/>
              <a:buFont typeface="Wingdings" panose="05000000000000000000" pitchFamily="2" charset="2"/>
              <a:buChar char="n"/>
              <a:tabLst/>
              <a:defRPr/>
            </a:pPr>
            <a:r>
              <a:rPr kumimoji="0" lang="en-US" sz="1800" b="1" i="0" u="none" strike="noStrike" kern="0" cap="none" spc="0" normalizeH="0" baseline="0" noProof="0" dirty="0">
                <a:ln>
                  <a:noFill/>
                </a:ln>
                <a:solidFill>
                  <a:srgbClr val="66FF33"/>
                </a:solidFill>
                <a:effectLst>
                  <a:outerShdw blurRad="38100" dist="38100" dir="2700000" algn="tl">
                    <a:srgbClr val="000000"/>
                  </a:outerShdw>
                </a:effectLst>
                <a:uLnTx/>
                <a:uFillTx/>
                <a:latin typeface="Garamond"/>
                <a:ea typeface="+mn-ea"/>
                <a:cs typeface="+mn-cs"/>
              </a:rPr>
              <a:t>Secondary rubber and sidewall damage, due to low tire pressure, shall constitute a failure if  it is an immediate safety hazard.</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ED6CB90-051F-4E03-B01D-B3FEE0F17B87}"/>
              </a:ext>
            </a:extLst>
          </p:cNvPr>
          <p:cNvSpPr>
            <a:spLocks noGrp="1" noRot="1" noChangeArrowheads="1"/>
          </p:cNvSpPr>
          <p:nvPr>
            <p:ph type="title"/>
          </p:nvPr>
        </p:nvSpPr>
        <p:spPr>
          <a:xfrm>
            <a:off x="457200" y="-61668"/>
            <a:ext cx="8229600" cy="1585668"/>
          </a:xfrm>
        </p:spPr>
        <p:txBody>
          <a:bodyPr/>
          <a:lstStyle/>
          <a:p>
            <a:pPr algn="l" eaLnBrk="1" hangingPunct="1">
              <a:defRPr/>
            </a:pPr>
            <a:r>
              <a:rPr lang="en-US" dirty="0">
                <a:solidFill>
                  <a:srgbClr val="FFFF00"/>
                </a:solidFill>
              </a:rPr>
              <a:t>                   .0538 Tires</a:t>
            </a:r>
          </a:p>
        </p:txBody>
      </p:sp>
      <p:sp>
        <p:nvSpPr>
          <p:cNvPr id="148483" name="Rectangle 3">
            <a:extLst>
              <a:ext uri="{FF2B5EF4-FFF2-40B4-BE49-F238E27FC236}">
                <a16:creationId xmlns:a16="http://schemas.microsoft.com/office/drawing/2014/main" id="{B8C03731-0511-4F34-B131-4868C9CF47EE}"/>
              </a:ext>
            </a:extLst>
          </p:cNvPr>
          <p:cNvSpPr>
            <a:spLocks noGrp="1" noChangeArrowheads="1"/>
          </p:cNvSpPr>
          <p:nvPr>
            <p:ph type="body" idx="1"/>
          </p:nvPr>
        </p:nvSpPr>
        <p:spPr>
          <a:xfrm>
            <a:off x="152400" y="1066800"/>
            <a:ext cx="8229600" cy="5548313"/>
          </a:xfrm>
        </p:spPr>
        <p:txBody>
          <a:bodyPr/>
          <a:lstStyle/>
          <a:p>
            <a:pPr eaLnBrk="1" hangingPunct="1">
              <a:lnSpc>
                <a:spcPct val="90000"/>
              </a:lnSpc>
              <a:buClr>
                <a:srgbClr val="FFCC00"/>
              </a:buClr>
              <a:buFont typeface="Wingdings" panose="05000000000000000000" pitchFamily="2" charset="2"/>
              <a:buNone/>
              <a:defRPr/>
            </a:pPr>
            <a:endParaRPr lang="en-US" sz="1000" dirty="0">
              <a:solidFill>
                <a:srgbClr val="FFFF00"/>
              </a:solidFill>
              <a:effectLst/>
            </a:endParaRPr>
          </a:p>
          <a:p>
            <a:pPr marL="342900" marR="0" lvl="0" indent="-342900" algn="l" defTabSz="914400" rtl="0" eaLnBrk="1" fontAlgn="base" latinLnBrk="0" hangingPunct="1">
              <a:lnSpc>
                <a:spcPct val="90000"/>
              </a:lnSpc>
              <a:spcBef>
                <a:spcPct val="20000"/>
              </a:spcBef>
              <a:spcAft>
                <a:spcPct val="0"/>
              </a:spcAft>
              <a:buClr>
                <a:srgbClr val="FFCC00"/>
              </a:buClr>
              <a:buSzPct val="70000"/>
              <a:buFont typeface="Wingdings" panose="05000000000000000000" pitchFamily="2" charset="2"/>
              <a:buNone/>
              <a:tabLst/>
              <a:defRPr/>
            </a:pPr>
            <a:r>
              <a:rPr kumimoji="0" lang="en-US" sz="2400" b="1" i="0" u="none" strike="noStrike" kern="0" cap="none" spc="0" normalizeH="0" baseline="0" noProof="0" dirty="0">
                <a:ln>
                  <a:noFill/>
                </a:ln>
                <a:solidFill>
                  <a:srgbClr val="FFFF00"/>
                </a:solidFill>
                <a:effectLst/>
                <a:uLnTx/>
                <a:uFillTx/>
                <a:latin typeface="Garamond"/>
                <a:ea typeface="+mn-ea"/>
                <a:cs typeface="+mn-cs"/>
              </a:rPr>
              <a:t>Continued: Any vehicle shall be disapproved if:</a:t>
            </a:r>
          </a:p>
          <a:p>
            <a:pPr eaLnBrk="1" hangingPunct="1">
              <a:lnSpc>
                <a:spcPct val="90000"/>
              </a:lnSpc>
              <a:buClr>
                <a:srgbClr val="FFCC00"/>
              </a:buClr>
              <a:buFont typeface="Wingdings" panose="05000000000000000000" pitchFamily="2" charset="2"/>
              <a:buNone/>
              <a:defRPr/>
            </a:pPr>
            <a:endParaRPr lang="en-US" sz="1000" dirty="0">
              <a:solidFill>
                <a:srgbClr val="FFFF00"/>
              </a:solidFill>
              <a:effectLst/>
            </a:endParaRPr>
          </a:p>
          <a:p>
            <a:pPr eaLnBrk="1" hangingPunct="1">
              <a:buFont typeface="Wingdings" panose="05000000000000000000" pitchFamily="2" charset="2"/>
              <a:buNone/>
              <a:defRPr/>
            </a:pPr>
            <a:r>
              <a:rPr lang="en-US" sz="2800" dirty="0">
                <a:solidFill>
                  <a:srgbClr val="FFFF00"/>
                </a:solidFill>
              </a:rPr>
              <a:t>(3) there is </a:t>
            </a:r>
            <a:r>
              <a:rPr lang="en-US" sz="2800" b="1" u="sng" dirty="0">
                <a:solidFill>
                  <a:srgbClr val="66FF33"/>
                </a:solidFill>
              </a:rPr>
              <a:t>less than 2/32-inch </a:t>
            </a:r>
            <a:r>
              <a:rPr lang="en-US" sz="2800" dirty="0">
                <a:solidFill>
                  <a:srgbClr val="FFFF00"/>
                </a:solidFill>
              </a:rPr>
              <a:t>tread at two or more </a:t>
            </a:r>
          </a:p>
          <a:p>
            <a:pPr eaLnBrk="1" hangingPunct="1">
              <a:buFont typeface="Wingdings" panose="05000000000000000000" pitchFamily="2" charset="2"/>
              <a:buNone/>
              <a:defRPr/>
            </a:pPr>
            <a:r>
              <a:rPr lang="en-US" sz="2800" dirty="0">
                <a:solidFill>
                  <a:srgbClr val="FFFF00"/>
                </a:solidFill>
              </a:rPr>
              <a:t>     locations around the circumference of the tire in</a:t>
            </a:r>
          </a:p>
          <a:p>
            <a:pPr eaLnBrk="1" hangingPunct="1">
              <a:buFont typeface="Wingdings" panose="05000000000000000000" pitchFamily="2" charset="2"/>
              <a:buNone/>
              <a:defRPr/>
            </a:pPr>
            <a:r>
              <a:rPr lang="en-US" sz="2800" dirty="0">
                <a:solidFill>
                  <a:srgbClr val="FFFF00"/>
                </a:solidFill>
              </a:rPr>
              <a:t>     two adjacent major tread grooves </a:t>
            </a:r>
            <a:r>
              <a:rPr lang="en-US" sz="2800" u="sng" dirty="0">
                <a:solidFill>
                  <a:srgbClr val="66FF33"/>
                </a:solidFill>
              </a:rPr>
              <a:t>or</a:t>
            </a:r>
            <a:r>
              <a:rPr lang="en-US" sz="2800" dirty="0">
                <a:solidFill>
                  <a:srgbClr val="FFFF00"/>
                </a:solidFill>
              </a:rPr>
              <a:t> if the tread wear </a:t>
            </a:r>
          </a:p>
          <a:p>
            <a:pPr eaLnBrk="1" hangingPunct="1">
              <a:buFont typeface="Wingdings" panose="05000000000000000000" pitchFamily="2" charset="2"/>
              <a:buNone/>
              <a:defRPr/>
            </a:pPr>
            <a:r>
              <a:rPr lang="en-US" sz="2800" dirty="0">
                <a:solidFill>
                  <a:srgbClr val="FFFF00"/>
                </a:solidFill>
              </a:rPr>
              <a:t>     indicators are in contact with the roadway at</a:t>
            </a:r>
          </a:p>
          <a:p>
            <a:pPr eaLnBrk="1" hangingPunct="1">
              <a:buFont typeface="Wingdings" panose="05000000000000000000" pitchFamily="2" charset="2"/>
              <a:buNone/>
              <a:defRPr/>
            </a:pPr>
            <a:r>
              <a:rPr lang="en-US" sz="2800" dirty="0">
                <a:solidFill>
                  <a:srgbClr val="FFFF00"/>
                </a:solidFill>
              </a:rPr>
              <a:t>     two or more locations around the circumference of the </a:t>
            </a:r>
          </a:p>
          <a:p>
            <a:pPr eaLnBrk="1" hangingPunct="1">
              <a:buFont typeface="Wingdings" panose="05000000000000000000" pitchFamily="2" charset="2"/>
              <a:buNone/>
              <a:defRPr/>
            </a:pPr>
            <a:r>
              <a:rPr lang="en-US" sz="2800" dirty="0">
                <a:solidFill>
                  <a:srgbClr val="FFFF00"/>
                </a:solidFill>
              </a:rPr>
              <a:t>     tire in two adjacent major tread grooves.</a:t>
            </a:r>
          </a:p>
          <a:p>
            <a:pPr eaLnBrk="1" hangingPunct="1">
              <a:buFont typeface="Wingdings" panose="05000000000000000000" pitchFamily="2" charset="2"/>
              <a:buNone/>
              <a:defRPr/>
            </a:pPr>
            <a:endParaRPr lang="en-US" sz="800" dirty="0"/>
          </a:p>
          <a:p>
            <a:pPr eaLnBrk="1" hangingPunct="1">
              <a:buFont typeface="Wingdings" panose="05000000000000000000" pitchFamily="2" charset="2"/>
              <a:buNone/>
              <a:defRPr/>
            </a:pPr>
            <a:r>
              <a:rPr lang="en-US" sz="1800" dirty="0">
                <a:solidFill>
                  <a:srgbClr val="92D050"/>
                </a:solidFill>
              </a:rPr>
              <a:t>Tire depth shall be measured by a tread depth gauge which shall be of a type calibrated in </a:t>
            </a:r>
          </a:p>
          <a:p>
            <a:pPr eaLnBrk="1" hangingPunct="1">
              <a:buFont typeface="Wingdings" panose="05000000000000000000" pitchFamily="2" charset="2"/>
              <a:buNone/>
              <a:defRPr/>
            </a:pPr>
            <a:r>
              <a:rPr lang="en-US" sz="1800" dirty="0">
                <a:solidFill>
                  <a:srgbClr val="92D050"/>
                </a:solidFill>
              </a:rPr>
              <a:t>thirty seconds of an inch. Readings for a tire with a tread design that does not have two </a:t>
            </a:r>
          </a:p>
          <a:p>
            <a:pPr eaLnBrk="1" hangingPunct="1">
              <a:buFont typeface="Wingdings" panose="05000000000000000000" pitchFamily="2" charset="2"/>
              <a:buNone/>
              <a:defRPr/>
            </a:pPr>
            <a:r>
              <a:rPr lang="en-US" sz="1800" dirty="0">
                <a:solidFill>
                  <a:srgbClr val="92D050"/>
                </a:solidFill>
              </a:rPr>
              <a:t>adjacent grooves near the center shall be taken at the center of the tire around the </a:t>
            </a:r>
          </a:p>
          <a:p>
            <a:pPr eaLnBrk="1" hangingPunct="1">
              <a:buFont typeface="Wingdings" panose="05000000000000000000" pitchFamily="2" charset="2"/>
              <a:buNone/>
              <a:defRPr/>
            </a:pPr>
            <a:r>
              <a:rPr lang="en-US" sz="1800" dirty="0">
                <a:solidFill>
                  <a:srgbClr val="92D050"/>
                </a:solidFill>
              </a:rPr>
              <a:t>circumference of the tire. Each tire must be completely lifted from the ground for an </a:t>
            </a:r>
          </a:p>
          <a:p>
            <a:pPr eaLnBrk="1" hangingPunct="1">
              <a:buFont typeface="Wingdings" panose="05000000000000000000" pitchFamily="2" charset="2"/>
              <a:buNone/>
              <a:defRPr/>
            </a:pPr>
            <a:r>
              <a:rPr lang="en-US" sz="1800" dirty="0">
                <a:solidFill>
                  <a:srgbClr val="92D050"/>
                </a:solidFill>
              </a:rPr>
              <a:t>inspection to be performed. </a:t>
            </a:r>
            <a:endParaRPr lang="en-US" sz="1800" u="sng" dirty="0">
              <a:solidFill>
                <a:srgbClr val="92D050"/>
              </a:solidFill>
            </a:endParaRPr>
          </a:p>
        </p:txBody>
      </p:sp>
      <p:pic>
        <p:nvPicPr>
          <p:cNvPr id="86020" name="Picture 5">
            <a:extLst>
              <a:ext uri="{FF2B5EF4-FFF2-40B4-BE49-F238E27FC236}">
                <a16:creationId xmlns:a16="http://schemas.microsoft.com/office/drawing/2014/main" id="{AB5B02CC-B434-4395-9862-6B8F53100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74028"/>
            <a:ext cx="2438400" cy="144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E354F397-BE4D-410B-B738-C021EDB0011C}"/>
              </a:ext>
            </a:extLst>
          </p:cNvPr>
          <p:cNvSpPr>
            <a:spLocks noGrp="1" noRot="1" noChangeArrowheads="1"/>
          </p:cNvSpPr>
          <p:nvPr>
            <p:ph type="title"/>
          </p:nvPr>
        </p:nvSpPr>
        <p:spPr/>
        <p:txBody>
          <a:bodyPr/>
          <a:lstStyle/>
          <a:p>
            <a:pPr eaLnBrk="1" hangingPunct="1">
              <a:defRPr/>
            </a:pPr>
            <a:r>
              <a:rPr lang="en-US" dirty="0">
                <a:solidFill>
                  <a:srgbClr val="FFFF00"/>
                </a:solidFill>
              </a:rPr>
              <a:t>.0539 Tires</a:t>
            </a:r>
          </a:p>
        </p:txBody>
      </p:sp>
      <p:sp>
        <p:nvSpPr>
          <p:cNvPr id="159752" name="Rectangle 8">
            <a:extLst>
              <a:ext uri="{FF2B5EF4-FFF2-40B4-BE49-F238E27FC236}">
                <a16:creationId xmlns:a16="http://schemas.microsoft.com/office/drawing/2014/main" id="{9FBFA129-1611-4BB2-94BC-9F0D711B78A3}"/>
              </a:ext>
            </a:extLst>
          </p:cNvPr>
          <p:cNvSpPr>
            <a:spLocks noGrp="1" noChangeArrowheads="1"/>
          </p:cNvSpPr>
          <p:nvPr>
            <p:ph sz="quarter" idx="2"/>
          </p:nvPr>
        </p:nvSpPr>
        <p:spPr>
          <a:xfrm>
            <a:off x="457200" y="4267200"/>
            <a:ext cx="4038600" cy="1981200"/>
          </a:xfrm>
        </p:spPr>
        <p:txBody>
          <a:bodyPr/>
          <a:lstStyle/>
          <a:p>
            <a:pPr eaLnBrk="1" hangingPunct="1">
              <a:buClr>
                <a:srgbClr val="66FF33"/>
              </a:buClr>
              <a:defRPr/>
            </a:pPr>
            <a:endParaRPr lang="en-US" sz="2000" b="1" dirty="0">
              <a:solidFill>
                <a:srgbClr val="66FF33"/>
              </a:solidFill>
            </a:endParaRPr>
          </a:p>
          <a:p>
            <a:pPr eaLnBrk="1" hangingPunct="1">
              <a:buClr>
                <a:srgbClr val="66FF33"/>
              </a:buClr>
              <a:defRPr/>
            </a:pPr>
            <a:r>
              <a:rPr lang="en-US" sz="2000" b="1" dirty="0">
                <a:solidFill>
                  <a:srgbClr val="66FF33"/>
                </a:solidFill>
              </a:rPr>
              <a:t>Secondary rubber and sidewall damage, due to low tire pressure, shall constitute a failure if  it is an immediate safety hazard.</a:t>
            </a:r>
          </a:p>
        </p:txBody>
      </p:sp>
      <p:sp>
        <p:nvSpPr>
          <p:cNvPr id="159749" name="Rectangle 5">
            <a:extLst>
              <a:ext uri="{FF2B5EF4-FFF2-40B4-BE49-F238E27FC236}">
                <a16:creationId xmlns:a16="http://schemas.microsoft.com/office/drawing/2014/main" id="{42B6611A-C67A-41CF-BACF-F606353AD111}"/>
              </a:ext>
            </a:extLst>
          </p:cNvPr>
          <p:cNvSpPr>
            <a:spLocks noGrp="1" noChangeArrowheads="1"/>
          </p:cNvSpPr>
          <p:nvPr>
            <p:ph type="body" sz="half" idx="3"/>
          </p:nvPr>
        </p:nvSpPr>
        <p:spPr>
          <a:xfrm>
            <a:off x="3962400" y="1600200"/>
            <a:ext cx="5105400" cy="4525963"/>
          </a:xfrm>
        </p:spPr>
        <p:txBody>
          <a:bodyPr/>
          <a:lstStyle/>
          <a:p>
            <a:pPr eaLnBrk="1" hangingPunct="1">
              <a:lnSpc>
                <a:spcPct val="90000"/>
              </a:lnSpc>
              <a:buFont typeface="Wingdings" panose="05000000000000000000" pitchFamily="2" charset="2"/>
              <a:buNone/>
              <a:defRPr/>
            </a:pPr>
            <a:r>
              <a:rPr lang="en-US" sz="2400" dirty="0">
                <a:solidFill>
                  <a:srgbClr val="FFFF00"/>
                </a:solidFill>
              </a:rPr>
              <a:t>    (b)  Tire depth shall be measured  </a:t>
            </a:r>
          </a:p>
          <a:p>
            <a:pPr eaLnBrk="1" hangingPunct="1">
              <a:lnSpc>
                <a:spcPct val="90000"/>
              </a:lnSpc>
              <a:buFont typeface="Wingdings" panose="05000000000000000000" pitchFamily="2" charset="2"/>
              <a:buNone/>
              <a:defRPr/>
            </a:pPr>
            <a:r>
              <a:rPr lang="en-US" sz="2400" dirty="0">
                <a:solidFill>
                  <a:srgbClr val="FFFF00"/>
                </a:solidFill>
              </a:rPr>
              <a:t>           by a tread depth gauge which   </a:t>
            </a:r>
          </a:p>
          <a:p>
            <a:pPr eaLnBrk="1" hangingPunct="1">
              <a:lnSpc>
                <a:spcPct val="90000"/>
              </a:lnSpc>
              <a:buFont typeface="Wingdings" panose="05000000000000000000" pitchFamily="2" charset="2"/>
              <a:buNone/>
              <a:defRPr/>
            </a:pPr>
            <a:r>
              <a:rPr lang="en-US" sz="2400" dirty="0">
                <a:solidFill>
                  <a:srgbClr val="FFFF00"/>
                </a:solidFill>
              </a:rPr>
              <a:t>	      shall be of a type calibrated in   </a:t>
            </a:r>
          </a:p>
          <a:p>
            <a:pPr eaLnBrk="1" hangingPunct="1">
              <a:lnSpc>
                <a:spcPct val="90000"/>
              </a:lnSpc>
              <a:buFont typeface="Wingdings" panose="05000000000000000000" pitchFamily="2" charset="2"/>
              <a:buNone/>
              <a:defRPr/>
            </a:pPr>
            <a:r>
              <a:rPr lang="en-US" sz="2400" dirty="0">
                <a:solidFill>
                  <a:srgbClr val="FFFF00"/>
                </a:solidFill>
              </a:rPr>
              <a:t>           thirty-seconds of an inch.   </a:t>
            </a:r>
          </a:p>
          <a:p>
            <a:pPr eaLnBrk="1" hangingPunct="1">
              <a:lnSpc>
                <a:spcPct val="90000"/>
              </a:lnSpc>
              <a:buFont typeface="Wingdings" panose="05000000000000000000" pitchFamily="2" charset="2"/>
              <a:buNone/>
              <a:defRPr/>
            </a:pPr>
            <a:r>
              <a:rPr lang="en-US" sz="2400" dirty="0">
                <a:solidFill>
                  <a:srgbClr val="FFFF00"/>
                </a:solidFill>
              </a:rPr>
              <a:t>           Readings for a tire with a tread  </a:t>
            </a:r>
          </a:p>
          <a:p>
            <a:pPr eaLnBrk="1" hangingPunct="1">
              <a:lnSpc>
                <a:spcPct val="90000"/>
              </a:lnSpc>
              <a:buFont typeface="Wingdings" panose="05000000000000000000" pitchFamily="2" charset="2"/>
              <a:buNone/>
              <a:defRPr/>
            </a:pPr>
            <a:r>
              <a:rPr lang="en-US" sz="2400" dirty="0">
                <a:solidFill>
                  <a:srgbClr val="FFFF00"/>
                </a:solidFill>
              </a:rPr>
              <a:t>           design that does not have two  </a:t>
            </a:r>
          </a:p>
          <a:p>
            <a:pPr eaLnBrk="1" hangingPunct="1">
              <a:lnSpc>
                <a:spcPct val="90000"/>
              </a:lnSpc>
              <a:buFont typeface="Wingdings" panose="05000000000000000000" pitchFamily="2" charset="2"/>
              <a:buNone/>
              <a:defRPr/>
            </a:pPr>
            <a:r>
              <a:rPr lang="en-US" sz="2400" dirty="0">
                <a:solidFill>
                  <a:srgbClr val="FFFF00"/>
                </a:solidFill>
              </a:rPr>
              <a:t>           adjacent grooves near the center </a:t>
            </a:r>
          </a:p>
          <a:p>
            <a:pPr eaLnBrk="1" hangingPunct="1">
              <a:lnSpc>
                <a:spcPct val="90000"/>
              </a:lnSpc>
              <a:buFont typeface="Wingdings" panose="05000000000000000000" pitchFamily="2" charset="2"/>
              <a:buNone/>
              <a:defRPr/>
            </a:pPr>
            <a:r>
              <a:rPr lang="en-US" sz="2400" dirty="0">
                <a:solidFill>
                  <a:srgbClr val="FFFF00"/>
                </a:solidFill>
              </a:rPr>
              <a:t>           shall be taken at the center of the   </a:t>
            </a:r>
          </a:p>
          <a:p>
            <a:pPr eaLnBrk="1" hangingPunct="1">
              <a:lnSpc>
                <a:spcPct val="90000"/>
              </a:lnSpc>
              <a:buFont typeface="Wingdings" panose="05000000000000000000" pitchFamily="2" charset="2"/>
              <a:buNone/>
              <a:defRPr/>
            </a:pPr>
            <a:r>
              <a:rPr lang="en-US" sz="2400" dirty="0">
                <a:solidFill>
                  <a:srgbClr val="FFFF00"/>
                </a:solidFill>
              </a:rPr>
              <a:t>           tire around the circumference of  </a:t>
            </a:r>
          </a:p>
          <a:p>
            <a:pPr eaLnBrk="1" hangingPunct="1">
              <a:lnSpc>
                <a:spcPct val="90000"/>
              </a:lnSpc>
              <a:buFont typeface="Wingdings" panose="05000000000000000000" pitchFamily="2" charset="2"/>
              <a:buNone/>
              <a:defRPr/>
            </a:pPr>
            <a:r>
              <a:rPr lang="en-US" sz="2400" dirty="0">
                <a:solidFill>
                  <a:srgbClr val="FFFF00"/>
                </a:solidFill>
              </a:rPr>
              <a:t>           the tire. Each tire must be </a:t>
            </a:r>
          </a:p>
          <a:p>
            <a:pPr eaLnBrk="1" hangingPunct="1">
              <a:lnSpc>
                <a:spcPct val="90000"/>
              </a:lnSpc>
              <a:buFont typeface="Wingdings" panose="05000000000000000000" pitchFamily="2" charset="2"/>
              <a:buNone/>
              <a:defRPr/>
            </a:pPr>
            <a:r>
              <a:rPr lang="en-US" sz="2400" dirty="0">
                <a:solidFill>
                  <a:srgbClr val="FFFF00"/>
                </a:solidFill>
              </a:rPr>
              <a:t>           completely lifted from the ground  </a:t>
            </a:r>
          </a:p>
          <a:p>
            <a:pPr eaLnBrk="1" hangingPunct="1">
              <a:lnSpc>
                <a:spcPct val="90000"/>
              </a:lnSpc>
              <a:buFont typeface="Wingdings" panose="05000000000000000000" pitchFamily="2" charset="2"/>
              <a:buNone/>
              <a:defRPr/>
            </a:pPr>
            <a:r>
              <a:rPr lang="en-US" sz="2400" dirty="0">
                <a:solidFill>
                  <a:srgbClr val="FFFF00"/>
                </a:solidFill>
              </a:rPr>
              <a:t>           for an inspection to be performed. </a:t>
            </a:r>
          </a:p>
        </p:txBody>
      </p:sp>
      <p:pic>
        <p:nvPicPr>
          <p:cNvPr id="89093" name="Picture 7">
            <a:extLst>
              <a:ext uri="{FF2B5EF4-FFF2-40B4-BE49-F238E27FC236}">
                <a16:creationId xmlns:a16="http://schemas.microsoft.com/office/drawing/2014/main" id="{AE61EEBC-B648-4BB5-B407-1D9EB1C7B8C6}"/>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676400"/>
            <a:ext cx="3581400" cy="28956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49AA-313E-46B1-8095-9DE9848D19A9}"/>
              </a:ext>
            </a:extLst>
          </p:cNvPr>
          <p:cNvSpPr>
            <a:spLocks noGrp="1"/>
          </p:cNvSpPr>
          <p:nvPr>
            <p:ph type="title"/>
          </p:nvPr>
        </p:nvSpPr>
        <p:spPr>
          <a:xfrm>
            <a:off x="457200" y="274638"/>
            <a:ext cx="8229600" cy="792162"/>
          </a:xfrm>
        </p:spPr>
        <p:txBody>
          <a:bodyPr/>
          <a:lstStyle/>
          <a:p>
            <a:r>
              <a:rPr kumimoji="0" 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ea typeface="+mj-ea"/>
                <a:cs typeface="+mj-cs"/>
              </a:rPr>
              <a:t>.0539 Tires</a:t>
            </a:r>
            <a:endParaRPr lang="en-US" dirty="0"/>
          </a:p>
        </p:txBody>
      </p:sp>
      <p:sp>
        <p:nvSpPr>
          <p:cNvPr id="6" name="TextBox 5">
            <a:extLst>
              <a:ext uri="{FF2B5EF4-FFF2-40B4-BE49-F238E27FC236}">
                <a16:creationId xmlns:a16="http://schemas.microsoft.com/office/drawing/2014/main" id="{C37C59D1-43EA-4B45-851A-F8F383B1C42D}"/>
              </a:ext>
            </a:extLst>
          </p:cNvPr>
          <p:cNvSpPr txBox="1"/>
          <p:nvPr/>
        </p:nvSpPr>
        <p:spPr>
          <a:xfrm>
            <a:off x="228600" y="1219200"/>
            <a:ext cx="8686800" cy="5509200"/>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G.S.  20-122.1. Motor vehicles to be equipped with safe tires.</a:t>
            </a:r>
          </a:p>
          <a:p>
            <a:pPr marL="0" marR="0" lvl="0" indent="0" algn="l"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endParaRPr kumimoji="0" lang="en-US" sz="800" b="0" i="0" u="none" strike="noStrike" kern="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
                <a:srgbClr val="FFCC00"/>
              </a:buClr>
              <a:buSzPct val="70000"/>
              <a:buFont typeface="Wingdings" panose="05000000000000000000" pitchFamily="2" charset="2"/>
              <a:buNone/>
              <a:tabLst/>
              <a:defRPr/>
            </a:pP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Every motor vehicle subject to safety equipment inspection in this State and operated on the streets and highways of this State shall be equipped with tires which are safe for the operation of the motor vehicle, and which do not expose the public to needless hazard. Tires shall be considered unsafe if cut so as to expose tire cord, cracked so as to expose tire cord, or worn so as to expose tire cord or there is a visible tread separation or chunking or the tire </a:t>
            </a:r>
            <a:r>
              <a:rPr kumimoji="0" lang="en-US" sz="24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has less than two thirty-seconds inch tread depth at two or more locations around the circumference of the tire in two adjacent major tread grooves, or if the tread wear indicators are in contact with the roadway at two or more locations around the circumference of the tire in two adjacent major tread grooves: Provided, the two thirty-seconds tread depth requirements of this section shall not apply to dual wheel trailers</a:t>
            </a:r>
            <a:r>
              <a:rPr kumimoji="0" lang="en-US" sz="32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ea typeface="+mn-ea"/>
              <a:cs typeface="+mn-cs"/>
            </a:endParaRPr>
          </a:p>
        </p:txBody>
      </p:sp>
    </p:spTree>
    <p:extLst>
      <p:ext uri="{BB962C8B-B14F-4D97-AF65-F5344CB8AC3E}">
        <p14:creationId xmlns:p14="http://schemas.microsoft.com/office/powerpoint/2010/main" val="28875660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F1C6AB4B-CAB9-4EA4-A9FC-9D5F7CD61354}"/>
              </a:ext>
            </a:extLst>
          </p:cNvPr>
          <p:cNvSpPr>
            <a:spLocks noGrp="1" noRot="1" noChangeArrowheads="1"/>
          </p:cNvSpPr>
          <p:nvPr>
            <p:ph type="title"/>
          </p:nvPr>
        </p:nvSpPr>
        <p:spPr>
          <a:xfrm>
            <a:off x="457200" y="274638"/>
            <a:ext cx="8229600" cy="715962"/>
          </a:xfrm>
          <a:ln>
            <a:solidFill>
              <a:srgbClr val="FFFF00"/>
            </a:solidFill>
          </a:ln>
        </p:spPr>
        <p:txBody>
          <a:bodyPr/>
          <a:lstStyle/>
          <a:p>
            <a:pPr eaLnBrk="1" hangingPunct="1">
              <a:defRPr/>
            </a:pPr>
            <a:r>
              <a:rPr lang="en-US" dirty="0">
                <a:solidFill>
                  <a:srgbClr val="FFFF00"/>
                </a:solidFill>
              </a:rPr>
              <a:t>.0539 Tire Definitions</a:t>
            </a:r>
          </a:p>
        </p:txBody>
      </p:sp>
      <p:sp>
        <p:nvSpPr>
          <p:cNvPr id="149507" name="Rectangle 3">
            <a:extLst>
              <a:ext uri="{FF2B5EF4-FFF2-40B4-BE49-F238E27FC236}">
                <a16:creationId xmlns:a16="http://schemas.microsoft.com/office/drawing/2014/main" id="{DD029A4B-8F00-49A2-B943-0FB62829E52C}"/>
              </a:ext>
            </a:extLst>
          </p:cNvPr>
          <p:cNvSpPr>
            <a:spLocks noGrp="1" noChangeArrowheads="1"/>
          </p:cNvSpPr>
          <p:nvPr>
            <p:ph type="body" idx="1"/>
          </p:nvPr>
        </p:nvSpPr>
        <p:spPr>
          <a:xfrm>
            <a:off x="152400" y="1143000"/>
            <a:ext cx="6629400" cy="5715000"/>
          </a:xfrm>
        </p:spPr>
        <p:txBody>
          <a:bodyPr/>
          <a:lstStyle/>
          <a:p>
            <a:pPr eaLnBrk="1" hangingPunct="1">
              <a:buFont typeface="Wingdings" panose="05000000000000000000" pitchFamily="2" charset="2"/>
              <a:buNone/>
              <a:defRPr/>
            </a:pPr>
            <a:r>
              <a:rPr lang="en-US" sz="2000" b="1" dirty="0">
                <a:solidFill>
                  <a:srgbClr val="FFFF00"/>
                </a:solidFill>
              </a:rPr>
              <a:t>    As used in this and Rule .0538 of this Section, </a:t>
            </a:r>
          </a:p>
          <a:p>
            <a:pPr eaLnBrk="1" hangingPunct="1">
              <a:buFont typeface="Wingdings" panose="05000000000000000000" pitchFamily="2" charset="2"/>
              <a:buNone/>
              <a:defRPr/>
            </a:pPr>
            <a:r>
              <a:rPr lang="en-US" sz="2000" b="1" dirty="0">
                <a:solidFill>
                  <a:srgbClr val="FFFF00"/>
                </a:solidFill>
              </a:rPr>
              <a:t>    these terms have the following meanings:  </a:t>
            </a:r>
          </a:p>
          <a:p>
            <a:pPr eaLnBrk="1" hangingPunct="1">
              <a:buFont typeface="Wingdings" panose="05000000000000000000" pitchFamily="2" charset="2"/>
              <a:buNone/>
              <a:defRPr/>
            </a:pPr>
            <a:endParaRPr lang="en-US" sz="800" dirty="0">
              <a:solidFill>
                <a:srgbClr val="FFFF00"/>
              </a:solidFill>
            </a:endParaRPr>
          </a:p>
          <a:p>
            <a:pPr eaLnBrk="1" hangingPunct="1">
              <a:buFont typeface="Wingdings" panose="05000000000000000000" pitchFamily="2" charset="2"/>
              <a:buNone/>
              <a:defRPr/>
            </a:pPr>
            <a:r>
              <a:rPr lang="en-US" sz="2000" dirty="0">
                <a:solidFill>
                  <a:srgbClr val="FFFF00"/>
                </a:solidFill>
              </a:rPr>
              <a:t>(1) "Bead" is that part of the tire that is shaped to fit the rim. </a:t>
            </a:r>
          </a:p>
          <a:p>
            <a:pPr eaLnBrk="1" hangingPunct="1">
              <a:buFont typeface="Wingdings" panose="05000000000000000000" pitchFamily="2" charset="2"/>
              <a:buNone/>
              <a:defRPr/>
            </a:pPr>
            <a:r>
              <a:rPr lang="en-US" sz="2000" dirty="0">
                <a:solidFill>
                  <a:srgbClr val="FFFF00"/>
                </a:solidFill>
              </a:rPr>
              <a:t>      The bead is made of high tensile steel wires wrapped and      </a:t>
            </a:r>
          </a:p>
          <a:p>
            <a:pPr eaLnBrk="1" hangingPunct="1">
              <a:buFont typeface="Wingdings" panose="05000000000000000000" pitchFamily="2" charset="2"/>
              <a:buNone/>
              <a:defRPr/>
            </a:pPr>
            <a:r>
              <a:rPr lang="en-US" sz="2000" dirty="0">
                <a:solidFill>
                  <a:srgbClr val="FFFF00"/>
                </a:solidFill>
              </a:rPr>
              <a:t>      reinforced by the plies.</a:t>
            </a:r>
          </a:p>
          <a:p>
            <a:pPr eaLnBrk="1" hangingPunct="1">
              <a:buFont typeface="Wingdings" panose="05000000000000000000" pitchFamily="2" charset="2"/>
              <a:buNone/>
              <a:defRPr/>
            </a:pPr>
            <a:r>
              <a:rPr lang="en-US" sz="2000" dirty="0">
                <a:solidFill>
                  <a:srgbClr val="FFFF00"/>
                </a:solidFill>
              </a:rPr>
              <a:t>(2) "Cord" is made from textile, steel wire strands forming the plies or other structure of the tires.</a:t>
            </a:r>
          </a:p>
          <a:p>
            <a:pPr eaLnBrk="1" hangingPunct="1">
              <a:buFont typeface="Wingdings" panose="05000000000000000000" pitchFamily="2" charset="2"/>
              <a:buNone/>
              <a:defRPr/>
            </a:pPr>
            <a:r>
              <a:rPr lang="en-US" sz="2000" dirty="0">
                <a:solidFill>
                  <a:srgbClr val="FFFF00"/>
                </a:solidFill>
              </a:rPr>
              <a:t>(3) "Groove" is the space between two tread ribs.</a:t>
            </a:r>
          </a:p>
          <a:p>
            <a:pPr eaLnBrk="1" hangingPunct="1">
              <a:buFont typeface="Wingdings" panose="05000000000000000000" pitchFamily="2" charset="2"/>
              <a:buNone/>
              <a:defRPr/>
            </a:pPr>
            <a:r>
              <a:rPr lang="en-US" sz="2000" dirty="0">
                <a:solidFill>
                  <a:srgbClr val="FFFF00"/>
                </a:solidFill>
              </a:rPr>
              <a:t>(4) "Ply" is layers of rubber coated parallel cords forming the</a:t>
            </a:r>
          </a:p>
          <a:p>
            <a:pPr eaLnBrk="1" hangingPunct="1">
              <a:buFont typeface="Wingdings" panose="05000000000000000000" pitchFamily="2" charset="2"/>
              <a:buNone/>
              <a:defRPr/>
            </a:pPr>
            <a:r>
              <a:rPr lang="en-US" sz="2000" dirty="0">
                <a:solidFill>
                  <a:srgbClr val="FFFF00"/>
                </a:solidFill>
              </a:rPr>
              <a:t>      tire body.</a:t>
            </a:r>
          </a:p>
          <a:p>
            <a:pPr eaLnBrk="1" hangingPunct="1">
              <a:buFont typeface="Wingdings" panose="05000000000000000000" pitchFamily="2" charset="2"/>
              <a:buNone/>
              <a:defRPr/>
            </a:pPr>
            <a:r>
              <a:rPr lang="en-US" sz="2000" dirty="0">
                <a:solidFill>
                  <a:srgbClr val="FFFF00"/>
                </a:solidFill>
              </a:rPr>
              <a:t>(5) "Rib" is the tread section running circumferentially around the tire.</a:t>
            </a:r>
          </a:p>
          <a:p>
            <a:pPr eaLnBrk="1" hangingPunct="1">
              <a:buFont typeface="Wingdings" panose="05000000000000000000" pitchFamily="2" charset="2"/>
              <a:buNone/>
              <a:defRPr/>
            </a:pPr>
            <a:r>
              <a:rPr lang="en-US" sz="2000" dirty="0">
                <a:solidFill>
                  <a:srgbClr val="FFFF00"/>
                </a:solidFill>
              </a:rPr>
              <a:t>(6) "Rim" is a metal support for the tire or tire and tube </a:t>
            </a:r>
          </a:p>
          <a:p>
            <a:pPr eaLnBrk="1" hangingPunct="1">
              <a:buFont typeface="Wingdings" panose="05000000000000000000" pitchFamily="2" charset="2"/>
              <a:buNone/>
              <a:defRPr/>
            </a:pPr>
            <a:r>
              <a:rPr lang="en-US" sz="2000" dirty="0">
                <a:solidFill>
                  <a:srgbClr val="FFFF00"/>
                </a:solidFill>
              </a:rPr>
              <a:t>     assembly on the wheel. Tire beads are seated on the rim.</a:t>
            </a:r>
          </a:p>
          <a:p>
            <a:pPr eaLnBrk="1" hangingPunct="1">
              <a:buFont typeface="Wingdings" panose="05000000000000000000" pitchFamily="2" charset="2"/>
              <a:buNone/>
              <a:defRPr/>
            </a:pPr>
            <a:r>
              <a:rPr lang="en-US" sz="2000" dirty="0">
                <a:solidFill>
                  <a:srgbClr val="FFFF00"/>
                </a:solidFill>
              </a:rPr>
              <a:t>(7) "Sidewall" is that portion of the tire between tread and bead.</a:t>
            </a:r>
          </a:p>
          <a:p>
            <a:pPr eaLnBrk="1" hangingPunct="1">
              <a:buFont typeface="Wingdings" panose="05000000000000000000" pitchFamily="2" charset="2"/>
              <a:buNone/>
              <a:defRPr/>
            </a:pPr>
            <a:endParaRPr lang="en-US" sz="2400" b="1" dirty="0">
              <a:solidFill>
                <a:srgbClr val="FFFF00"/>
              </a:solidFill>
            </a:endParaRPr>
          </a:p>
          <a:p>
            <a:pPr eaLnBrk="1" hangingPunct="1">
              <a:buFont typeface="Wingdings" panose="05000000000000000000" pitchFamily="2" charset="2"/>
              <a:buNone/>
              <a:defRPr/>
            </a:pPr>
            <a:endParaRPr lang="en-US" sz="800" b="1" dirty="0">
              <a:solidFill>
                <a:srgbClr val="FFFF00"/>
              </a:solidFill>
            </a:endParaRPr>
          </a:p>
          <a:p>
            <a:pPr eaLnBrk="1" hangingPunct="1">
              <a:buFont typeface="Wingdings" panose="05000000000000000000" pitchFamily="2" charset="2"/>
              <a:buNone/>
              <a:defRPr/>
            </a:pPr>
            <a:r>
              <a:rPr lang="en-US" b="1" dirty="0">
                <a:solidFill>
                  <a:srgbClr val="FFFF00"/>
                </a:solidFill>
              </a:rPr>
              <a:t>                                          </a:t>
            </a:r>
          </a:p>
        </p:txBody>
      </p:sp>
      <p:pic>
        <p:nvPicPr>
          <p:cNvPr id="88068" name="Picture 7">
            <a:extLst>
              <a:ext uri="{FF2B5EF4-FFF2-40B4-BE49-F238E27FC236}">
                <a16:creationId xmlns:a16="http://schemas.microsoft.com/office/drawing/2014/main" id="{2FC6C6EE-BC0C-4E9B-8219-FCD2E296A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2276475"/>
            <a:ext cx="22860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6EE77816-3F73-4218-832E-91B008FBAE83}"/>
              </a:ext>
            </a:extLst>
          </p:cNvPr>
          <p:cNvSpPr>
            <a:spLocks noGrp="1" noRot="1" noChangeArrowheads="1"/>
          </p:cNvSpPr>
          <p:nvPr>
            <p:ph type="title"/>
          </p:nvPr>
        </p:nvSpPr>
        <p:spPr>
          <a:xfrm>
            <a:off x="457200" y="228600"/>
            <a:ext cx="8229600" cy="1143000"/>
          </a:xfrm>
          <a:ln>
            <a:solidFill>
              <a:srgbClr val="FFFF00"/>
            </a:solidFill>
          </a:ln>
        </p:spPr>
        <p:txBody>
          <a:bodyPr/>
          <a:lstStyle/>
          <a:p>
            <a:pPr eaLnBrk="1" hangingPunct="1">
              <a:defRPr/>
            </a:pPr>
            <a:r>
              <a:rPr lang="en-US" dirty="0">
                <a:solidFill>
                  <a:srgbClr val="FFFF00"/>
                </a:solidFill>
              </a:rPr>
              <a:t>.0540 Rear View Mirrors</a:t>
            </a:r>
          </a:p>
        </p:txBody>
      </p:sp>
      <p:sp>
        <p:nvSpPr>
          <p:cNvPr id="164868" name="Rectangle 4">
            <a:extLst>
              <a:ext uri="{FF2B5EF4-FFF2-40B4-BE49-F238E27FC236}">
                <a16:creationId xmlns:a16="http://schemas.microsoft.com/office/drawing/2014/main" id="{9033F00A-8CD4-4CC0-AE8E-E65D327C44E6}"/>
              </a:ext>
            </a:extLst>
          </p:cNvPr>
          <p:cNvSpPr>
            <a:spLocks noGrp="1" noChangeArrowheads="1"/>
          </p:cNvSpPr>
          <p:nvPr>
            <p:ph type="body" sz="half" idx="1"/>
          </p:nvPr>
        </p:nvSpPr>
        <p:spPr>
          <a:xfrm>
            <a:off x="457200" y="1600200"/>
            <a:ext cx="5257800" cy="5029200"/>
          </a:xfrm>
        </p:spPr>
        <p:txBody>
          <a:bodyPr/>
          <a:lstStyle/>
          <a:p>
            <a:pPr marL="0" indent="0" eaLnBrk="1" hangingPunct="1">
              <a:lnSpc>
                <a:spcPct val="80000"/>
              </a:lnSpc>
              <a:buFont typeface="Wingdings" panose="05000000000000000000" pitchFamily="2" charset="2"/>
              <a:buNone/>
              <a:defRPr/>
            </a:pPr>
            <a:r>
              <a:rPr lang="en-US" sz="2000" b="1" dirty="0">
                <a:solidFill>
                  <a:srgbClr val="FFFF00"/>
                </a:solidFill>
              </a:rPr>
              <a:t>Rear View Mirrors shall not be approved if:</a:t>
            </a:r>
          </a:p>
          <a:p>
            <a:pPr marL="0" indent="0" eaLnBrk="1" hangingPunct="1">
              <a:lnSpc>
                <a:spcPct val="80000"/>
              </a:lnSpc>
              <a:buFont typeface="Wingdings" panose="05000000000000000000" pitchFamily="2" charset="2"/>
              <a:buNone/>
              <a:defRPr/>
            </a:pPr>
            <a:endParaRPr lang="en-US" sz="2000" b="1" dirty="0">
              <a:solidFill>
                <a:srgbClr val="FFFF00"/>
              </a:solidFill>
            </a:endParaRPr>
          </a:p>
          <a:p>
            <a:pPr marL="0" indent="0" eaLnBrk="1" hangingPunct="1">
              <a:lnSpc>
                <a:spcPct val="80000"/>
              </a:lnSpc>
              <a:buNone/>
              <a:defRPr/>
            </a:pPr>
            <a:r>
              <a:rPr lang="en-US" sz="2000" dirty="0">
                <a:solidFill>
                  <a:srgbClr val="FFFF00"/>
                </a:solidFill>
              </a:rPr>
              <a:t>(1)  There is any movement between the  </a:t>
            </a:r>
          </a:p>
          <a:p>
            <a:pPr marL="0" indent="0" eaLnBrk="1" hangingPunct="1">
              <a:lnSpc>
                <a:spcPct val="80000"/>
              </a:lnSpc>
              <a:buNone/>
              <a:defRPr/>
            </a:pPr>
            <a:r>
              <a:rPr lang="en-US" sz="2000" dirty="0">
                <a:solidFill>
                  <a:srgbClr val="FFFF00"/>
                </a:solidFill>
              </a:rPr>
              <a:t>       attachment bracket and the windshield; </a:t>
            </a:r>
          </a:p>
          <a:p>
            <a:pPr eaLnBrk="1" hangingPunct="1">
              <a:lnSpc>
                <a:spcPct val="80000"/>
              </a:lnSpc>
              <a:buAutoNum type="arabicParenBoth"/>
              <a:defRPr/>
            </a:pPr>
            <a:endParaRPr lang="en-US" sz="800" dirty="0">
              <a:solidFill>
                <a:srgbClr val="FFFF00"/>
              </a:solidFill>
            </a:endParaRPr>
          </a:p>
          <a:p>
            <a:pPr marL="0" indent="0" eaLnBrk="1" hangingPunct="1">
              <a:lnSpc>
                <a:spcPct val="80000"/>
              </a:lnSpc>
              <a:buNone/>
              <a:defRPr/>
            </a:pPr>
            <a:r>
              <a:rPr lang="en-US" sz="2000" dirty="0">
                <a:solidFill>
                  <a:srgbClr val="FFFF00"/>
                </a:solidFill>
              </a:rPr>
              <a:t>(2)  Forward vision of the device is obstructed by   </a:t>
            </a:r>
          </a:p>
          <a:p>
            <a:pPr marL="0" indent="0" eaLnBrk="1" hangingPunct="1">
              <a:lnSpc>
                <a:spcPct val="80000"/>
              </a:lnSpc>
              <a:buNone/>
              <a:defRPr/>
            </a:pPr>
            <a:r>
              <a:rPr lang="en-US" sz="2000" dirty="0">
                <a:solidFill>
                  <a:srgbClr val="FFFF00"/>
                </a:solidFill>
              </a:rPr>
              <a:t>      mirror assembly; </a:t>
            </a:r>
          </a:p>
          <a:p>
            <a:pPr marL="0" indent="0" eaLnBrk="1" hangingPunct="1">
              <a:lnSpc>
                <a:spcPct val="80000"/>
              </a:lnSpc>
              <a:buNone/>
              <a:defRPr/>
            </a:pPr>
            <a:endParaRPr lang="en-US" sz="800" dirty="0">
              <a:solidFill>
                <a:srgbClr val="FFFF00"/>
              </a:solidFill>
            </a:endParaRPr>
          </a:p>
          <a:p>
            <a:pPr marL="0" indent="0" eaLnBrk="1" hangingPunct="1">
              <a:lnSpc>
                <a:spcPct val="80000"/>
              </a:lnSpc>
              <a:buNone/>
              <a:defRPr/>
            </a:pPr>
            <a:r>
              <a:rPr lang="en-US" sz="2000" dirty="0">
                <a:solidFill>
                  <a:srgbClr val="FFFF00"/>
                </a:solidFill>
              </a:rPr>
              <a:t>(3)  They do not provide a view of the highway to  </a:t>
            </a:r>
          </a:p>
          <a:p>
            <a:pPr marL="0" indent="0" eaLnBrk="1" hangingPunct="1">
              <a:lnSpc>
                <a:spcPct val="80000"/>
              </a:lnSpc>
              <a:buNone/>
              <a:defRPr/>
            </a:pPr>
            <a:r>
              <a:rPr lang="en-US" sz="2000" dirty="0">
                <a:solidFill>
                  <a:srgbClr val="FFFF00"/>
                </a:solidFill>
              </a:rPr>
              <a:t>      the rear; </a:t>
            </a:r>
          </a:p>
          <a:p>
            <a:pPr marL="0" indent="0" eaLnBrk="1" hangingPunct="1">
              <a:lnSpc>
                <a:spcPct val="80000"/>
              </a:lnSpc>
              <a:buNone/>
              <a:defRPr/>
            </a:pPr>
            <a:endParaRPr lang="en-US" sz="800" dirty="0">
              <a:solidFill>
                <a:srgbClr val="FFFF00"/>
              </a:solidFill>
            </a:endParaRPr>
          </a:p>
          <a:p>
            <a:pPr marL="0" indent="0" eaLnBrk="1" hangingPunct="1">
              <a:lnSpc>
                <a:spcPct val="80000"/>
              </a:lnSpc>
              <a:buNone/>
              <a:defRPr/>
            </a:pPr>
            <a:r>
              <a:rPr lang="en-US" sz="2000" dirty="0">
                <a:solidFill>
                  <a:srgbClr val="FFFF00"/>
                </a:solidFill>
              </a:rPr>
              <a:t>(4)  They are cracked, broken, have sharp edges or  </a:t>
            </a:r>
          </a:p>
          <a:p>
            <a:pPr marL="0" indent="0" eaLnBrk="1" hangingPunct="1">
              <a:lnSpc>
                <a:spcPct val="80000"/>
              </a:lnSpc>
              <a:buNone/>
              <a:defRPr/>
            </a:pPr>
            <a:r>
              <a:rPr lang="en-US" sz="2000" dirty="0">
                <a:solidFill>
                  <a:srgbClr val="FFFF00"/>
                </a:solidFill>
              </a:rPr>
              <a:t>      cannot be cleaned such that rear vision is not  </a:t>
            </a:r>
          </a:p>
          <a:p>
            <a:pPr marL="0" indent="0" eaLnBrk="1" hangingPunct="1">
              <a:lnSpc>
                <a:spcPct val="80000"/>
              </a:lnSpc>
              <a:buNone/>
              <a:defRPr/>
            </a:pPr>
            <a:r>
              <a:rPr lang="en-US" sz="2000" dirty="0">
                <a:solidFill>
                  <a:srgbClr val="FFFF00"/>
                </a:solidFill>
              </a:rPr>
              <a:t>      obscured; </a:t>
            </a:r>
          </a:p>
          <a:p>
            <a:pPr marL="0" indent="0" eaLnBrk="1" hangingPunct="1">
              <a:lnSpc>
                <a:spcPct val="80000"/>
              </a:lnSpc>
              <a:buNone/>
              <a:defRPr/>
            </a:pPr>
            <a:endParaRPr lang="en-US" sz="800" dirty="0">
              <a:solidFill>
                <a:srgbClr val="FFFF00"/>
              </a:solidFill>
            </a:endParaRPr>
          </a:p>
          <a:p>
            <a:pPr marL="0" indent="0" eaLnBrk="1" hangingPunct="1">
              <a:lnSpc>
                <a:spcPct val="80000"/>
              </a:lnSpc>
              <a:buNone/>
              <a:defRPr/>
            </a:pPr>
            <a:r>
              <a:rPr lang="en-US" sz="2000" dirty="0">
                <a:solidFill>
                  <a:srgbClr val="FFFF00"/>
                </a:solidFill>
              </a:rPr>
              <a:t>(5)  They cannot be adjusted or will not maintain a  </a:t>
            </a:r>
          </a:p>
          <a:p>
            <a:pPr marL="0" indent="0" eaLnBrk="1" hangingPunct="1">
              <a:lnSpc>
                <a:spcPct val="80000"/>
              </a:lnSpc>
              <a:buNone/>
              <a:defRPr/>
            </a:pPr>
            <a:r>
              <a:rPr lang="en-US" sz="2000" dirty="0">
                <a:solidFill>
                  <a:srgbClr val="FFFF00"/>
                </a:solidFill>
              </a:rPr>
              <a:t>       set adjustment; </a:t>
            </a:r>
          </a:p>
          <a:p>
            <a:pPr marL="0" indent="0" eaLnBrk="1" hangingPunct="1">
              <a:lnSpc>
                <a:spcPct val="80000"/>
              </a:lnSpc>
              <a:buNone/>
              <a:defRPr/>
            </a:pPr>
            <a:endParaRPr lang="en-US" sz="1600" b="1" dirty="0">
              <a:solidFill>
                <a:srgbClr val="FFFF00"/>
              </a:solidFill>
            </a:endParaRPr>
          </a:p>
        </p:txBody>
      </p:sp>
      <p:pic>
        <p:nvPicPr>
          <p:cNvPr id="90116" name="Picture 5">
            <a:extLst>
              <a:ext uri="{FF2B5EF4-FFF2-40B4-BE49-F238E27FC236}">
                <a16:creationId xmlns:a16="http://schemas.microsoft.com/office/drawing/2014/main" id="{2FF14E52-6EE4-4070-943E-FCF4F7E2BFD5}"/>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943600" y="2209800"/>
            <a:ext cx="4038600" cy="35814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54E2B279-8756-4015-88EC-15EF27740061}"/>
              </a:ext>
            </a:extLst>
          </p:cNvPr>
          <p:cNvSpPr>
            <a:spLocks noGrp="1" noRot="1" noChangeArrowheads="1"/>
          </p:cNvSpPr>
          <p:nvPr>
            <p:ph type="title"/>
          </p:nvPr>
        </p:nvSpPr>
        <p:spPr>
          <a:xfrm>
            <a:off x="457200" y="228600"/>
            <a:ext cx="8229600" cy="1143000"/>
          </a:xfrm>
        </p:spPr>
        <p:txBody>
          <a:bodyPr/>
          <a:lstStyle/>
          <a:p>
            <a:pPr eaLnBrk="1" hangingPunct="1">
              <a:defRPr/>
            </a:pPr>
            <a:r>
              <a:rPr lang="en-US" dirty="0">
                <a:solidFill>
                  <a:srgbClr val="FFFF00"/>
                </a:solidFill>
              </a:rPr>
              <a:t>.0540 Rear View Mirrors</a:t>
            </a:r>
          </a:p>
        </p:txBody>
      </p:sp>
      <p:sp>
        <p:nvSpPr>
          <p:cNvPr id="166916" name="Rectangle 4">
            <a:extLst>
              <a:ext uri="{FF2B5EF4-FFF2-40B4-BE49-F238E27FC236}">
                <a16:creationId xmlns:a16="http://schemas.microsoft.com/office/drawing/2014/main" id="{8ED186D0-1A9D-4027-9A1D-FB0B835CCF4F}"/>
              </a:ext>
            </a:extLst>
          </p:cNvPr>
          <p:cNvSpPr>
            <a:spLocks noGrp="1" noChangeArrowheads="1"/>
          </p:cNvSpPr>
          <p:nvPr>
            <p:ph type="body" sz="half" idx="1"/>
          </p:nvPr>
        </p:nvSpPr>
        <p:spPr>
          <a:xfrm>
            <a:off x="457200" y="1295400"/>
            <a:ext cx="5638800" cy="4602163"/>
          </a:xfrm>
        </p:spPr>
        <p:txBody>
          <a:bodyPr/>
          <a:lstStyle/>
          <a:p>
            <a:pPr marL="0" indent="0" eaLnBrk="1" hangingPunct="1">
              <a:lnSpc>
                <a:spcPct val="80000"/>
              </a:lnSpc>
              <a:buClr>
                <a:srgbClr val="FFCC00"/>
              </a:buClr>
              <a:buFont typeface="Wingdings" panose="05000000000000000000" pitchFamily="2" charset="2"/>
              <a:buNone/>
              <a:defRPr/>
            </a:pPr>
            <a:r>
              <a:rPr lang="en-US" sz="2000" b="1" dirty="0">
                <a:solidFill>
                  <a:srgbClr val="FFFF00"/>
                </a:solidFill>
              </a:rPr>
              <a:t>Continued: Mirrors shall not be approved if:</a:t>
            </a:r>
            <a:r>
              <a:rPr lang="en-US" sz="2400" b="1" dirty="0">
                <a:solidFill>
                  <a:srgbClr val="FFFF00"/>
                </a:solidFill>
              </a:rPr>
              <a:t> </a:t>
            </a:r>
            <a:r>
              <a:rPr lang="en-US" sz="2400" dirty="0">
                <a:solidFill>
                  <a:srgbClr val="FFFF00"/>
                </a:solidFill>
              </a:rPr>
              <a:t> </a:t>
            </a:r>
          </a:p>
          <a:p>
            <a:pPr eaLnBrk="1" hangingPunct="1">
              <a:lnSpc>
                <a:spcPct val="90000"/>
              </a:lnSpc>
              <a:buFont typeface="Wingdings" panose="05000000000000000000" pitchFamily="2" charset="2"/>
              <a:buNone/>
              <a:defRPr/>
            </a:pPr>
            <a:r>
              <a:rPr lang="en-US" sz="1000" dirty="0">
                <a:solidFill>
                  <a:srgbClr val="FFFF00"/>
                </a:solidFill>
              </a:rPr>
              <a:t>	</a:t>
            </a:r>
          </a:p>
          <a:p>
            <a:pPr eaLnBrk="1" hangingPunct="1">
              <a:lnSpc>
                <a:spcPct val="90000"/>
              </a:lnSpc>
              <a:buFont typeface="Wingdings" panose="05000000000000000000" pitchFamily="2" charset="2"/>
              <a:buNone/>
              <a:defRPr/>
            </a:pPr>
            <a:r>
              <a:rPr lang="en-US" sz="2000" dirty="0">
                <a:solidFill>
                  <a:srgbClr val="FFFF00"/>
                </a:solidFill>
              </a:rPr>
              <a:t>(6) Bus, truck, or truck-tractor with a GVWR of 10,001 pounds or more is not equipped with a rear vision mirror on each side. If a vehicle is configured in such a way that the inside mirror is obstructed, a passenger side outside mirror is required;</a:t>
            </a:r>
          </a:p>
          <a:p>
            <a:pPr eaLnBrk="1" hangingPunct="1">
              <a:lnSpc>
                <a:spcPct val="90000"/>
              </a:lnSpc>
              <a:buFont typeface="Wingdings" panose="05000000000000000000" pitchFamily="2" charset="2"/>
              <a:buNone/>
              <a:defRPr/>
            </a:pPr>
            <a:endParaRPr lang="en-US" sz="2000" dirty="0">
              <a:solidFill>
                <a:srgbClr val="FFFF00"/>
              </a:solidFill>
            </a:endParaRPr>
          </a:p>
          <a:p>
            <a:pPr eaLnBrk="1" hangingPunct="1">
              <a:lnSpc>
                <a:spcPct val="90000"/>
              </a:lnSpc>
              <a:buFont typeface="Wingdings" panose="05000000000000000000" pitchFamily="2" charset="2"/>
              <a:buNone/>
              <a:defRPr/>
            </a:pPr>
            <a:r>
              <a:rPr lang="en-US" sz="2000" dirty="0">
                <a:solidFill>
                  <a:srgbClr val="FFFF00"/>
                </a:solidFill>
              </a:rPr>
              <a:t> (7) Vehicles manufactured, assembled, or first sold after January 1, 1966 are not equipped with outside rear view mirrors on the driver's side. The passenger's outside rear view mirror is not required equipment on passenger vehicles if an inside rear view mirror is present. </a:t>
            </a:r>
          </a:p>
        </p:txBody>
      </p:sp>
      <p:pic>
        <p:nvPicPr>
          <p:cNvPr id="4" name="Picture 3">
            <a:extLst>
              <a:ext uri="{FF2B5EF4-FFF2-40B4-BE49-F238E27FC236}">
                <a16:creationId xmlns:a16="http://schemas.microsoft.com/office/drawing/2014/main" id="{96051EC3-ABA4-4794-A54F-A7AECEE8B027}"/>
              </a:ext>
            </a:extLst>
          </p:cNvPr>
          <p:cNvPicPr>
            <a:picLocks noChangeAspect="1"/>
          </p:cNvPicPr>
          <p:nvPr/>
        </p:nvPicPr>
        <p:blipFill>
          <a:blip r:embed="rId2"/>
          <a:stretch>
            <a:fillRect/>
          </a:stretch>
        </p:blipFill>
        <p:spPr>
          <a:xfrm>
            <a:off x="6123039" y="3429000"/>
            <a:ext cx="2801856" cy="3105150"/>
          </a:xfrm>
          <a:prstGeom prst="rect">
            <a:avLst/>
          </a:prstGeom>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F51645D0-E972-454A-8FD1-478FEF2AFC03}"/>
              </a:ext>
            </a:extLst>
          </p:cNvPr>
          <p:cNvSpPr>
            <a:spLocks noGrp="1" noRot="1" noChangeArrowheads="1"/>
          </p:cNvSpPr>
          <p:nvPr>
            <p:ph type="title"/>
          </p:nvPr>
        </p:nvSpPr>
        <p:spPr>
          <a:xfrm>
            <a:off x="457200" y="274638"/>
            <a:ext cx="8229600" cy="944562"/>
          </a:xfrm>
        </p:spPr>
        <p:txBody>
          <a:bodyPr/>
          <a:lstStyle/>
          <a:p>
            <a:pPr eaLnBrk="1" hangingPunct="1">
              <a:defRPr/>
            </a:pPr>
            <a:r>
              <a:rPr lang="en-US" dirty="0">
                <a:solidFill>
                  <a:srgbClr val="FFFF00"/>
                </a:solidFill>
              </a:rPr>
              <a:t>.0540 Rear View Mirrors</a:t>
            </a:r>
          </a:p>
        </p:txBody>
      </p:sp>
      <p:sp>
        <p:nvSpPr>
          <p:cNvPr id="168963" name="Rectangle 3">
            <a:extLst>
              <a:ext uri="{FF2B5EF4-FFF2-40B4-BE49-F238E27FC236}">
                <a16:creationId xmlns:a16="http://schemas.microsoft.com/office/drawing/2014/main" id="{3D348E93-B2EE-47DE-A241-55D3CA8243C6}"/>
              </a:ext>
            </a:extLst>
          </p:cNvPr>
          <p:cNvSpPr>
            <a:spLocks noGrp="1" noChangeArrowheads="1"/>
          </p:cNvSpPr>
          <p:nvPr>
            <p:ph type="body" idx="1"/>
          </p:nvPr>
        </p:nvSpPr>
        <p:spPr>
          <a:xfrm>
            <a:off x="457200" y="1219200"/>
            <a:ext cx="8229600" cy="4906963"/>
          </a:xfrm>
        </p:spPr>
        <p:txBody>
          <a:bodyPr/>
          <a:lstStyle/>
          <a:p>
            <a:pPr eaLnBrk="1" hangingPunct="1">
              <a:lnSpc>
                <a:spcPct val="80000"/>
              </a:lnSpc>
              <a:buFont typeface="Wingdings" panose="05000000000000000000" pitchFamily="2" charset="2"/>
              <a:buNone/>
              <a:defRPr/>
            </a:pPr>
            <a:br>
              <a:rPr lang="en-US" sz="2400" b="1" dirty="0">
                <a:solidFill>
                  <a:srgbClr val="FFFF00"/>
                </a:solidFill>
              </a:rPr>
            </a:br>
            <a:endParaRPr lang="en-US" sz="2400" b="1" dirty="0">
              <a:solidFill>
                <a:srgbClr val="FFFF00"/>
              </a:solidFill>
            </a:endParaRPr>
          </a:p>
          <a:p>
            <a:pPr eaLnBrk="1" hangingPunct="1">
              <a:lnSpc>
                <a:spcPct val="80000"/>
              </a:lnSpc>
              <a:buClr>
                <a:srgbClr val="66FF33"/>
              </a:buClr>
              <a:defRPr/>
            </a:pPr>
            <a:r>
              <a:rPr lang="en-US" b="1" dirty="0">
                <a:solidFill>
                  <a:srgbClr val="66FF33"/>
                </a:solidFill>
              </a:rPr>
              <a:t>If a vehicle is loaded or configured in such a way that the inside mirror is obstructed, a passenger side outside mirror would be required.</a:t>
            </a:r>
            <a:br>
              <a:rPr lang="en-US" b="1" dirty="0">
                <a:solidFill>
                  <a:srgbClr val="66FF33"/>
                </a:solidFill>
              </a:rPr>
            </a:br>
            <a:endParaRPr lang="en-US" b="1" dirty="0">
              <a:solidFill>
                <a:srgbClr val="66FF33"/>
              </a:solidFill>
            </a:endParaRPr>
          </a:p>
          <a:p>
            <a:pPr eaLnBrk="1" hangingPunct="1">
              <a:lnSpc>
                <a:spcPct val="80000"/>
              </a:lnSpc>
              <a:buClr>
                <a:srgbClr val="66FF33"/>
              </a:buClr>
              <a:defRPr/>
            </a:pPr>
            <a:r>
              <a:rPr lang="en-US" b="1" dirty="0">
                <a:solidFill>
                  <a:srgbClr val="66FF33"/>
                </a:solidFill>
              </a:rPr>
              <a:t>The passenger’s outside rearview mirror is NOT required equipment on passenger vehicles if an inside rearview mirror is present.</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7208764-CEE1-4151-A57E-1BE62428775D}"/>
              </a:ext>
            </a:extLst>
          </p:cNvPr>
          <p:cNvSpPr>
            <a:spLocks noGrp="1" noRot="1" noChangeArrowheads="1"/>
          </p:cNvSpPr>
          <p:nvPr>
            <p:ph type="title"/>
          </p:nvPr>
        </p:nvSpPr>
        <p:spPr/>
        <p:txBody>
          <a:bodyPr/>
          <a:lstStyle/>
          <a:p>
            <a:pPr eaLnBrk="1" hangingPunct="1">
              <a:defRPr/>
            </a:pPr>
            <a:r>
              <a:rPr lang="en-US" dirty="0">
                <a:solidFill>
                  <a:srgbClr val="FFFF00"/>
                </a:solidFill>
              </a:rPr>
              <a:t>General Statute</a:t>
            </a:r>
          </a:p>
        </p:txBody>
      </p:sp>
      <p:sp>
        <p:nvSpPr>
          <p:cNvPr id="163843" name="Rectangle 3">
            <a:extLst>
              <a:ext uri="{FF2B5EF4-FFF2-40B4-BE49-F238E27FC236}">
                <a16:creationId xmlns:a16="http://schemas.microsoft.com/office/drawing/2014/main" id="{4F35D628-6BF3-4889-A3C0-2C0FE9B347EB}"/>
              </a:ext>
            </a:extLst>
          </p:cNvPr>
          <p:cNvSpPr>
            <a:spLocks noGrp="1" noChangeArrowheads="1"/>
          </p:cNvSpPr>
          <p:nvPr>
            <p:ph type="body" idx="1"/>
          </p:nvPr>
        </p:nvSpPr>
        <p:spPr>
          <a:xfrm>
            <a:off x="457200" y="1219200"/>
            <a:ext cx="8229600" cy="5181600"/>
          </a:xfrm>
        </p:spPr>
        <p:txBody>
          <a:bodyPr/>
          <a:lstStyle/>
          <a:p>
            <a:pPr eaLnBrk="1" hangingPunct="1">
              <a:buFont typeface="Wingdings" panose="05000000000000000000" pitchFamily="2" charset="2"/>
              <a:buNone/>
              <a:defRPr/>
            </a:pPr>
            <a:r>
              <a:rPr lang="en-US" dirty="0">
                <a:solidFill>
                  <a:srgbClr val="FFFF00"/>
                </a:solidFill>
              </a:rPr>
              <a:t>G.S. 20-126 (a) states:</a:t>
            </a:r>
          </a:p>
          <a:p>
            <a:pPr eaLnBrk="1" hangingPunct="1">
              <a:buFont typeface="Wingdings" panose="05000000000000000000" pitchFamily="2" charset="2"/>
              <a:buNone/>
              <a:defRPr/>
            </a:pPr>
            <a:r>
              <a:rPr lang="en-US" dirty="0">
                <a:solidFill>
                  <a:srgbClr val="FFFF00"/>
                </a:solidFill>
              </a:rPr>
              <a:t>	No person shall drive a motor vehicle on the streets or highways of this state unless equipped with an inside rearview mirror of a type approved by the commissioner, which provides the driver with a clear, undistorted and reasonably unobstructed view of the highway to the rear vehicle; provided, a vehicle soon constructed or loaded as to make an inside mirror ineffective. </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8109BBB2-6A12-46DF-9B7A-8F137BA3C812}"/>
              </a:ext>
            </a:extLst>
          </p:cNvPr>
          <p:cNvSpPr>
            <a:spLocks noGrp="1" noRot="1" noChangeArrowheads="1"/>
          </p:cNvSpPr>
          <p:nvPr>
            <p:ph type="title"/>
          </p:nvPr>
        </p:nvSpPr>
        <p:spPr>
          <a:xfrm>
            <a:off x="457200" y="350838"/>
            <a:ext cx="8229600" cy="868362"/>
          </a:xfrm>
          <a:ln>
            <a:solidFill>
              <a:srgbClr val="FFFF00"/>
            </a:solidFill>
          </a:ln>
        </p:spPr>
        <p:txBody>
          <a:bodyPr/>
          <a:lstStyle/>
          <a:p>
            <a:pPr eaLnBrk="1" hangingPunct="1">
              <a:defRPr/>
            </a:pPr>
            <a:r>
              <a:rPr lang="en-US" sz="3200" dirty="0">
                <a:solidFill>
                  <a:srgbClr val="FFFF00"/>
                </a:solidFill>
              </a:rPr>
              <a:t>.0541 EXHAUST EMISSION CONTROLS</a:t>
            </a:r>
          </a:p>
        </p:txBody>
      </p:sp>
      <p:sp>
        <p:nvSpPr>
          <p:cNvPr id="169987" name="Rectangle 3">
            <a:extLst>
              <a:ext uri="{FF2B5EF4-FFF2-40B4-BE49-F238E27FC236}">
                <a16:creationId xmlns:a16="http://schemas.microsoft.com/office/drawing/2014/main" id="{1BFE4489-426E-42E8-854A-0C3DD9ACEE69}"/>
              </a:ext>
            </a:extLst>
          </p:cNvPr>
          <p:cNvSpPr>
            <a:spLocks noGrp="1" noChangeArrowheads="1"/>
          </p:cNvSpPr>
          <p:nvPr>
            <p:ph type="body" idx="1"/>
          </p:nvPr>
        </p:nvSpPr>
        <p:spPr>
          <a:xfrm>
            <a:off x="19050" y="1219200"/>
            <a:ext cx="8229600" cy="4906963"/>
          </a:xfrm>
        </p:spPr>
        <p:txBody>
          <a:bodyPr/>
          <a:lstStyle/>
          <a:p>
            <a:pPr eaLnBrk="1" hangingPunct="1">
              <a:buFont typeface="Wingdings" panose="05000000000000000000" pitchFamily="2" charset="2"/>
              <a:buNone/>
              <a:defRPr/>
            </a:pPr>
            <a:r>
              <a:rPr lang="en-US" sz="2400" b="1" dirty="0">
                <a:solidFill>
                  <a:srgbClr val="FFFF00"/>
                </a:solidFill>
              </a:rPr>
              <a:t>	</a:t>
            </a:r>
            <a:r>
              <a:rPr lang="en-US" sz="2400" dirty="0">
                <a:solidFill>
                  <a:srgbClr val="FFFF00"/>
                </a:solidFill>
              </a:rPr>
              <a:t>a)</a:t>
            </a:r>
            <a:r>
              <a:rPr lang="en-US" sz="2400" b="1" dirty="0">
                <a:solidFill>
                  <a:srgbClr val="FFFF00"/>
                </a:solidFill>
              </a:rPr>
              <a:t>   </a:t>
            </a:r>
            <a:r>
              <a:rPr lang="en-US" sz="2400" dirty="0">
                <a:solidFill>
                  <a:srgbClr val="FFFF00"/>
                </a:solidFill>
              </a:rPr>
              <a:t>An exhaust emission shall not be approved if the vehicle is a  </a:t>
            </a:r>
          </a:p>
          <a:p>
            <a:pPr eaLnBrk="1" hangingPunct="1">
              <a:buFont typeface="Wingdings" panose="05000000000000000000" pitchFamily="2" charset="2"/>
              <a:buNone/>
              <a:defRPr/>
            </a:pPr>
            <a:r>
              <a:rPr lang="en-US" sz="2400" dirty="0">
                <a:solidFill>
                  <a:srgbClr val="FFFF00"/>
                </a:solidFill>
              </a:rPr>
              <a:t>          1968-year model or newer and any of the visible emission  </a:t>
            </a:r>
          </a:p>
          <a:p>
            <a:pPr eaLnBrk="1" hangingPunct="1">
              <a:buFont typeface="Wingdings" panose="05000000000000000000" pitchFamily="2" charset="2"/>
              <a:buNone/>
              <a:defRPr/>
            </a:pPr>
            <a:r>
              <a:rPr lang="en-US" sz="2400" dirty="0">
                <a:solidFill>
                  <a:srgbClr val="FFFF00"/>
                </a:solidFill>
              </a:rPr>
              <a:t>          control devices placed thereon by the manufacturer are </a:t>
            </a:r>
          </a:p>
          <a:p>
            <a:pPr eaLnBrk="1" hangingPunct="1">
              <a:buFont typeface="Wingdings" panose="05000000000000000000" pitchFamily="2" charset="2"/>
              <a:buNone/>
              <a:defRPr/>
            </a:pPr>
            <a:r>
              <a:rPr lang="en-US" sz="2400" dirty="0">
                <a:solidFill>
                  <a:srgbClr val="FFFF00"/>
                </a:solidFill>
              </a:rPr>
              <a:t>          missing, disconnected, made inoperative, or as set forth in  </a:t>
            </a:r>
          </a:p>
          <a:p>
            <a:pPr eaLnBrk="1" hangingPunct="1">
              <a:buFont typeface="Wingdings" panose="05000000000000000000" pitchFamily="2" charset="2"/>
              <a:buNone/>
              <a:defRPr/>
            </a:pPr>
            <a:r>
              <a:rPr lang="en-US" sz="2400" dirty="0">
                <a:solidFill>
                  <a:srgbClr val="FFFF00"/>
                </a:solidFill>
              </a:rPr>
              <a:t>          G.S. 20-128(d) have been altered without approval of the  </a:t>
            </a:r>
          </a:p>
          <a:p>
            <a:pPr eaLnBrk="1" hangingPunct="1">
              <a:buFont typeface="Wingdings" panose="05000000000000000000" pitchFamily="2" charset="2"/>
              <a:buNone/>
              <a:defRPr/>
            </a:pPr>
            <a:r>
              <a:rPr lang="en-US" sz="2400" dirty="0">
                <a:solidFill>
                  <a:srgbClr val="FFFF00"/>
                </a:solidFill>
              </a:rPr>
              <a:t>          Department of Environmental Quality</a:t>
            </a:r>
          </a:p>
        </p:txBody>
      </p:sp>
      <p:pic>
        <p:nvPicPr>
          <p:cNvPr id="94212" name="Picture 5">
            <a:extLst>
              <a:ext uri="{FF2B5EF4-FFF2-40B4-BE49-F238E27FC236}">
                <a16:creationId xmlns:a16="http://schemas.microsoft.com/office/drawing/2014/main" id="{F786D507-C42E-4D3E-8614-1623CD678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86200"/>
            <a:ext cx="74676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4110-34F9-4138-BFE1-6DD6E9DBEF5E}"/>
              </a:ext>
            </a:extLst>
          </p:cNvPr>
          <p:cNvSpPr>
            <a:spLocks noGrp="1"/>
          </p:cNvSpPr>
          <p:nvPr>
            <p:ph type="title"/>
          </p:nvPr>
        </p:nvSpPr>
        <p:spPr>
          <a:xfrm>
            <a:off x="-457200" y="0"/>
            <a:ext cx="9906000" cy="609600"/>
          </a:xfrm>
        </p:spPr>
        <p:txBody>
          <a:bodyPr/>
          <a:lstStyle/>
          <a:p>
            <a:pPr>
              <a:defRPr/>
            </a:pPr>
            <a:r>
              <a:rPr lang="en-US" sz="2800" dirty="0">
                <a:solidFill>
                  <a:srgbClr val="FFFF00"/>
                </a:solidFill>
              </a:rPr>
              <a:t>Vehicles Currently Subject to a Safety Inspection Only </a:t>
            </a:r>
          </a:p>
        </p:txBody>
      </p:sp>
      <p:sp>
        <p:nvSpPr>
          <p:cNvPr id="3" name="Content Placeholder 2">
            <a:extLst>
              <a:ext uri="{FF2B5EF4-FFF2-40B4-BE49-F238E27FC236}">
                <a16:creationId xmlns:a16="http://schemas.microsoft.com/office/drawing/2014/main" id="{06562070-6848-42CD-B07D-010F7088E1D8}"/>
              </a:ext>
            </a:extLst>
          </p:cNvPr>
          <p:cNvSpPr>
            <a:spLocks noGrp="1"/>
          </p:cNvSpPr>
          <p:nvPr>
            <p:ph idx="1"/>
          </p:nvPr>
        </p:nvSpPr>
        <p:spPr>
          <a:xfrm>
            <a:off x="457200" y="609600"/>
            <a:ext cx="8229600" cy="6096000"/>
          </a:xfrm>
        </p:spPr>
        <p:txBody>
          <a:bodyPr/>
          <a:lstStyle/>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All Vehicles that are within the three most recent model years  </a:t>
            </a:r>
            <a:r>
              <a:rPr lang="en-US" altLang="en-US" sz="1800" b="1" u="sng" dirty="0">
                <a:solidFill>
                  <a:srgbClr val="FFFF00"/>
                </a:solidFill>
                <a:effectLst/>
                <a:latin typeface="CG Times Bold"/>
              </a:rPr>
              <a:t>AND</a:t>
            </a:r>
            <a:r>
              <a:rPr lang="en-US" altLang="en-US" sz="1800" dirty="0">
                <a:solidFill>
                  <a:srgbClr val="FFFF00"/>
                </a:solidFill>
                <a:effectLst/>
                <a:latin typeface="CG Times Bold"/>
              </a:rPr>
              <a:t> have </a:t>
            </a:r>
            <a:r>
              <a:rPr lang="en-US" altLang="en-US" sz="1800" b="1" u="sng" dirty="0">
                <a:solidFill>
                  <a:srgbClr val="FFFF00"/>
                </a:solidFill>
                <a:effectLst/>
                <a:latin typeface="CG Times Bold"/>
              </a:rPr>
              <a:t>LESS THAN 70,000</a:t>
            </a:r>
            <a:r>
              <a:rPr lang="en-US" altLang="en-US" sz="1800" dirty="0">
                <a:solidFill>
                  <a:srgbClr val="FFFF00"/>
                </a:solidFill>
                <a:effectLst/>
                <a:latin typeface="CG Times Bold"/>
              </a:rPr>
              <a:t> miles. </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All Vehicles newer than 30 years old (Date manufactured) </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All Vehicles with Farm Tags.</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Electric / Plug in Vehicles.(Does not have the ability to be propelled</a:t>
            </a:r>
          </a:p>
          <a:p>
            <a:pPr marL="576263" indent="0" eaLnBrk="1" hangingPunct="1">
              <a:buClr>
                <a:srgbClr val="FFFF00"/>
              </a:buClr>
              <a:buSzPct val="100000"/>
              <a:buNone/>
              <a:defRPr/>
            </a:pPr>
            <a:r>
              <a:rPr lang="en-US" altLang="en-US" sz="1800" dirty="0">
                <a:solidFill>
                  <a:srgbClr val="FFFF00"/>
                </a:solidFill>
                <a:effectLst/>
                <a:latin typeface="CG Times Bold"/>
              </a:rPr>
              <a:t>      by gasoline or diesel fuel) </a:t>
            </a:r>
          </a:p>
          <a:p>
            <a:pPr marL="576263" indent="0" eaLnBrk="1" hangingPunct="1">
              <a:buClr>
                <a:srgbClr val="FFFF00"/>
              </a:buClr>
              <a:buSzPct val="100000"/>
              <a:buNone/>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Trailers with a gross weight  of  4,000 pounds or more.</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Vehicles with a GVWR of more than 8,500 pounds.</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Low Speed Vehicles registered for highway use require a safety only inspection. A low-speed vehicle is a four wheeled vehicle that the top speed is greater than 20 mph but less than 25 mph.  (Gas or Electric) </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Modified Utility Vehicle as defined in NC General Statute 20-4.01(27) requires a Safety Only Inspection and should be classified as an SUV. </a:t>
            </a:r>
          </a:p>
          <a:p>
            <a:pPr marL="919163" eaLnBrk="1" hangingPunct="1">
              <a:buClr>
                <a:srgbClr val="FFFF00"/>
              </a:buClr>
              <a:buSzPct val="100000"/>
              <a:buFont typeface="Wingdings" panose="05000000000000000000" pitchFamily="2" charset="2"/>
              <a:buChar char="§"/>
              <a:defRPr/>
            </a:pPr>
            <a:endParaRPr lang="en-US" altLang="en-US" sz="800" dirty="0">
              <a:solidFill>
                <a:srgbClr val="FFFF00"/>
              </a:solidFill>
              <a:effectLst/>
              <a:latin typeface="CG Times Bold"/>
            </a:endParaRPr>
          </a:p>
          <a:p>
            <a:pPr marL="919163" eaLnBrk="1" hangingPunct="1">
              <a:buClr>
                <a:srgbClr val="FFFF00"/>
              </a:buClr>
              <a:buSzPct val="100000"/>
              <a:buFont typeface="Wingdings" panose="05000000000000000000" pitchFamily="2" charset="2"/>
              <a:buChar char="§"/>
              <a:defRPr/>
            </a:pPr>
            <a:r>
              <a:rPr lang="en-US" altLang="en-US" sz="1800" dirty="0">
                <a:solidFill>
                  <a:srgbClr val="FFFF00"/>
                </a:solidFill>
                <a:effectLst/>
                <a:latin typeface="CG Times Bold"/>
              </a:rPr>
              <a:t>All Vehicles </a:t>
            </a:r>
            <a:r>
              <a:rPr lang="en-US" altLang="en-US" sz="1800" b="1" dirty="0">
                <a:solidFill>
                  <a:srgbClr val="66FF33"/>
                </a:solidFill>
                <a:effectLst/>
                <a:latin typeface="CG Times Bold"/>
              </a:rPr>
              <a:t>more than 20 years old of the current model year </a:t>
            </a:r>
            <a:r>
              <a:rPr lang="en-US" altLang="en-US" sz="1800" dirty="0">
                <a:solidFill>
                  <a:srgbClr val="FFFF00"/>
                </a:solidFill>
                <a:effectLst/>
                <a:latin typeface="CG Times Bold"/>
              </a:rPr>
              <a:t>and less than 30 years old from the current model year in any county requires a safety only inspection.</a:t>
            </a:r>
          </a:p>
          <a:p>
            <a:pPr marL="576263" indent="0" eaLnBrk="1" hangingPunct="1">
              <a:buClr>
                <a:srgbClr val="66FF33"/>
              </a:buClr>
              <a:buSzPct val="100000"/>
              <a:buNone/>
              <a:defRPr/>
            </a:pPr>
            <a:r>
              <a:rPr lang="en-US" altLang="en-US" sz="1400" b="1" dirty="0">
                <a:solidFill>
                  <a:srgbClr val="66FF33"/>
                </a:solidFill>
                <a:effectLst/>
                <a:latin typeface="CG Times Bold"/>
              </a:rPr>
              <a:t>	</a:t>
            </a:r>
          </a:p>
          <a:p>
            <a:pPr marL="919163" eaLnBrk="1" hangingPunct="1">
              <a:buClr>
                <a:srgbClr val="FFFF00"/>
              </a:buClr>
              <a:buSzPct val="100000"/>
              <a:buFont typeface="Wingdings" panose="05000000000000000000" pitchFamily="2" charset="2"/>
              <a:buNone/>
              <a:defRPr/>
            </a:pPr>
            <a:r>
              <a:rPr lang="en-US" altLang="en-US" sz="2200" dirty="0">
                <a:solidFill>
                  <a:srgbClr val="FFFF00"/>
                </a:solidFill>
                <a:effectLst/>
                <a:latin typeface="CG Times Bold"/>
              </a:rPr>
              <a:t> </a:t>
            </a:r>
          </a:p>
          <a:p>
            <a:pPr marL="919163" eaLnBrk="1" hangingPunct="1">
              <a:buClr>
                <a:srgbClr val="FFFF00"/>
              </a:buClr>
              <a:buSzPct val="100000"/>
              <a:buFont typeface="Wingdings" panose="05000000000000000000" pitchFamily="2" charset="2"/>
              <a:buNone/>
              <a:defRPr/>
            </a:pPr>
            <a:endParaRPr lang="en-US" altLang="en-US" sz="2200" dirty="0">
              <a:solidFill>
                <a:srgbClr val="FFFF00"/>
              </a:solidFill>
              <a:effectLst/>
              <a:latin typeface="CG Times Bold"/>
            </a:endParaRPr>
          </a:p>
          <a:p>
            <a:pPr marL="919163" eaLnBrk="1" hangingPunct="1">
              <a:buClr>
                <a:srgbClr val="FFFF00"/>
              </a:buClr>
              <a:buSzPct val="100000"/>
              <a:buFont typeface="Wingdings" panose="05000000000000000000" pitchFamily="2" charset="2"/>
              <a:buNone/>
              <a:defRPr/>
            </a:pPr>
            <a:r>
              <a:rPr lang="en-US" altLang="en-US" sz="2200" dirty="0">
                <a:solidFill>
                  <a:srgbClr val="FFFF00"/>
                </a:solidFill>
                <a:effectLst/>
                <a:latin typeface="CG Times Bold"/>
              </a:rPr>
              <a:t>  </a:t>
            </a:r>
          </a:p>
          <a:p>
            <a:pPr marL="919163" eaLnBrk="1" hangingPunct="1">
              <a:buClr>
                <a:srgbClr val="FFFF00"/>
              </a:buClr>
              <a:buSzPct val="100000"/>
              <a:buFont typeface="Wingdings" panose="05000000000000000000" pitchFamily="2" charset="2"/>
              <a:buNone/>
              <a:defRPr/>
            </a:pPr>
            <a:endParaRPr lang="en-US" altLang="en-US" sz="2200" dirty="0">
              <a:solidFill>
                <a:srgbClr val="FFFF00"/>
              </a:solidFill>
              <a:effectLst/>
              <a:latin typeface="CG Times Bold"/>
            </a:endParaRPr>
          </a:p>
          <a:p>
            <a:pPr marL="919163" eaLnBrk="1" hangingPunct="1">
              <a:buClr>
                <a:srgbClr val="FFFF00"/>
              </a:buClr>
              <a:buSzPct val="100000"/>
              <a:buFont typeface="Wingdings" panose="05000000000000000000" pitchFamily="2" charset="2"/>
              <a:buNone/>
              <a:defRPr/>
            </a:pPr>
            <a:r>
              <a:rPr lang="en-US" altLang="en-US" sz="2200" dirty="0">
                <a:solidFill>
                  <a:srgbClr val="FFFF00"/>
                </a:solidFill>
                <a:effectLst/>
                <a:latin typeface="CG Times Bold"/>
              </a:rPr>
              <a:t> </a:t>
            </a:r>
          </a:p>
          <a:p>
            <a:pPr marL="919163" eaLnBrk="1" hangingPunct="1">
              <a:buClr>
                <a:srgbClr val="FFFF00"/>
              </a:buClr>
              <a:buSzPct val="100000"/>
              <a:buFont typeface="Wingdings" panose="05000000000000000000" pitchFamily="2" charset="2"/>
              <a:buChar char="§"/>
              <a:defRPr/>
            </a:pPr>
            <a:endParaRPr lang="en-US" altLang="en-US" sz="2200" dirty="0">
              <a:solidFill>
                <a:srgbClr val="FFFF00"/>
              </a:solidFill>
              <a:effectLst/>
              <a:latin typeface="CG Times Bold"/>
            </a:endParaRPr>
          </a:p>
          <a:p>
            <a:pPr marL="919163">
              <a:defRPr/>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9608825-7602-42F7-BAD1-89A4E8B3E5C6}"/>
              </a:ext>
            </a:extLst>
          </p:cNvPr>
          <p:cNvSpPr>
            <a:spLocks noGrp="1" noRot="1" noChangeArrowheads="1"/>
          </p:cNvSpPr>
          <p:nvPr>
            <p:ph type="title"/>
          </p:nvPr>
        </p:nvSpPr>
        <p:spPr>
          <a:xfrm>
            <a:off x="457200" y="274638"/>
            <a:ext cx="8229600" cy="868362"/>
          </a:xfrm>
        </p:spPr>
        <p:txBody>
          <a:bodyPr/>
          <a:lstStyle/>
          <a:p>
            <a:pPr eaLnBrk="1" hangingPunct="1">
              <a:defRPr/>
            </a:pPr>
            <a:r>
              <a:rPr kumimoji="0" 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ea typeface="+mj-ea"/>
                <a:cs typeface="+mj-cs"/>
              </a:rPr>
              <a:t>.0541 EXHAUST EMISSION CONTROLS</a:t>
            </a:r>
            <a:endParaRPr lang="en-US" dirty="0">
              <a:solidFill>
                <a:srgbClr val="FFFF00"/>
              </a:solidFill>
            </a:endParaRPr>
          </a:p>
        </p:txBody>
      </p:sp>
      <p:sp>
        <p:nvSpPr>
          <p:cNvPr id="172035" name="Rectangle 3">
            <a:extLst>
              <a:ext uri="{FF2B5EF4-FFF2-40B4-BE49-F238E27FC236}">
                <a16:creationId xmlns:a16="http://schemas.microsoft.com/office/drawing/2014/main" id="{D57CAE14-EEF1-4F99-A021-322E8FE88283}"/>
              </a:ext>
            </a:extLst>
          </p:cNvPr>
          <p:cNvSpPr>
            <a:spLocks noGrp="1" noChangeArrowheads="1"/>
          </p:cNvSpPr>
          <p:nvPr>
            <p:ph type="body" sz="half" idx="2"/>
          </p:nvPr>
        </p:nvSpPr>
        <p:spPr>
          <a:xfrm>
            <a:off x="4648200" y="2971801"/>
            <a:ext cx="4038600" cy="2667000"/>
          </a:xfrm>
        </p:spPr>
        <p:txBody>
          <a:bodyPr/>
          <a:lstStyle/>
          <a:p>
            <a:pPr eaLnBrk="1" hangingPunct="1">
              <a:lnSpc>
                <a:spcPct val="80000"/>
              </a:lnSpc>
              <a:buClr>
                <a:srgbClr val="66FF33"/>
              </a:buClr>
              <a:defRPr/>
            </a:pPr>
            <a:endParaRPr lang="en-US" sz="2000" b="1" dirty="0">
              <a:solidFill>
                <a:srgbClr val="66FF33"/>
              </a:solidFill>
            </a:endParaRPr>
          </a:p>
          <a:p>
            <a:pPr eaLnBrk="1" hangingPunct="1">
              <a:lnSpc>
                <a:spcPct val="80000"/>
              </a:lnSpc>
              <a:buClr>
                <a:srgbClr val="66FF33"/>
              </a:buClr>
              <a:defRPr/>
            </a:pPr>
            <a:endParaRPr lang="en-US" sz="2000" b="1" dirty="0">
              <a:solidFill>
                <a:srgbClr val="66FF33"/>
              </a:solidFill>
            </a:endParaRPr>
          </a:p>
          <a:p>
            <a:pPr eaLnBrk="1" hangingPunct="1">
              <a:lnSpc>
                <a:spcPct val="80000"/>
              </a:lnSpc>
              <a:buClr>
                <a:srgbClr val="66FF33"/>
              </a:buClr>
              <a:defRPr/>
            </a:pPr>
            <a:endParaRPr lang="en-US" sz="2000" b="1" dirty="0">
              <a:solidFill>
                <a:srgbClr val="66FF33"/>
              </a:solidFill>
            </a:endParaRPr>
          </a:p>
          <a:p>
            <a:pPr eaLnBrk="1" hangingPunct="1">
              <a:lnSpc>
                <a:spcPct val="80000"/>
              </a:lnSpc>
              <a:buClr>
                <a:srgbClr val="66FF33"/>
              </a:buClr>
              <a:defRPr/>
            </a:pPr>
            <a:r>
              <a:rPr lang="en-US" sz="2000" b="1" dirty="0">
                <a:solidFill>
                  <a:srgbClr val="66FF33"/>
                </a:solidFill>
              </a:rPr>
              <a:t>When an unleaded fuel restrictor is tampered with, it is alleged that leaded fuel has been used.  Once leaded fuel is burned through the engine and exhausted, the lead particles destroy the catalyst components of the catalytic converter.</a:t>
            </a:r>
          </a:p>
        </p:txBody>
      </p:sp>
      <p:pic>
        <p:nvPicPr>
          <p:cNvPr id="96260" name="Picture 8">
            <a:extLst>
              <a:ext uri="{FF2B5EF4-FFF2-40B4-BE49-F238E27FC236}">
                <a16:creationId xmlns:a16="http://schemas.microsoft.com/office/drawing/2014/main" id="{2718D96C-4862-4FAD-B17D-4D723731C07D}"/>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19100" y="3284537"/>
            <a:ext cx="4038600" cy="3298825"/>
          </a:xfrm>
          <a:noFill/>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B8F17D31-83A4-459E-B528-9DF24902213C}"/>
              </a:ext>
            </a:extLst>
          </p:cNvPr>
          <p:cNvSpPr txBox="1"/>
          <p:nvPr/>
        </p:nvSpPr>
        <p:spPr>
          <a:xfrm>
            <a:off x="457200" y="1143000"/>
            <a:ext cx="8382000" cy="1938992"/>
          </a:xfrm>
          <a:prstGeom prst="rect">
            <a:avLst/>
          </a:prstGeom>
          <a:noFill/>
        </p:spPr>
        <p:txBody>
          <a:bodyPr wrap="square">
            <a:spAutoFit/>
          </a:bodyPr>
          <a:lstStyle/>
          <a:p>
            <a:r>
              <a:rPr lang="en-US" dirty="0">
                <a:solidFill>
                  <a:srgbClr val="FFFF00"/>
                </a:solidFill>
                <a:latin typeface="+mn-lt"/>
              </a:rPr>
              <a:t>b) </a:t>
            </a:r>
            <a:r>
              <a:rPr lang="en-US" dirty="0">
                <a:solidFill>
                  <a:srgbClr val="FFFF00"/>
                </a:solidFill>
                <a:effectLst>
                  <a:outerShdw blurRad="38100" dist="38100" dir="2700000" algn="tl">
                    <a:srgbClr val="000000">
                      <a:alpha val="43137"/>
                    </a:srgbClr>
                  </a:outerShdw>
                </a:effectLst>
                <a:latin typeface="+mn-lt"/>
              </a:rPr>
              <a:t>If the unleaded gas restrictor on a vehicle manufactured  </a:t>
            </a:r>
          </a:p>
          <a:p>
            <a:r>
              <a:rPr lang="en-US" dirty="0">
                <a:solidFill>
                  <a:srgbClr val="FFFF00"/>
                </a:solidFill>
                <a:effectLst>
                  <a:outerShdw blurRad="38100" dist="38100" dir="2700000" algn="tl">
                    <a:srgbClr val="000000">
                      <a:alpha val="43137"/>
                    </a:srgbClr>
                  </a:outerShdw>
                </a:effectLst>
                <a:latin typeface="+mn-lt"/>
              </a:rPr>
              <a:t>    after model year 1967 has been altered or removed a new </a:t>
            </a:r>
          </a:p>
          <a:p>
            <a:r>
              <a:rPr lang="en-US" dirty="0">
                <a:solidFill>
                  <a:srgbClr val="FFFF00"/>
                </a:solidFill>
                <a:effectLst>
                  <a:outerShdw blurRad="38100" dist="38100" dir="2700000" algn="tl">
                    <a:srgbClr val="000000">
                      <a:alpha val="43137"/>
                    </a:srgbClr>
                  </a:outerShdw>
                </a:effectLst>
                <a:latin typeface="+mn-lt"/>
              </a:rPr>
              <a:t>    or reconditioned catalytic converter and unleaded gas </a:t>
            </a:r>
          </a:p>
          <a:p>
            <a:r>
              <a:rPr lang="en-US" dirty="0">
                <a:solidFill>
                  <a:srgbClr val="FFFF00"/>
                </a:solidFill>
                <a:effectLst>
                  <a:outerShdw blurRad="38100" dist="38100" dir="2700000" algn="tl">
                    <a:srgbClr val="000000">
                      <a:alpha val="43137"/>
                    </a:srgbClr>
                  </a:outerShdw>
                </a:effectLst>
                <a:latin typeface="+mn-lt"/>
              </a:rPr>
              <a:t>    restrictor must be replaced before the vehicle shall pass </a:t>
            </a:r>
          </a:p>
          <a:p>
            <a:r>
              <a:rPr lang="en-US" dirty="0">
                <a:solidFill>
                  <a:srgbClr val="FFFF00"/>
                </a:solidFill>
                <a:effectLst>
                  <a:outerShdw blurRad="38100" dist="38100" dir="2700000" algn="tl">
                    <a:srgbClr val="000000">
                      <a:alpha val="43137"/>
                    </a:srgbClr>
                  </a:outerShdw>
                </a:effectLst>
                <a:latin typeface="+mn-lt"/>
              </a:rPr>
              <a:t>    inspection.</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8B22C8F-2ED1-4E68-B328-5A62AFA06863}"/>
              </a:ext>
            </a:extLst>
          </p:cNvPr>
          <p:cNvSpPr>
            <a:spLocks noGrp="1" noRot="1" noChangeArrowheads="1"/>
          </p:cNvSpPr>
          <p:nvPr>
            <p:ph type="title"/>
          </p:nvPr>
        </p:nvSpPr>
        <p:spPr>
          <a:xfrm>
            <a:off x="457200" y="152400"/>
            <a:ext cx="8229600" cy="838200"/>
          </a:xfrm>
        </p:spPr>
        <p:txBody>
          <a:bodyPr/>
          <a:lstStyle/>
          <a:p>
            <a:pPr eaLnBrk="1" hangingPunct="1">
              <a:defRPr/>
            </a:pPr>
            <a:r>
              <a:rPr kumimoji="0" 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ea typeface="+mj-ea"/>
                <a:cs typeface="+mj-cs"/>
              </a:rPr>
              <a:t>.0541 EXHAUST EMISSION CONTROLS</a:t>
            </a:r>
            <a:endParaRPr lang="en-US" dirty="0">
              <a:solidFill>
                <a:srgbClr val="FFFF00"/>
              </a:solidFill>
            </a:endParaRPr>
          </a:p>
        </p:txBody>
      </p:sp>
      <p:sp>
        <p:nvSpPr>
          <p:cNvPr id="175107" name="Rectangle 3">
            <a:extLst>
              <a:ext uri="{FF2B5EF4-FFF2-40B4-BE49-F238E27FC236}">
                <a16:creationId xmlns:a16="http://schemas.microsoft.com/office/drawing/2014/main" id="{832BE447-097F-4772-A3EF-4CCBE88A2EF7}"/>
              </a:ext>
            </a:extLst>
          </p:cNvPr>
          <p:cNvSpPr>
            <a:spLocks noGrp="1" noChangeArrowheads="1"/>
          </p:cNvSpPr>
          <p:nvPr>
            <p:ph type="body" idx="1"/>
          </p:nvPr>
        </p:nvSpPr>
        <p:spPr>
          <a:xfrm>
            <a:off x="304800" y="914400"/>
            <a:ext cx="8686800" cy="5562600"/>
          </a:xfrm>
        </p:spPr>
        <p:txBody>
          <a:bodyPr/>
          <a:lstStyle/>
          <a:p>
            <a:pPr eaLnBrk="1" hangingPunct="1">
              <a:lnSpc>
                <a:spcPct val="80000"/>
              </a:lnSpc>
              <a:buFont typeface="Wingdings" panose="05000000000000000000" pitchFamily="2" charset="2"/>
              <a:buNone/>
              <a:defRPr/>
            </a:pPr>
            <a:r>
              <a:rPr lang="en-US" sz="2600" b="1" dirty="0">
                <a:solidFill>
                  <a:srgbClr val="FFFF00"/>
                </a:solidFill>
              </a:rPr>
              <a:t>(c) An exhaust system shall not be approved if:</a:t>
            </a:r>
          </a:p>
          <a:p>
            <a:pPr eaLnBrk="1" hangingPunct="1">
              <a:lnSpc>
                <a:spcPct val="80000"/>
              </a:lnSpc>
              <a:buFont typeface="Wingdings" panose="05000000000000000000" pitchFamily="2" charset="2"/>
              <a:buNone/>
              <a:defRPr/>
            </a:pPr>
            <a:endParaRPr lang="en-US" sz="800" b="1" dirty="0">
              <a:solidFill>
                <a:srgbClr val="FFFF00"/>
              </a:solidFill>
            </a:endParaRPr>
          </a:p>
          <a:p>
            <a:pPr marL="0" indent="0" eaLnBrk="1" hangingPunct="1">
              <a:lnSpc>
                <a:spcPct val="80000"/>
              </a:lnSpc>
              <a:buNone/>
              <a:defRPr/>
            </a:pPr>
            <a:r>
              <a:rPr lang="en-US" sz="2000" b="1" dirty="0">
                <a:solidFill>
                  <a:srgbClr val="FFFF00"/>
                </a:solidFill>
              </a:rPr>
              <a:t>(1)  The vehicle has no muffler or other exhaust system of the type installed at  </a:t>
            </a:r>
          </a:p>
          <a:p>
            <a:pPr marL="0" indent="0" eaLnBrk="1" hangingPunct="1">
              <a:lnSpc>
                <a:spcPct val="80000"/>
              </a:lnSpc>
              <a:buNone/>
              <a:defRPr/>
            </a:pPr>
            <a:r>
              <a:rPr lang="en-US" sz="2000" b="1" dirty="0">
                <a:solidFill>
                  <a:srgbClr val="FFFF00"/>
                </a:solidFill>
              </a:rPr>
              <a:t>       the time of manufacture or does not operate as designed by the vehicle   </a:t>
            </a:r>
          </a:p>
          <a:p>
            <a:pPr marL="0" indent="0" eaLnBrk="1" hangingPunct="1">
              <a:lnSpc>
                <a:spcPct val="80000"/>
              </a:lnSpc>
              <a:buNone/>
              <a:defRPr/>
            </a:pPr>
            <a:r>
              <a:rPr lang="en-US" sz="2000" b="1" dirty="0">
                <a:solidFill>
                  <a:srgbClr val="FFFF00"/>
                </a:solidFill>
              </a:rPr>
              <a:t>       manufacturer;</a:t>
            </a:r>
          </a:p>
          <a:p>
            <a:pPr marL="457200" indent="-457200" eaLnBrk="1" hangingPunct="1">
              <a:lnSpc>
                <a:spcPct val="80000"/>
              </a:lnSpc>
              <a:buFont typeface="Wingdings" panose="05000000000000000000" pitchFamily="2" charset="2"/>
              <a:buAutoNum type="arabicParenBoth"/>
              <a:defRPr/>
            </a:pPr>
            <a:endParaRPr lang="en-US" sz="800" b="1" dirty="0">
              <a:solidFill>
                <a:srgbClr val="FFFF00"/>
              </a:solidFill>
            </a:endParaRPr>
          </a:p>
          <a:p>
            <a:pPr eaLnBrk="1" hangingPunct="1">
              <a:lnSpc>
                <a:spcPct val="80000"/>
              </a:lnSpc>
              <a:buFont typeface="Wingdings" panose="05000000000000000000" pitchFamily="2" charset="2"/>
              <a:buNone/>
              <a:defRPr/>
            </a:pPr>
            <a:r>
              <a:rPr lang="en-US" sz="2000" b="1" dirty="0">
                <a:solidFill>
                  <a:srgbClr val="FFFF00"/>
                </a:solidFill>
              </a:rPr>
              <a:t>(2) The muffler, exhaust, or tail pipes have leaking joints; </a:t>
            </a:r>
          </a:p>
          <a:p>
            <a:pPr eaLnBrk="1" hangingPunct="1">
              <a:lnSpc>
                <a:spcPct val="80000"/>
              </a:lnSpc>
              <a:buFont typeface="Wingdings" panose="05000000000000000000" pitchFamily="2" charset="2"/>
              <a:buNone/>
              <a:defRPr/>
            </a:pPr>
            <a:endParaRPr lang="en-US" sz="800" b="1" dirty="0">
              <a:solidFill>
                <a:srgbClr val="FFFF00"/>
              </a:solidFill>
            </a:endParaRPr>
          </a:p>
          <a:p>
            <a:pPr eaLnBrk="1" hangingPunct="1">
              <a:lnSpc>
                <a:spcPct val="80000"/>
              </a:lnSpc>
              <a:buFont typeface="Wingdings" panose="05000000000000000000" pitchFamily="2" charset="2"/>
              <a:buNone/>
              <a:defRPr/>
            </a:pPr>
            <a:r>
              <a:rPr lang="en-US" sz="2000" b="1" dirty="0">
                <a:solidFill>
                  <a:srgbClr val="FFFF00"/>
                </a:solidFill>
              </a:rPr>
              <a:t>(3) The exhaust or tail pipes have holes, leaking seams, or leaking patches on muffler; </a:t>
            </a:r>
          </a:p>
          <a:p>
            <a:pPr eaLnBrk="1" hangingPunct="1">
              <a:lnSpc>
                <a:spcPct val="80000"/>
              </a:lnSpc>
              <a:buFont typeface="Wingdings" panose="05000000000000000000" pitchFamily="2" charset="2"/>
              <a:buNone/>
              <a:defRPr/>
            </a:pPr>
            <a:endParaRPr lang="en-US" sz="800" b="1" dirty="0">
              <a:solidFill>
                <a:srgbClr val="FFFF00"/>
              </a:solidFill>
            </a:endParaRPr>
          </a:p>
          <a:p>
            <a:pPr eaLnBrk="1" hangingPunct="1">
              <a:lnSpc>
                <a:spcPct val="80000"/>
              </a:lnSpc>
              <a:buFont typeface="Wingdings" panose="05000000000000000000" pitchFamily="2" charset="2"/>
              <a:buNone/>
              <a:defRPr/>
            </a:pPr>
            <a:r>
              <a:rPr lang="en-US" sz="2000" b="1" dirty="0">
                <a:solidFill>
                  <a:srgbClr val="FFFF00"/>
                </a:solidFill>
              </a:rPr>
              <a:t>(4) the tail pipe end is pinched; </a:t>
            </a:r>
          </a:p>
          <a:p>
            <a:pPr eaLnBrk="1" hangingPunct="1">
              <a:lnSpc>
                <a:spcPct val="80000"/>
              </a:lnSpc>
              <a:buFont typeface="Wingdings" panose="05000000000000000000" pitchFamily="2" charset="2"/>
              <a:buNone/>
              <a:defRPr/>
            </a:pPr>
            <a:endParaRPr lang="en-US" sz="800" b="1" dirty="0">
              <a:solidFill>
                <a:srgbClr val="FFFF00"/>
              </a:solidFill>
            </a:endParaRPr>
          </a:p>
          <a:p>
            <a:pPr eaLnBrk="1" hangingPunct="1">
              <a:lnSpc>
                <a:spcPct val="80000"/>
              </a:lnSpc>
              <a:buFont typeface="Wingdings" panose="05000000000000000000" pitchFamily="2" charset="2"/>
              <a:buNone/>
              <a:defRPr/>
            </a:pPr>
            <a:r>
              <a:rPr lang="en-US" sz="2000" b="1" dirty="0">
                <a:solidFill>
                  <a:srgbClr val="FFFF00"/>
                </a:solidFill>
              </a:rPr>
              <a:t>(5) the exhaust system is equipped with muffler cut-out or muffler by-pass</a:t>
            </a:r>
          </a:p>
          <a:p>
            <a:pPr eaLnBrk="1" hangingPunct="1">
              <a:lnSpc>
                <a:spcPct val="80000"/>
              </a:lnSpc>
              <a:buFont typeface="Wingdings" panose="05000000000000000000" pitchFamily="2" charset="2"/>
              <a:buNone/>
              <a:defRPr/>
            </a:pPr>
            <a:endParaRPr lang="en-US" sz="800" b="1" dirty="0">
              <a:solidFill>
                <a:srgbClr val="FFFF00"/>
              </a:solidFill>
            </a:endParaRPr>
          </a:p>
          <a:p>
            <a:pPr eaLnBrk="1" hangingPunct="1">
              <a:lnSpc>
                <a:spcPct val="80000"/>
              </a:lnSpc>
              <a:buFont typeface="Wingdings" panose="05000000000000000000" pitchFamily="2" charset="2"/>
              <a:buNone/>
              <a:defRPr/>
            </a:pPr>
            <a:r>
              <a:rPr lang="en-US" sz="2000" b="1" dirty="0">
                <a:solidFill>
                  <a:srgbClr val="FFFF00"/>
                </a:solidFill>
              </a:rPr>
              <a:t>(6) any part of the system passes through the passenger compartment.</a:t>
            </a:r>
          </a:p>
          <a:p>
            <a:pPr eaLnBrk="1" hangingPunct="1">
              <a:lnSpc>
                <a:spcPct val="80000"/>
              </a:lnSpc>
              <a:buFont typeface="Wingdings" panose="05000000000000000000" pitchFamily="2" charset="2"/>
              <a:buNone/>
              <a:defRPr/>
            </a:pPr>
            <a:r>
              <a:rPr lang="en-US" sz="2400" b="1" dirty="0">
                <a:solidFill>
                  <a:srgbClr val="66FF33"/>
                </a:solidFill>
              </a:rPr>
              <a:t>                             </a:t>
            </a:r>
          </a:p>
          <a:p>
            <a:pPr eaLnBrk="1" hangingPunct="1">
              <a:lnSpc>
                <a:spcPct val="80000"/>
              </a:lnSpc>
              <a:buFont typeface="Wingdings" panose="05000000000000000000" pitchFamily="2" charset="2"/>
              <a:buNone/>
              <a:defRPr/>
            </a:pPr>
            <a:endParaRPr lang="en-US" sz="2400" b="1" dirty="0">
              <a:solidFill>
                <a:srgbClr val="66FF33"/>
              </a:solidFill>
            </a:endParaRPr>
          </a:p>
          <a:p>
            <a:pPr eaLnBrk="1" hangingPunct="1">
              <a:lnSpc>
                <a:spcPct val="80000"/>
              </a:lnSpc>
              <a:buFont typeface="Wingdings" panose="05000000000000000000" pitchFamily="2" charset="2"/>
              <a:buNone/>
              <a:defRPr/>
            </a:pPr>
            <a:r>
              <a:rPr lang="en-US" sz="2400" b="1" dirty="0">
                <a:solidFill>
                  <a:srgbClr val="66FF33"/>
                </a:solidFill>
              </a:rPr>
              <a:t>                                                        </a:t>
            </a:r>
            <a:r>
              <a:rPr lang="en-US" sz="1600" b="1" dirty="0">
                <a:solidFill>
                  <a:srgbClr val="66FF33"/>
                </a:solidFill>
              </a:rPr>
              <a:t>Many mufflers are manufactured with       </a:t>
            </a:r>
          </a:p>
          <a:p>
            <a:pPr eaLnBrk="1" hangingPunct="1">
              <a:lnSpc>
                <a:spcPct val="80000"/>
              </a:lnSpc>
              <a:buFont typeface="Wingdings" panose="05000000000000000000" pitchFamily="2" charset="2"/>
              <a:buNone/>
              <a:defRPr/>
            </a:pPr>
            <a:r>
              <a:rPr lang="en-US" sz="1600" b="1" dirty="0">
                <a:solidFill>
                  <a:srgbClr val="66FF33"/>
                </a:solidFill>
              </a:rPr>
              <a:t>                                                                                    one or more seep holes.  The presence           </a:t>
            </a:r>
          </a:p>
          <a:p>
            <a:pPr eaLnBrk="1" hangingPunct="1">
              <a:lnSpc>
                <a:spcPct val="80000"/>
              </a:lnSpc>
              <a:buFont typeface="Wingdings" panose="05000000000000000000" pitchFamily="2" charset="2"/>
              <a:buNone/>
              <a:defRPr/>
            </a:pPr>
            <a:r>
              <a:rPr lang="en-US" sz="1600" b="1" dirty="0">
                <a:solidFill>
                  <a:srgbClr val="66FF33"/>
                </a:solidFill>
              </a:rPr>
              <a:t>                                                                                    of a seep hole does not constitute failure.</a:t>
            </a:r>
            <a:r>
              <a:rPr lang="en-US" sz="1600" dirty="0">
                <a:solidFill>
                  <a:srgbClr val="66FF33"/>
                </a:solidFill>
              </a:rPr>
              <a:t> </a:t>
            </a:r>
          </a:p>
          <a:p>
            <a:pPr eaLnBrk="1" hangingPunct="1">
              <a:lnSpc>
                <a:spcPct val="80000"/>
              </a:lnSpc>
              <a:buFont typeface="Wingdings" panose="05000000000000000000" pitchFamily="2" charset="2"/>
              <a:buNone/>
              <a:defRPr/>
            </a:pPr>
            <a:endParaRPr lang="en-US" sz="1600" b="1" dirty="0">
              <a:solidFill>
                <a:srgbClr val="FFFF00"/>
              </a:solidFill>
            </a:endParaRPr>
          </a:p>
          <a:p>
            <a:pPr eaLnBrk="1" hangingPunct="1">
              <a:lnSpc>
                <a:spcPct val="80000"/>
              </a:lnSpc>
              <a:buFont typeface="Wingdings" panose="05000000000000000000" pitchFamily="2" charset="2"/>
              <a:buNone/>
              <a:defRPr/>
            </a:pPr>
            <a:endParaRPr lang="en-US" sz="2800" b="1" dirty="0">
              <a:solidFill>
                <a:srgbClr val="66FF33"/>
              </a:solidFill>
            </a:endParaRPr>
          </a:p>
        </p:txBody>
      </p:sp>
      <p:pic>
        <p:nvPicPr>
          <p:cNvPr id="97284" name="Picture 1">
            <a:extLst>
              <a:ext uri="{FF2B5EF4-FFF2-40B4-BE49-F238E27FC236}">
                <a16:creationId xmlns:a16="http://schemas.microsoft.com/office/drawing/2014/main" id="{FDD0DF13-66F4-4B16-9714-2E9EEF52F2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768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FFC7792-83C9-4DCA-BBF6-A4F5046F27E9}"/>
              </a:ext>
            </a:extLst>
          </p:cNvPr>
          <p:cNvSpPr>
            <a:spLocks noGrp="1" noRot="1" noChangeArrowheads="1"/>
          </p:cNvSpPr>
          <p:nvPr>
            <p:ph type="title"/>
          </p:nvPr>
        </p:nvSpPr>
        <p:spPr>
          <a:xfrm>
            <a:off x="457200" y="274638"/>
            <a:ext cx="8229600" cy="944562"/>
          </a:xfrm>
          <a:ln>
            <a:solidFill>
              <a:srgbClr val="FFFF00"/>
            </a:solidFill>
          </a:ln>
        </p:spPr>
        <p:txBody>
          <a:bodyPr/>
          <a:lstStyle/>
          <a:p>
            <a:pPr eaLnBrk="1" hangingPunct="1">
              <a:defRPr/>
            </a:pPr>
            <a:r>
              <a:rPr lang="en-US" dirty="0">
                <a:solidFill>
                  <a:srgbClr val="FFFF00"/>
                </a:solidFill>
              </a:rPr>
              <a:t>.0542 Emission Control Devices</a:t>
            </a:r>
          </a:p>
        </p:txBody>
      </p:sp>
      <p:sp>
        <p:nvSpPr>
          <p:cNvPr id="178179" name="Rectangle 3">
            <a:extLst>
              <a:ext uri="{FF2B5EF4-FFF2-40B4-BE49-F238E27FC236}">
                <a16:creationId xmlns:a16="http://schemas.microsoft.com/office/drawing/2014/main" id="{A9921FD2-D0A8-4C86-97D4-D965D8A6DF64}"/>
              </a:ext>
            </a:extLst>
          </p:cNvPr>
          <p:cNvSpPr>
            <a:spLocks noGrp="1" noChangeArrowheads="1"/>
          </p:cNvSpPr>
          <p:nvPr>
            <p:ph type="body" idx="1"/>
          </p:nvPr>
        </p:nvSpPr>
        <p:spPr>
          <a:xfrm>
            <a:off x="457200" y="1371600"/>
            <a:ext cx="8229600" cy="4754563"/>
          </a:xfrm>
        </p:spPr>
        <p:txBody>
          <a:bodyPr/>
          <a:lstStyle/>
          <a:p>
            <a:pPr eaLnBrk="1" hangingPunct="1">
              <a:buFont typeface="Wingdings" panose="05000000000000000000" pitchFamily="2" charset="2"/>
              <a:buNone/>
              <a:defRPr/>
            </a:pPr>
            <a:r>
              <a:rPr lang="en-US" b="1" dirty="0">
                <a:solidFill>
                  <a:srgbClr val="FFFF00"/>
                </a:solidFill>
              </a:rPr>
              <a:t>	</a:t>
            </a:r>
            <a:r>
              <a:rPr lang="en-US" dirty="0">
                <a:solidFill>
                  <a:srgbClr val="FFFF00"/>
                </a:solidFill>
              </a:rPr>
              <a:t>A civil penalty shall be assessed against individuals who instruct or allow a person to remove, disconnect, tamper with, or render inoperable any emission control device equipped by the manufacturer of any motor vehicle as described in G.S. 20-183.3.</a:t>
            </a:r>
          </a:p>
        </p:txBody>
      </p:sp>
      <p:pic>
        <p:nvPicPr>
          <p:cNvPr id="106500" name="Picture 4">
            <a:extLst>
              <a:ext uri="{FF2B5EF4-FFF2-40B4-BE49-F238E27FC236}">
                <a16:creationId xmlns:a16="http://schemas.microsoft.com/office/drawing/2014/main" id="{0B230232-AA74-4514-A924-796E48C35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863" y="4572000"/>
            <a:ext cx="344011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1" name="Picture 5">
            <a:extLst>
              <a:ext uri="{FF2B5EF4-FFF2-40B4-BE49-F238E27FC236}">
                <a16:creationId xmlns:a16="http://schemas.microsoft.com/office/drawing/2014/main" id="{2DF9F22A-1D40-486F-BE10-0DA9B91F1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0"/>
            <a:ext cx="4876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3668C1A0-CB00-48AA-8417-45BC442A7F4F}"/>
              </a:ext>
            </a:extLst>
          </p:cNvPr>
          <p:cNvSpPr>
            <a:spLocks noGrp="1" noRot="1" noChangeArrowheads="1"/>
          </p:cNvSpPr>
          <p:nvPr>
            <p:ph type="title"/>
          </p:nvPr>
        </p:nvSpPr>
        <p:spPr/>
        <p:txBody>
          <a:bodyPr/>
          <a:lstStyle/>
          <a:p>
            <a:pPr eaLnBrk="1" hangingPunct="1">
              <a:defRPr/>
            </a:pPr>
            <a:r>
              <a:rPr lang="en-US" dirty="0">
                <a:solidFill>
                  <a:srgbClr val="FFFF00"/>
                </a:solidFill>
              </a:rPr>
              <a:t>.0542 Emission Control Device</a:t>
            </a:r>
          </a:p>
        </p:txBody>
      </p:sp>
      <p:sp>
        <p:nvSpPr>
          <p:cNvPr id="171011" name="Rectangle 3">
            <a:extLst>
              <a:ext uri="{FF2B5EF4-FFF2-40B4-BE49-F238E27FC236}">
                <a16:creationId xmlns:a16="http://schemas.microsoft.com/office/drawing/2014/main" id="{D2D4FAA8-7710-44B4-9ACC-E7D6D730D399}"/>
              </a:ext>
            </a:extLst>
          </p:cNvPr>
          <p:cNvSpPr>
            <a:spLocks noGrp="1" noChangeArrowheads="1"/>
          </p:cNvSpPr>
          <p:nvPr>
            <p:ph type="body" idx="1"/>
          </p:nvPr>
        </p:nvSpPr>
        <p:spPr/>
        <p:txBody>
          <a:bodyPr/>
          <a:lstStyle/>
          <a:p>
            <a:pPr marL="609600" indent="-609600" eaLnBrk="1" hangingPunct="1">
              <a:lnSpc>
                <a:spcPct val="80000"/>
              </a:lnSpc>
              <a:buFont typeface="Wingdings" panose="05000000000000000000" pitchFamily="2" charset="2"/>
              <a:buNone/>
              <a:defRPr/>
            </a:pPr>
            <a:r>
              <a:rPr lang="en-US" sz="2000" b="1" dirty="0">
                <a:solidFill>
                  <a:srgbClr val="FFFF00"/>
                </a:solidFill>
              </a:rPr>
              <a:t>These devices include:</a:t>
            </a:r>
          </a:p>
          <a:p>
            <a:pPr marL="609600" indent="-609600" eaLnBrk="1" hangingPunct="1">
              <a:lnSpc>
                <a:spcPct val="80000"/>
              </a:lnSpc>
              <a:buFont typeface="Wingdings" panose="05000000000000000000" pitchFamily="2" charset="2"/>
              <a:buNone/>
              <a:defRPr/>
            </a:pPr>
            <a:endParaRPr lang="en-US" sz="800" b="1" dirty="0">
              <a:solidFill>
                <a:srgbClr val="FFFF00"/>
              </a:solidFill>
            </a:endParaRPr>
          </a:p>
          <a:p>
            <a:pPr marL="609600" indent="-609600" eaLnBrk="1" hangingPunct="1">
              <a:lnSpc>
                <a:spcPct val="80000"/>
              </a:lnSpc>
              <a:buFont typeface="Wingdings" panose="05000000000000000000" pitchFamily="2" charset="2"/>
              <a:buNone/>
              <a:defRPr/>
            </a:pPr>
            <a:endParaRPr lang="en-US" sz="2000" b="1" dirty="0">
              <a:solidFill>
                <a:srgbClr val="FFFF00"/>
              </a:solidFill>
            </a:endParaRPr>
          </a:p>
          <a:p>
            <a:pPr marL="609600" indent="-609600" eaLnBrk="1" hangingPunct="1">
              <a:lnSpc>
                <a:spcPct val="80000"/>
              </a:lnSpc>
              <a:buFont typeface="Wingdings" panose="05000000000000000000" pitchFamily="2" charset="2"/>
              <a:buNone/>
              <a:defRPr/>
            </a:pPr>
            <a:r>
              <a:rPr lang="en-US" sz="2000" dirty="0">
                <a:solidFill>
                  <a:srgbClr val="FFFF00"/>
                </a:solidFill>
              </a:rPr>
              <a:t>(1)  Catalytic Converter</a:t>
            </a:r>
          </a:p>
          <a:p>
            <a:pPr marL="0" indent="0" eaLnBrk="1" hangingPunct="1">
              <a:lnSpc>
                <a:spcPct val="80000"/>
              </a:lnSpc>
              <a:buClr>
                <a:srgbClr val="66FF33"/>
              </a:buClr>
              <a:buFont typeface="Wingdings" panose="05000000000000000000" pitchFamily="2" charset="2"/>
              <a:buNone/>
              <a:defRPr/>
            </a:pPr>
            <a:endParaRPr lang="en-US" sz="2400" b="1" dirty="0">
              <a:solidFill>
                <a:srgbClr val="66FF33"/>
              </a:solidFill>
            </a:endParaRPr>
          </a:p>
          <a:p>
            <a:pPr marL="0" indent="0" eaLnBrk="1" hangingPunct="1">
              <a:lnSpc>
                <a:spcPct val="80000"/>
              </a:lnSpc>
              <a:buClr>
                <a:srgbClr val="66FF33"/>
              </a:buClr>
              <a:buNone/>
              <a:defRPr/>
            </a:pPr>
            <a:endParaRPr lang="en-US" sz="2400" b="1" u="sng" dirty="0">
              <a:solidFill>
                <a:srgbClr val="66FF33"/>
              </a:solidFill>
            </a:endParaRPr>
          </a:p>
          <a:p>
            <a:pPr marL="0" indent="0" eaLnBrk="1" hangingPunct="1">
              <a:lnSpc>
                <a:spcPct val="80000"/>
              </a:lnSpc>
              <a:buClr>
                <a:srgbClr val="66FF33"/>
              </a:buClr>
              <a:buNone/>
              <a:defRPr/>
            </a:pPr>
            <a:r>
              <a:rPr lang="en-US" sz="2000" b="1" u="sng" dirty="0">
                <a:solidFill>
                  <a:srgbClr val="66FF33"/>
                </a:solidFill>
              </a:rPr>
              <a:t>Vehicle originally equipped with </a:t>
            </a:r>
          </a:p>
          <a:p>
            <a:pPr marL="0" indent="0" eaLnBrk="1" hangingPunct="1">
              <a:lnSpc>
                <a:spcPct val="80000"/>
              </a:lnSpc>
              <a:buClr>
                <a:srgbClr val="66FF33"/>
              </a:buClr>
              <a:buNone/>
              <a:defRPr/>
            </a:pPr>
            <a:r>
              <a:rPr lang="en-US" sz="2000" b="1" u="sng" dirty="0">
                <a:solidFill>
                  <a:srgbClr val="66FF33"/>
                </a:solidFill>
              </a:rPr>
              <a:t>a catalytic converter will fail for </a:t>
            </a:r>
          </a:p>
          <a:p>
            <a:pPr marL="0" indent="0" eaLnBrk="1" hangingPunct="1">
              <a:lnSpc>
                <a:spcPct val="80000"/>
              </a:lnSpc>
              <a:buClr>
                <a:srgbClr val="66FF33"/>
              </a:buClr>
              <a:buNone/>
              <a:defRPr/>
            </a:pPr>
            <a:r>
              <a:rPr lang="en-US" sz="2000" b="1" u="sng" dirty="0">
                <a:solidFill>
                  <a:srgbClr val="66FF33"/>
                </a:solidFill>
              </a:rPr>
              <a:t>the tampering portion of the</a:t>
            </a:r>
          </a:p>
          <a:p>
            <a:pPr marL="0" indent="0" eaLnBrk="1" hangingPunct="1">
              <a:lnSpc>
                <a:spcPct val="80000"/>
              </a:lnSpc>
              <a:buClr>
                <a:srgbClr val="66FF33"/>
              </a:buClr>
              <a:buNone/>
              <a:defRPr/>
            </a:pPr>
            <a:r>
              <a:rPr lang="en-US" sz="2000" b="1" u="sng" dirty="0">
                <a:solidFill>
                  <a:srgbClr val="66FF33"/>
                </a:solidFill>
              </a:rPr>
              <a:t>inspection if a new exhaust</a:t>
            </a:r>
          </a:p>
          <a:p>
            <a:pPr marL="0" indent="0" eaLnBrk="1" hangingPunct="1">
              <a:lnSpc>
                <a:spcPct val="80000"/>
              </a:lnSpc>
              <a:buClr>
                <a:srgbClr val="66FF33"/>
              </a:buClr>
              <a:buNone/>
              <a:defRPr/>
            </a:pPr>
            <a:r>
              <a:rPr lang="en-US" sz="2000" b="1" u="sng" dirty="0">
                <a:solidFill>
                  <a:srgbClr val="66FF33"/>
                </a:solidFill>
              </a:rPr>
              <a:t> system is installed without a </a:t>
            </a:r>
          </a:p>
          <a:p>
            <a:pPr marL="0" indent="0" eaLnBrk="1" hangingPunct="1">
              <a:lnSpc>
                <a:spcPct val="80000"/>
              </a:lnSpc>
              <a:buClr>
                <a:srgbClr val="66FF33"/>
              </a:buClr>
              <a:buNone/>
              <a:defRPr/>
            </a:pPr>
            <a:r>
              <a:rPr lang="en-US" sz="2000" b="1" u="sng" dirty="0">
                <a:solidFill>
                  <a:srgbClr val="66FF33"/>
                </a:solidFill>
              </a:rPr>
              <a:t>catalytic converter.</a:t>
            </a:r>
          </a:p>
          <a:p>
            <a:pPr marL="609600" indent="-609600" eaLnBrk="1" hangingPunct="1">
              <a:lnSpc>
                <a:spcPct val="80000"/>
              </a:lnSpc>
              <a:buClr>
                <a:srgbClr val="66FF33"/>
              </a:buClr>
              <a:defRPr/>
            </a:pPr>
            <a:endParaRPr lang="en-US" sz="2000" b="1" u="sng" dirty="0">
              <a:solidFill>
                <a:srgbClr val="66FF33"/>
              </a:solidFill>
            </a:endParaRPr>
          </a:p>
          <a:p>
            <a:pPr marL="609600" indent="-609600" eaLnBrk="1" hangingPunct="1">
              <a:lnSpc>
                <a:spcPct val="80000"/>
              </a:lnSpc>
              <a:buClr>
                <a:srgbClr val="66FF33"/>
              </a:buClr>
              <a:defRPr/>
            </a:pPr>
            <a:endParaRPr lang="en-US" sz="2400" b="1" u="sng" dirty="0">
              <a:solidFill>
                <a:srgbClr val="66FF33"/>
              </a:solidFill>
            </a:endParaRPr>
          </a:p>
          <a:p>
            <a:pPr marL="609600" indent="-609600" eaLnBrk="1" hangingPunct="1">
              <a:lnSpc>
                <a:spcPct val="80000"/>
              </a:lnSpc>
              <a:buClr>
                <a:srgbClr val="66FF33"/>
              </a:buClr>
              <a:defRPr/>
            </a:pPr>
            <a:endParaRPr lang="en-US" sz="2400" b="1" u="sng" dirty="0">
              <a:solidFill>
                <a:srgbClr val="66FF33"/>
              </a:solidFill>
            </a:endParaRPr>
          </a:p>
          <a:p>
            <a:pPr marL="0" indent="0" eaLnBrk="1" hangingPunct="1">
              <a:lnSpc>
                <a:spcPct val="80000"/>
              </a:lnSpc>
              <a:buClr>
                <a:srgbClr val="66FF33"/>
              </a:buClr>
              <a:buNone/>
              <a:defRPr/>
            </a:pPr>
            <a:r>
              <a:rPr lang="en-US" sz="2400" b="1" u="sng" dirty="0">
                <a:solidFill>
                  <a:srgbClr val="66FF33"/>
                </a:solidFill>
              </a:rPr>
              <a:t>.</a:t>
            </a:r>
          </a:p>
          <a:p>
            <a:pPr marL="609600" indent="-609600" eaLnBrk="1" hangingPunct="1">
              <a:lnSpc>
                <a:spcPct val="80000"/>
              </a:lnSpc>
              <a:buFont typeface="Wingdings" panose="05000000000000000000" pitchFamily="2" charset="2"/>
              <a:buNone/>
              <a:defRPr/>
            </a:pPr>
            <a:endParaRPr lang="en-US" sz="2400" b="1" dirty="0">
              <a:solidFill>
                <a:srgbClr val="66FF33"/>
              </a:solidFill>
            </a:endParaRPr>
          </a:p>
        </p:txBody>
      </p:sp>
      <p:pic>
        <p:nvPicPr>
          <p:cNvPr id="4" name="Picture 3">
            <a:extLst>
              <a:ext uri="{FF2B5EF4-FFF2-40B4-BE49-F238E27FC236}">
                <a16:creationId xmlns:a16="http://schemas.microsoft.com/office/drawing/2014/main" id="{ECF26917-B2B9-489C-BB44-F5F2F3D20874}"/>
              </a:ext>
            </a:extLst>
          </p:cNvPr>
          <p:cNvPicPr>
            <a:picLocks noChangeAspect="1"/>
          </p:cNvPicPr>
          <p:nvPr/>
        </p:nvPicPr>
        <p:blipFill>
          <a:blip r:embed="rId2"/>
          <a:stretch>
            <a:fillRect/>
          </a:stretch>
        </p:blipFill>
        <p:spPr>
          <a:xfrm>
            <a:off x="4114800" y="1600200"/>
            <a:ext cx="4648200" cy="4983162"/>
          </a:xfrm>
          <a:prstGeom prst="rect">
            <a:avLst/>
          </a:prstGeom>
        </p:spPr>
      </p:pic>
    </p:spTree>
    <p:extLst>
      <p:ext uri="{BB962C8B-B14F-4D97-AF65-F5344CB8AC3E}">
        <p14:creationId xmlns:p14="http://schemas.microsoft.com/office/powerpoint/2010/main" val="209079408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A6DD1DC-98D2-4387-BC73-8F586A981F24}"/>
              </a:ext>
            </a:extLst>
          </p:cNvPr>
          <p:cNvSpPr>
            <a:spLocks noGrp="1" noRot="1" noChangeArrowheads="1"/>
          </p:cNvSpPr>
          <p:nvPr>
            <p:ph type="title"/>
          </p:nvPr>
        </p:nvSpPr>
        <p:spPr>
          <a:xfrm>
            <a:off x="457200" y="274638"/>
            <a:ext cx="8229600" cy="944562"/>
          </a:xfrm>
        </p:spPr>
        <p:txBody>
          <a:bodyPr/>
          <a:lstStyle/>
          <a:p>
            <a:pPr eaLnBrk="1" hangingPunct="1">
              <a:defRPr/>
            </a:pPr>
            <a:r>
              <a:rPr lang="en-US" dirty="0">
                <a:solidFill>
                  <a:srgbClr val="FFFF00"/>
                </a:solidFill>
              </a:rPr>
              <a:t>.0542 Emission Control Devices</a:t>
            </a:r>
          </a:p>
        </p:txBody>
      </p:sp>
      <p:sp>
        <p:nvSpPr>
          <p:cNvPr id="186371" name="Rectangle 3">
            <a:extLst>
              <a:ext uri="{FF2B5EF4-FFF2-40B4-BE49-F238E27FC236}">
                <a16:creationId xmlns:a16="http://schemas.microsoft.com/office/drawing/2014/main" id="{58F55053-BD1F-4F3F-92D8-EDE0F02314FC}"/>
              </a:ext>
            </a:extLst>
          </p:cNvPr>
          <p:cNvSpPr>
            <a:spLocks noGrp="1" noChangeArrowheads="1"/>
          </p:cNvSpPr>
          <p:nvPr>
            <p:ph type="body" idx="1"/>
          </p:nvPr>
        </p:nvSpPr>
        <p:spPr>
          <a:xfrm>
            <a:off x="457200" y="1295400"/>
            <a:ext cx="8229600" cy="4830763"/>
          </a:xfrm>
        </p:spPr>
        <p:txBody>
          <a:bodyPr/>
          <a:lstStyle/>
          <a:p>
            <a:pPr eaLnBrk="1" hangingPunct="1">
              <a:buFont typeface="Wingdings" panose="05000000000000000000" pitchFamily="2" charset="2"/>
              <a:buNone/>
              <a:defRPr/>
            </a:pPr>
            <a:r>
              <a:rPr lang="en-US" sz="2800" dirty="0">
                <a:solidFill>
                  <a:srgbClr val="FFFF00"/>
                </a:solidFill>
              </a:rPr>
              <a:t>(2) Unleaded Gas Restrictor</a:t>
            </a:r>
          </a:p>
          <a:p>
            <a:pPr eaLnBrk="1" hangingPunct="1">
              <a:lnSpc>
                <a:spcPct val="90000"/>
              </a:lnSpc>
              <a:buFont typeface="Wingdings" panose="05000000000000000000" pitchFamily="2" charset="2"/>
              <a:buNone/>
              <a:defRPr/>
            </a:pPr>
            <a:r>
              <a:rPr lang="en-US" sz="2800" dirty="0">
                <a:solidFill>
                  <a:srgbClr val="FFFF00"/>
                </a:solidFill>
              </a:rPr>
              <a:t>(3) Air Pump System,</a:t>
            </a:r>
          </a:p>
          <a:p>
            <a:pPr marL="0" indent="0" eaLnBrk="1" hangingPunct="1">
              <a:lnSpc>
                <a:spcPct val="90000"/>
              </a:lnSpc>
              <a:buClr>
                <a:srgbClr val="66FF33"/>
              </a:buClr>
              <a:buFont typeface="Wingdings" panose="05000000000000000000" pitchFamily="2" charset="2"/>
              <a:buNone/>
              <a:defRPr/>
            </a:pPr>
            <a:r>
              <a:rPr lang="en-US" b="1" dirty="0">
                <a:solidFill>
                  <a:srgbClr val="66FF33"/>
                </a:solidFill>
              </a:rPr>
              <a:t>   </a:t>
            </a:r>
            <a:r>
              <a:rPr lang="en-US" sz="2800" dirty="0">
                <a:solidFill>
                  <a:srgbClr val="FFFF00"/>
                </a:solidFill>
              </a:rPr>
              <a:t>There are 2 types of Air Pumps Systems;</a:t>
            </a:r>
          </a:p>
          <a:p>
            <a:pPr eaLnBrk="1" hangingPunct="1">
              <a:lnSpc>
                <a:spcPct val="90000"/>
              </a:lnSpc>
              <a:buFont typeface="Wingdings" panose="05000000000000000000" pitchFamily="2" charset="2"/>
              <a:buNone/>
              <a:defRPr/>
            </a:pPr>
            <a:r>
              <a:rPr lang="en-US" dirty="0">
                <a:solidFill>
                  <a:srgbClr val="FFFF00"/>
                </a:solidFill>
              </a:rPr>
              <a:t>	</a:t>
            </a:r>
            <a:r>
              <a:rPr lang="en-US" sz="2800" dirty="0">
                <a:solidFill>
                  <a:srgbClr val="FFFF00"/>
                </a:solidFill>
              </a:rPr>
              <a:t>1) The pump type is either electrical or belt   </a:t>
            </a:r>
          </a:p>
          <a:p>
            <a:pPr eaLnBrk="1" hangingPunct="1">
              <a:lnSpc>
                <a:spcPct val="90000"/>
              </a:lnSpc>
              <a:buFont typeface="Wingdings" panose="05000000000000000000" pitchFamily="2" charset="2"/>
              <a:buNone/>
              <a:defRPr/>
            </a:pPr>
            <a:r>
              <a:rPr lang="en-US" sz="2800" dirty="0">
                <a:solidFill>
                  <a:srgbClr val="FFFF00"/>
                </a:solidFill>
              </a:rPr>
              <a:t>       driven. A missing air or smog pump belt is a  </a:t>
            </a:r>
          </a:p>
          <a:p>
            <a:pPr eaLnBrk="1" hangingPunct="1">
              <a:lnSpc>
                <a:spcPct val="90000"/>
              </a:lnSpc>
              <a:buFont typeface="Wingdings" panose="05000000000000000000" pitchFamily="2" charset="2"/>
              <a:buNone/>
              <a:defRPr/>
            </a:pPr>
            <a:r>
              <a:rPr lang="en-US" sz="2800" dirty="0">
                <a:solidFill>
                  <a:srgbClr val="FFFF00"/>
                </a:solidFill>
              </a:rPr>
              <a:t>       failure of the Air Pump System.</a:t>
            </a:r>
          </a:p>
          <a:p>
            <a:pPr eaLnBrk="1" hangingPunct="1">
              <a:lnSpc>
                <a:spcPct val="90000"/>
              </a:lnSpc>
              <a:buFont typeface="Wingdings" panose="05000000000000000000" pitchFamily="2" charset="2"/>
              <a:buNone/>
              <a:defRPr/>
            </a:pPr>
            <a:r>
              <a:rPr lang="en-US" sz="2800" dirty="0">
                <a:solidFill>
                  <a:srgbClr val="FFFF00"/>
                </a:solidFill>
              </a:rPr>
              <a:t>	2) P.A.I.R. does not require a pump and uses the  </a:t>
            </a:r>
          </a:p>
          <a:p>
            <a:pPr eaLnBrk="1" hangingPunct="1">
              <a:lnSpc>
                <a:spcPct val="90000"/>
              </a:lnSpc>
              <a:buFont typeface="Wingdings" panose="05000000000000000000" pitchFamily="2" charset="2"/>
              <a:buNone/>
              <a:defRPr/>
            </a:pPr>
            <a:r>
              <a:rPr lang="en-US" sz="2800" dirty="0">
                <a:solidFill>
                  <a:srgbClr val="FFFF00"/>
                </a:solidFill>
              </a:rPr>
              <a:t>       normal pulsing from the exhaust valves  </a:t>
            </a:r>
          </a:p>
          <a:p>
            <a:pPr eaLnBrk="1" hangingPunct="1">
              <a:lnSpc>
                <a:spcPct val="90000"/>
              </a:lnSpc>
              <a:buFont typeface="Wingdings" panose="05000000000000000000" pitchFamily="2" charset="2"/>
              <a:buNone/>
              <a:defRPr/>
            </a:pPr>
            <a:r>
              <a:rPr lang="en-US" sz="2800" dirty="0">
                <a:solidFill>
                  <a:srgbClr val="FFFF00"/>
                </a:solidFill>
              </a:rPr>
              <a:t>       opening and closing</a:t>
            </a:r>
            <a:r>
              <a:rPr lang="en-US" sz="2800" b="1" dirty="0">
                <a:solidFill>
                  <a:srgbClr val="FFFF00"/>
                </a:solidFill>
              </a:rPr>
              <a:t>.</a:t>
            </a:r>
          </a:p>
          <a:p>
            <a:pPr eaLnBrk="1" hangingPunct="1">
              <a:lnSpc>
                <a:spcPct val="90000"/>
              </a:lnSpc>
              <a:buFont typeface="Wingdings" panose="05000000000000000000" pitchFamily="2" charset="2"/>
              <a:buNone/>
              <a:defRPr/>
            </a:pPr>
            <a:endParaRPr lang="en-US" sz="2800" b="1" dirty="0">
              <a:solidFill>
                <a:srgbClr val="FFFF00"/>
              </a:solidFill>
            </a:endParaRPr>
          </a:p>
          <a:p>
            <a:pPr eaLnBrk="1" hangingPunct="1">
              <a:lnSpc>
                <a:spcPct val="90000"/>
              </a:lnSpc>
              <a:buFont typeface="Wingdings" panose="05000000000000000000" pitchFamily="2" charset="2"/>
              <a:buNone/>
              <a:defRPr/>
            </a:pPr>
            <a:r>
              <a:rPr lang="en-US" sz="2800" b="1" dirty="0">
                <a:solidFill>
                  <a:srgbClr val="FFFF00"/>
                </a:solidFill>
              </a:rPr>
              <a:t>    </a:t>
            </a:r>
            <a:r>
              <a:rPr lang="en-US" sz="2400" b="1" dirty="0">
                <a:solidFill>
                  <a:srgbClr val="66FF33"/>
                </a:solidFill>
              </a:rPr>
              <a:t>The removal of engine covers, or shields is not required. </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F6E1BE2C-62A4-4907-A9AB-F519CC671DD5}"/>
              </a:ext>
            </a:extLst>
          </p:cNvPr>
          <p:cNvSpPr>
            <a:spLocks noGrp="1" noRot="1" noChangeArrowheads="1"/>
          </p:cNvSpPr>
          <p:nvPr>
            <p:ph type="title"/>
          </p:nvPr>
        </p:nvSpPr>
        <p:spPr/>
        <p:txBody>
          <a:bodyPr/>
          <a:lstStyle/>
          <a:p>
            <a:pPr eaLnBrk="1" hangingPunct="1">
              <a:defRPr/>
            </a:pPr>
            <a:r>
              <a:rPr lang="en-US" dirty="0">
                <a:solidFill>
                  <a:srgbClr val="FFFF00"/>
                </a:solidFill>
              </a:rPr>
              <a:t>.0542 Emission Control Devices</a:t>
            </a:r>
          </a:p>
        </p:txBody>
      </p:sp>
      <p:sp>
        <p:nvSpPr>
          <p:cNvPr id="187402" name="Rectangle 10">
            <a:extLst>
              <a:ext uri="{FF2B5EF4-FFF2-40B4-BE49-F238E27FC236}">
                <a16:creationId xmlns:a16="http://schemas.microsoft.com/office/drawing/2014/main" id="{08253A96-AA6C-4378-972D-4EAA66AC91BE}"/>
              </a:ext>
            </a:extLst>
          </p:cNvPr>
          <p:cNvSpPr>
            <a:spLocks noGrp="1" noChangeArrowheads="1"/>
          </p:cNvSpPr>
          <p:nvPr>
            <p:ph type="body" sz="half" idx="3"/>
          </p:nvPr>
        </p:nvSpPr>
        <p:spPr>
          <a:xfrm>
            <a:off x="457200" y="3940175"/>
            <a:ext cx="8229600" cy="2185988"/>
          </a:xfrm>
        </p:spPr>
        <p:txBody>
          <a:bodyPr/>
          <a:lstStyle/>
          <a:p>
            <a:pPr eaLnBrk="1" hangingPunct="1">
              <a:buFont typeface="Wingdings" panose="05000000000000000000" pitchFamily="2" charset="2"/>
              <a:buNone/>
              <a:defRPr/>
            </a:pPr>
            <a:r>
              <a:rPr lang="en-US" sz="2800" b="1" dirty="0">
                <a:solidFill>
                  <a:srgbClr val="FFFF00"/>
                </a:solidFill>
              </a:rPr>
              <a:t>(4) EGR (Exhaust Gas Recirculation) Valve </a:t>
            </a:r>
          </a:p>
          <a:p>
            <a:pPr eaLnBrk="1" hangingPunct="1">
              <a:buClr>
                <a:srgbClr val="66FF33"/>
              </a:buClr>
              <a:defRPr/>
            </a:pPr>
            <a:r>
              <a:rPr lang="en-US" sz="2800" b="1" dirty="0">
                <a:solidFill>
                  <a:srgbClr val="66FF33"/>
                </a:solidFill>
              </a:rPr>
              <a:t>EGR Valves are either vacuum operated or electrically operated.</a:t>
            </a:r>
          </a:p>
        </p:txBody>
      </p:sp>
      <p:pic>
        <p:nvPicPr>
          <p:cNvPr id="101380" name="Picture 9">
            <a:extLst>
              <a:ext uri="{FF2B5EF4-FFF2-40B4-BE49-F238E27FC236}">
                <a16:creationId xmlns:a16="http://schemas.microsoft.com/office/drawing/2014/main" id="{BCE9D204-5BE8-4CAB-ACBB-55B625977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1600200"/>
            <a:ext cx="2895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1" name="Picture 10">
            <a:extLst>
              <a:ext uri="{FF2B5EF4-FFF2-40B4-BE49-F238E27FC236}">
                <a16:creationId xmlns:a16="http://schemas.microsoft.com/office/drawing/2014/main" id="{7606FD06-E0D2-4F2D-90A8-99B3702B140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53138" y="1576388"/>
            <a:ext cx="2328862" cy="2185987"/>
          </a:xfrm>
          <a:noFill/>
          <a:extLst>
            <a:ext uri="{909E8E84-426E-40DD-AFC4-6F175D3DCCD1}">
              <a14:hiddenFill xmlns:a14="http://schemas.microsoft.com/office/drawing/2010/main">
                <a:solidFill>
                  <a:schemeClr val="accent1"/>
                </a:solidFill>
              </a14:hiddenFill>
            </a:ext>
          </a:extLst>
        </p:spPr>
      </p:pic>
      <p:pic>
        <p:nvPicPr>
          <p:cNvPr id="101382" name="Picture 12">
            <a:extLst>
              <a:ext uri="{FF2B5EF4-FFF2-40B4-BE49-F238E27FC236}">
                <a16:creationId xmlns:a16="http://schemas.microsoft.com/office/drawing/2014/main" id="{4746DE19-1722-40AE-A90E-96816CF277FC}"/>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762000" y="1574800"/>
            <a:ext cx="2395538" cy="2159000"/>
          </a:xfrm>
          <a:noFill/>
          <a:extLst>
            <a:ext uri="{909E8E84-426E-40DD-AFC4-6F175D3DCCD1}">
              <a14:hiddenFill xmlns:a14="http://schemas.microsoft.com/office/drawing/2010/main">
                <a:solidFill>
                  <a:schemeClr val="accent1"/>
                </a:solidFill>
              </a14:hiddenFill>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552DED7D-442B-4EB3-BE7B-49DA4C5BEABE}"/>
              </a:ext>
            </a:extLst>
          </p:cNvPr>
          <p:cNvSpPr>
            <a:spLocks noGrp="1" noRot="1" noChangeArrowheads="1"/>
          </p:cNvSpPr>
          <p:nvPr>
            <p:ph type="title"/>
          </p:nvPr>
        </p:nvSpPr>
        <p:spPr/>
        <p:txBody>
          <a:bodyPr/>
          <a:lstStyle/>
          <a:p>
            <a:pPr eaLnBrk="1" hangingPunct="1">
              <a:defRPr/>
            </a:pPr>
            <a:r>
              <a:rPr lang="en-US" dirty="0">
                <a:solidFill>
                  <a:srgbClr val="FFFF00"/>
                </a:solidFill>
              </a:rPr>
              <a:t>.0542 Emission Control Devices</a:t>
            </a:r>
          </a:p>
        </p:txBody>
      </p:sp>
      <p:sp>
        <p:nvSpPr>
          <p:cNvPr id="190470" name="Rectangle 6">
            <a:extLst>
              <a:ext uri="{FF2B5EF4-FFF2-40B4-BE49-F238E27FC236}">
                <a16:creationId xmlns:a16="http://schemas.microsoft.com/office/drawing/2014/main" id="{978A70E8-1974-40A5-9739-31197834D8F3}"/>
              </a:ext>
            </a:extLst>
          </p:cNvPr>
          <p:cNvSpPr>
            <a:spLocks noGrp="1" noChangeArrowheads="1"/>
          </p:cNvSpPr>
          <p:nvPr>
            <p:ph type="body" sz="half" idx="1"/>
          </p:nvPr>
        </p:nvSpPr>
        <p:spPr/>
        <p:txBody>
          <a:bodyPr/>
          <a:lstStyle/>
          <a:p>
            <a:pPr eaLnBrk="1" hangingPunct="1">
              <a:lnSpc>
                <a:spcPct val="90000"/>
              </a:lnSpc>
              <a:buFont typeface="Wingdings" panose="05000000000000000000" pitchFamily="2" charset="2"/>
              <a:buNone/>
              <a:defRPr/>
            </a:pPr>
            <a:r>
              <a:rPr lang="en-US" sz="2400" b="1" dirty="0">
                <a:solidFill>
                  <a:srgbClr val="FFFF00"/>
                </a:solidFill>
              </a:rPr>
              <a:t>(5) </a:t>
            </a:r>
            <a:r>
              <a:rPr lang="en-US" sz="2400" dirty="0">
                <a:solidFill>
                  <a:srgbClr val="FFFF00"/>
                </a:solidFill>
              </a:rPr>
              <a:t>PCV (Positive Crankcase  </a:t>
            </a:r>
          </a:p>
          <a:p>
            <a:pPr eaLnBrk="1" hangingPunct="1">
              <a:lnSpc>
                <a:spcPct val="90000"/>
              </a:lnSpc>
              <a:buFont typeface="Wingdings" panose="05000000000000000000" pitchFamily="2" charset="2"/>
              <a:buNone/>
              <a:defRPr/>
            </a:pPr>
            <a:r>
              <a:rPr lang="en-US" sz="2400" dirty="0">
                <a:solidFill>
                  <a:srgbClr val="FFFF00"/>
                </a:solidFill>
              </a:rPr>
              <a:t>      Ventilation) Valve</a:t>
            </a:r>
            <a:br>
              <a:rPr lang="en-US" sz="2000" b="1" dirty="0">
                <a:solidFill>
                  <a:srgbClr val="FFFF00"/>
                </a:solidFill>
              </a:rPr>
            </a:br>
            <a:endParaRPr lang="en-US" sz="2000" b="1" dirty="0">
              <a:solidFill>
                <a:srgbClr val="FFFF00"/>
              </a:solidFill>
            </a:endParaRPr>
          </a:p>
          <a:p>
            <a:pPr eaLnBrk="1" hangingPunct="1">
              <a:lnSpc>
                <a:spcPct val="90000"/>
              </a:lnSpc>
              <a:buClr>
                <a:srgbClr val="66FF33"/>
              </a:buClr>
              <a:defRPr/>
            </a:pPr>
            <a:r>
              <a:rPr lang="en-US" sz="2000" b="1" dirty="0">
                <a:solidFill>
                  <a:srgbClr val="66FF33"/>
                </a:solidFill>
              </a:rPr>
              <a:t>A missing oil filler cap or oil dipstick </a:t>
            </a:r>
            <a:r>
              <a:rPr lang="en-US" sz="2000" b="1" u="sng" dirty="0">
                <a:solidFill>
                  <a:srgbClr val="66FF33"/>
                </a:solidFill>
              </a:rPr>
              <a:t>DOES NOT</a:t>
            </a:r>
            <a:r>
              <a:rPr lang="en-US" sz="2000" b="1" dirty="0">
                <a:solidFill>
                  <a:srgbClr val="66FF33"/>
                </a:solidFill>
              </a:rPr>
              <a:t> constitute a failure.</a:t>
            </a:r>
            <a:br>
              <a:rPr lang="en-US" sz="2000" b="1" dirty="0">
                <a:solidFill>
                  <a:srgbClr val="66FF33"/>
                </a:solidFill>
              </a:rPr>
            </a:br>
            <a:endParaRPr lang="en-US" sz="2000" b="1" dirty="0">
              <a:solidFill>
                <a:srgbClr val="66FF33"/>
              </a:solidFill>
            </a:endParaRPr>
          </a:p>
          <a:p>
            <a:pPr eaLnBrk="1" hangingPunct="1">
              <a:lnSpc>
                <a:spcPct val="90000"/>
              </a:lnSpc>
              <a:buClr>
                <a:srgbClr val="66FF33"/>
              </a:buClr>
              <a:defRPr/>
            </a:pPr>
            <a:r>
              <a:rPr lang="en-US" sz="2000" b="1" dirty="0">
                <a:solidFill>
                  <a:srgbClr val="66FF33"/>
                </a:solidFill>
              </a:rPr>
              <a:t>Not all vehicles are equipped with a actual PCV Valve.  Some may be equipped with PCV system that utilizes an orifice in lieu of a valve.</a:t>
            </a:r>
          </a:p>
        </p:txBody>
      </p:sp>
      <p:pic>
        <p:nvPicPr>
          <p:cNvPr id="102404" name="Picture 8" descr="pcv valve">
            <a:extLst>
              <a:ext uri="{FF2B5EF4-FFF2-40B4-BE49-F238E27FC236}">
                <a16:creationId xmlns:a16="http://schemas.microsoft.com/office/drawing/2014/main" id="{780F7FF6-4260-4F86-9B65-2B45D3B66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67200"/>
            <a:ext cx="3124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A27C3D22-DE55-426F-A1AF-96AA4F2F2327}"/>
              </a:ext>
            </a:extLst>
          </p:cNvPr>
          <p:cNvSpPr>
            <a:spLocks noGrp="1"/>
          </p:cNvSpPr>
          <p:nvPr>
            <p:ph sz="half" idx="2"/>
          </p:nvPr>
        </p:nvSpPr>
        <p:spPr/>
        <p:txBody>
          <a:bodyPr/>
          <a:lstStyle/>
          <a:p>
            <a:pPr>
              <a:defRPr/>
            </a:pPr>
            <a:endParaRPr lang="en-US" dirty="0"/>
          </a:p>
        </p:txBody>
      </p:sp>
      <p:pic>
        <p:nvPicPr>
          <p:cNvPr id="102406" name="Picture 3">
            <a:extLst>
              <a:ext uri="{FF2B5EF4-FFF2-40B4-BE49-F238E27FC236}">
                <a16:creationId xmlns:a16="http://schemas.microsoft.com/office/drawing/2014/main" id="{4C897357-FC5A-4984-8929-C77B9ABEC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52600"/>
            <a:ext cx="31242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4C47690-9790-4A26-B365-2EBC81FBD79C}"/>
              </a:ext>
            </a:extLst>
          </p:cNvPr>
          <p:cNvSpPr>
            <a:spLocks noGrp="1" noRot="1" noChangeArrowheads="1"/>
          </p:cNvSpPr>
          <p:nvPr>
            <p:ph type="title"/>
          </p:nvPr>
        </p:nvSpPr>
        <p:spPr/>
        <p:txBody>
          <a:bodyPr/>
          <a:lstStyle/>
          <a:p>
            <a:pPr eaLnBrk="1" hangingPunct="1">
              <a:defRPr/>
            </a:pPr>
            <a:r>
              <a:rPr lang="en-US" dirty="0">
                <a:solidFill>
                  <a:srgbClr val="FFFF00"/>
                </a:solidFill>
              </a:rPr>
              <a:t>.0542 Emission Control Devices</a:t>
            </a:r>
          </a:p>
        </p:txBody>
      </p:sp>
      <p:sp>
        <p:nvSpPr>
          <p:cNvPr id="198661" name="Rectangle 5">
            <a:extLst>
              <a:ext uri="{FF2B5EF4-FFF2-40B4-BE49-F238E27FC236}">
                <a16:creationId xmlns:a16="http://schemas.microsoft.com/office/drawing/2014/main" id="{41835831-80A9-4A10-9ABA-315304EC3B34}"/>
              </a:ext>
            </a:extLst>
          </p:cNvPr>
          <p:cNvSpPr>
            <a:spLocks noGrp="1" noChangeArrowheads="1"/>
          </p:cNvSpPr>
          <p:nvPr>
            <p:ph type="body" sz="half" idx="2"/>
          </p:nvPr>
        </p:nvSpPr>
        <p:spPr>
          <a:xfrm>
            <a:off x="4648200" y="1600200"/>
            <a:ext cx="4343400" cy="4525963"/>
          </a:xfrm>
        </p:spPr>
        <p:txBody>
          <a:bodyPr/>
          <a:lstStyle/>
          <a:p>
            <a:pPr eaLnBrk="1" hangingPunct="1">
              <a:lnSpc>
                <a:spcPct val="90000"/>
              </a:lnSpc>
              <a:buFont typeface="Wingdings" panose="05000000000000000000" pitchFamily="2" charset="2"/>
              <a:buNone/>
              <a:defRPr/>
            </a:pPr>
            <a:endParaRPr lang="en-US" sz="2800" dirty="0">
              <a:solidFill>
                <a:srgbClr val="FFFF00"/>
              </a:solidFill>
            </a:endParaRPr>
          </a:p>
          <a:p>
            <a:pPr eaLnBrk="1" hangingPunct="1">
              <a:lnSpc>
                <a:spcPct val="90000"/>
              </a:lnSpc>
              <a:buFont typeface="Wingdings" panose="05000000000000000000" pitchFamily="2" charset="2"/>
              <a:buNone/>
              <a:defRPr/>
            </a:pPr>
            <a:r>
              <a:rPr lang="en-US" sz="2800" dirty="0">
                <a:solidFill>
                  <a:srgbClr val="FFFF00"/>
                </a:solidFill>
              </a:rPr>
              <a:t>(6) Thermostatic Air Cleaner</a:t>
            </a:r>
          </a:p>
          <a:p>
            <a:pPr eaLnBrk="1" hangingPunct="1">
              <a:lnSpc>
                <a:spcPct val="90000"/>
              </a:lnSpc>
              <a:buClr>
                <a:srgbClr val="66FF33"/>
              </a:buClr>
              <a:defRPr/>
            </a:pPr>
            <a:endParaRPr lang="en-US" sz="2000" b="1" dirty="0">
              <a:solidFill>
                <a:srgbClr val="66FF33"/>
              </a:solidFill>
            </a:endParaRPr>
          </a:p>
          <a:p>
            <a:pPr eaLnBrk="1" hangingPunct="1">
              <a:lnSpc>
                <a:spcPct val="90000"/>
              </a:lnSpc>
              <a:buClr>
                <a:srgbClr val="66FF33"/>
              </a:buClr>
              <a:defRPr/>
            </a:pPr>
            <a:endParaRPr lang="en-US" sz="800" b="1" dirty="0">
              <a:solidFill>
                <a:srgbClr val="66FF33"/>
              </a:solidFill>
            </a:endParaRPr>
          </a:p>
          <a:p>
            <a:pPr eaLnBrk="1" hangingPunct="1">
              <a:lnSpc>
                <a:spcPct val="90000"/>
              </a:lnSpc>
              <a:buClr>
                <a:srgbClr val="66FF33"/>
              </a:buClr>
              <a:defRPr/>
            </a:pPr>
            <a:endParaRPr lang="en-US" sz="800" b="1" dirty="0">
              <a:solidFill>
                <a:srgbClr val="66FF33"/>
              </a:solidFill>
            </a:endParaRPr>
          </a:p>
          <a:p>
            <a:pPr eaLnBrk="1" hangingPunct="1">
              <a:lnSpc>
                <a:spcPct val="90000"/>
              </a:lnSpc>
              <a:buClr>
                <a:srgbClr val="66FF33"/>
              </a:buClr>
              <a:defRPr/>
            </a:pPr>
            <a:r>
              <a:rPr lang="en-US" sz="2000" b="1" dirty="0">
                <a:solidFill>
                  <a:srgbClr val="66FF33"/>
                </a:solidFill>
              </a:rPr>
              <a:t>Verify that all vacuum hoses, the preheat tube, PCV System hoses are connected and that the lid is securely attached.</a:t>
            </a:r>
          </a:p>
          <a:p>
            <a:pPr eaLnBrk="1" hangingPunct="1">
              <a:lnSpc>
                <a:spcPct val="90000"/>
              </a:lnSpc>
              <a:buClr>
                <a:srgbClr val="66FF33"/>
              </a:buClr>
              <a:defRPr/>
            </a:pPr>
            <a:r>
              <a:rPr lang="en-US" sz="2000" b="1" dirty="0">
                <a:solidFill>
                  <a:srgbClr val="66FF33"/>
                </a:solidFill>
              </a:rPr>
              <a:t>Only 2 things can be missing snorkel hose and the air filter.</a:t>
            </a:r>
          </a:p>
        </p:txBody>
      </p:sp>
      <p:pic>
        <p:nvPicPr>
          <p:cNvPr id="103428" name="Online Image Placeholder 2">
            <a:extLst>
              <a:ext uri="{FF2B5EF4-FFF2-40B4-BE49-F238E27FC236}">
                <a16:creationId xmlns:a16="http://schemas.microsoft.com/office/drawing/2014/main" id="{28BBA457-8AA4-4B14-B6AD-490ED8ECB5DD}"/>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3400" y="2057400"/>
            <a:ext cx="4038600" cy="3276600"/>
          </a:xfrm>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3D815DF-A9B8-4848-9D57-4847F517F6A0}"/>
              </a:ext>
            </a:extLst>
          </p:cNvPr>
          <p:cNvSpPr>
            <a:spLocks noGrp="1" noRot="1" noChangeArrowheads="1"/>
          </p:cNvSpPr>
          <p:nvPr>
            <p:ph type="title"/>
          </p:nvPr>
        </p:nvSpPr>
        <p:spPr>
          <a:ln>
            <a:solidFill>
              <a:schemeClr val="tx1"/>
            </a:solidFill>
            <a:miter lim="800000"/>
            <a:headEnd/>
            <a:tailEnd/>
          </a:ln>
        </p:spPr>
        <p:txBody>
          <a:bodyPr/>
          <a:lstStyle/>
          <a:p>
            <a:pPr eaLnBrk="1" hangingPunct="1">
              <a:defRPr/>
            </a:pPr>
            <a:r>
              <a:rPr lang="en-US" dirty="0">
                <a:solidFill>
                  <a:srgbClr val="FFFF00"/>
                </a:solidFill>
              </a:rPr>
              <a:t>.0542 Emission Control Devices</a:t>
            </a:r>
          </a:p>
        </p:txBody>
      </p:sp>
      <p:sp>
        <p:nvSpPr>
          <p:cNvPr id="197637" name="Rectangle 5">
            <a:extLst>
              <a:ext uri="{FF2B5EF4-FFF2-40B4-BE49-F238E27FC236}">
                <a16:creationId xmlns:a16="http://schemas.microsoft.com/office/drawing/2014/main" id="{C0D9706F-66FF-4778-800A-CAC08CD0FB7D}"/>
              </a:ext>
            </a:extLst>
          </p:cNvPr>
          <p:cNvSpPr>
            <a:spLocks noGrp="1" noChangeArrowheads="1"/>
          </p:cNvSpPr>
          <p:nvPr>
            <p:ph type="body" sz="half" idx="2"/>
          </p:nvPr>
        </p:nvSpPr>
        <p:spPr>
          <a:xfrm>
            <a:off x="457200" y="3810000"/>
            <a:ext cx="8229600" cy="2185988"/>
          </a:xfrm>
        </p:spPr>
        <p:txBody>
          <a:bodyPr/>
          <a:lstStyle/>
          <a:p>
            <a:pPr eaLnBrk="1" hangingPunct="1">
              <a:lnSpc>
                <a:spcPct val="80000"/>
              </a:lnSpc>
              <a:buFont typeface="Wingdings" panose="05000000000000000000" pitchFamily="2" charset="2"/>
              <a:buNone/>
              <a:defRPr/>
            </a:pPr>
            <a:endParaRPr lang="en-US" sz="2400" b="1" dirty="0">
              <a:solidFill>
                <a:srgbClr val="FFFF00"/>
              </a:solidFill>
            </a:endParaRPr>
          </a:p>
          <a:p>
            <a:pPr eaLnBrk="1" hangingPunct="1">
              <a:lnSpc>
                <a:spcPct val="80000"/>
              </a:lnSpc>
              <a:buFont typeface="Wingdings" panose="05000000000000000000" pitchFamily="2" charset="2"/>
              <a:buNone/>
              <a:defRPr/>
            </a:pPr>
            <a:r>
              <a:rPr lang="en-US" sz="2400" dirty="0">
                <a:solidFill>
                  <a:srgbClr val="FFFF00"/>
                </a:solidFill>
              </a:rPr>
              <a:t>(7) Evaporative Emission Systems</a:t>
            </a:r>
          </a:p>
          <a:p>
            <a:pPr eaLnBrk="1" hangingPunct="1">
              <a:lnSpc>
                <a:spcPct val="80000"/>
              </a:lnSpc>
              <a:buFont typeface="Wingdings" panose="05000000000000000000" pitchFamily="2" charset="2"/>
              <a:buNone/>
              <a:defRPr/>
            </a:pPr>
            <a:endParaRPr lang="en-US" sz="2400" b="1" dirty="0">
              <a:solidFill>
                <a:srgbClr val="FFFF00"/>
              </a:solidFill>
            </a:endParaRPr>
          </a:p>
          <a:p>
            <a:pPr eaLnBrk="1" hangingPunct="1">
              <a:lnSpc>
                <a:spcPct val="80000"/>
              </a:lnSpc>
              <a:buClr>
                <a:srgbClr val="66FF33"/>
              </a:buClr>
              <a:defRPr/>
            </a:pPr>
            <a:r>
              <a:rPr lang="en-US" sz="2400" b="1" dirty="0">
                <a:solidFill>
                  <a:srgbClr val="66FF33"/>
                </a:solidFill>
              </a:rPr>
              <a:t>The Evaporative Emission System consists of the charcoal canister, the purge system, the fuel tank and cap, vacuum lines and fuel return and supply lines.</a:t>
            </a:r>
          </a:p>
          <a:p>
            <a:pPr eaLnBrk="1" hangingPunct="1">
              <a:lnSpc>
                <a:spcPct val="80000"/>
              </a:lnSpc>
              <a:buClr>
                <a:srgbClr val="66FF33"/>
              </a:buClr>
              <a:defRPr/>
            </a:pPr>
            <a:endParaRPr lang="en-US" sz="1000" b="1" dirty="0">
              <a:solidFill>
                <a:srgbClr val="66FF33"/>
              </a:solidFill>
            </a:endParaRPr>
          </a:p>
          <a:p>
            <a:pPr eaLnBrk="1" hangingPunct="1">
              <a:lnSpc>
                <a:spcPct val="80000"/>
              </a:lnSpc>
              <a:buClr>
                <a:srgbClr val="66FF33"/>
              </a:buClr>
              <a:defRPr/>
            </a:pPr>
            <a:r>
              <a:rPr lang="en-US" sz="2400" b="1" dirty="0">
                <a:solidFill>
                  <a:srgbClr val="66FF33"/>
                </a:solidFill>
              </a:rPr>
              <a:t>Disconnected charcoal canister purge vacuum lines </a:t>
            </a:r>
            <a:r>
              <a:rPr lang="en-US" sz="2400" b="1" u="sng" dirty="0">
                <a:solidFill>
                  <a:srgbClr val="66FF33"/>
                </a:solidFill>
              </a:rPr>
              <a:t>fail</a:t>
            </a:r>
            <a:r>
              <a:rPr lang="en-US" sz="2400" b="1" dirty="0">
                <a:solidFill>
                  <a:srgbClr val="66FF33"/>
                </a:solidFill>
              </a:rPr>
              <a:t> the Evaporative Emission System.</a:t>
            </a:r>
          </a:p>
        </p:txBody>
      </p:sp>
      <p:pic>
        <p:nvPicPr>
          <p:cNvPr id="104453" name="Picture 8" descr="charcoal canister">
            <a:extLst>
              <a:ext uri="{FF2B5EF4-FFF2-40B4-BE49-F238E27FC236}">
                <a16:creationId xmlns:a16="http://schemas.microsoft.com/office/drawing/2014/main" id="{A8DC1D8B-815A-4243-BF6C-340D2C426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561465"/>
            <a:ext cx="35052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 Box 12">
            <a:extLst>
              <a:ext uri="{FF2B5EF4-FFF2-40B4-BE49-F238E27FC236}">
                <a16:creationId xmlns:a16="http://schemas.microsoft.com/office/drawing/2014/main" id="{7B393FE1-EE1B-49E0-813A-C327DE68C4BE}"/>
              </a:ext>
            </a:extLst>
          </p:cNvPr>
          <p:cNvSpPr txBox="1">
            <a:spLocks noChangeArrowheads="1"/>
          </p:cNvSpPr>
          <p:nvPr/>
        </p:nvSpPr>
        <p:spPr bwMode="auto">
          <a:xfrm>
            <a:off x="5336225" y="3276600"/>
            <a:ext cx="1424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1800" dirty="0">
              <a:solidFill>
                <a:srgbClr val="FFFF00"/>
              </a:solidFill>
              <a:latin typeface="Arial" panose="020B0604020202020204" pitchFamily="34" charset="0"/>
            </a:endParaRPr>
          </a:p>
          <a:p>
            <a:pPr algn="ctr">
              <a:spcBef>
                <a:spcPct val="0"/>
              </a:spcBef>
              <a:buClrTx/>
              <a:buSzTx/>
              <a:buFontTx/>
              <a:buNone/>
            </a:pPr>
            <a:r>
              <a:rPr lang="en-US" altLang="en-US" sz="1800" dirty="0">
                <a:solidFill>
                  <a:srgbClr val="FFFF00"/>
                </a:solidFill>
                <a:latin typeface="Arial" panose="020B0604020202020204" pitchFamily="34" charset="0"/>
              </a:rPr>
              <a:t>Purge Valve</a:t>
            </a:r>
          </a:p>
        </p:txBody>
      </p:sp>
      <p:sp>
        <p:nvSpPr>
          <p:cNvPr id="104456" name="Text Box 13">
            <a:extLst>
              <a:ext uri="{FF2B5EF4-FFF2-40B4-BE49-F238E27FC236}">
                <a16:creationId xmlns:a16="http://schemas.microsoft.com/office/drawing/2014/main" id="{F822AA84-33FD-4D78-A136-CE531847134D}"/>
              </a:ext>
            </a:extLst>
          </p:cNvPr>
          <p:cNvSpPr txBox="1">
            <a:spLocks noChangeArrowheads="1"/>
          </p:cNvSpPr>
          <p:nvPr/>
        </p:nvSpPr>
        <p:spPr bwMode="auto">
          <a:xfrm>
            <a:off x="1210013" y="3276600"/>
            <a:ext cx="2031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endParaRPr lang="en-US" altLang="en-US" sz="1800" dirty="0">
              <a:solidFill>
                <a:srgbClr val="FFFF00"/>
              </a:solidFill>
              <a:latin typeface="Arial" panose="020B0604020202020204" pitchFamily="34" charset="0"/>
            </a:endParaRPr>
          </a:p>
          <a:p>
            <a:pPr algn="ctr">
              <a:spcBef>
                <a:spcPct val="0"/>
              </a:spcBef>
              <a:buClrTx/>
              <a:buSzTx/>
              <a:buFontTx/>
              <a:buNone/>
            </a:pPr>
            <a:r>
              <a:rPr lang="en-US" altLang="en-US" sz="1800" dirty="0">
                <a:solidFill>
                  <a:srgbClr val="FFFF00"/>
                </a:solidFill>
                <a:latin typeface="Arial" panose="020B0604020202020204" pitchFamily="34" charset="0"/>
              </a:rPr>
              <a:t>Charcoal Canister</a:t>
            </a:r>
          </a:p>
        </p:txBody>
      </p:sp>
      <p:sp>
        <p:nvSpPr>
          <p:cNvPr id="104457" name="Line 14">
            <a:extLst>
              <a:ext uri="{FF2B5EF4-FFF2-40B4-BE49-F238E27FC236}">
                <a16:creationId xmlns:a16="http://schemas.microsoft.com/office/drawing/2014/main" id="{4D385DDE-4C33-408D-92C6-AF8787D9DDE2}"/>
              </a:ext>
            </a:extLst>
          </p:cNvPr>
          <p:cNvSpPr>
            <a:spLocks noChangeShapeType="1"/>
          </p:cNvSpPr>
          <p:nvPr/>
        </p:nvSpPr>
        <p:spPr bwMode="auto">
          <a:xfrm flipV="1">
            <a:off x="2286000" y="2514600"/>
            <a:ext cx="76200" cy="685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 name="Content Placeholder 5">
            <a:extLst>
              <a:ext uri="{FF2B5EF4-FFF2-40B4-BE49-F238E27FC236}">
                <a16:creationId xmlns:a16="http://schemas.microsoft.com/office/drawing/2014/main" id="{A9FC88C5-659C-4660-8696-2E4DFF0E05BD}"/>
              </a:ext>
            </a:extLst>
          </p:cNvPr>
          <p:cNvPicPr>
            <a:picLocks noGrp="1" noChangeAspect="1"/>
          </p:cNvPicPr>
          <p:nvPr>
            <p:ph sz="half" idx="1"/>
          </p:nvPr>
        </p:nvPicPr>
        <p:blipFill>
          <a:blip r:embed="rId3"/>
          <a:stretch>
            <a:fillRect/>
          </a:stretch>
        </p:blipFill>
        <p:spPr>
          <a:xfrm>
            <a:off x="4675507" y="1556651"/>
            <a:ext cx="3154986" cy="2043113"/>
          </a:xfrm>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721DB4C-3049-40D2-BA91-EE85309ED1C5}"/>
              </a:ext>
            </a:extLst>
          </p:cNvPr>
          <p:cNvSpPr>
            <a:spLocks noGrp="1" noRot="1" noChangeArrowheads="1"/>
          </p:cNvSpPr>
          <p:nvPr>
            <p:ph type="title"/>
          </p:nvPr>
        </p:nvSpPr>
        <p:spPr>
          <a:xfrm>
            <a:off x="457200" y="274638"/>
            <a:ext cx="8229600" cy="715962"/>
          </a:xfrm>
        </p:spPr>
        <p:txBody>
          <a:bodyPr/>
          <a:lstStyle/>
          <a:p>
            <a:pPr eaLnBrk="1" hangingPunct="1">
              <a:defRPr/>
            </a:pPr>
            <a:r>
              <a:rPr lang="en-US" dirty="0">
                <a:solidFill>
                  <a:srgbClr val="FFFF00"/>
                </a:solidFill>
              </a:rPr>
              <a:t>.0542 Emission Control Devices</a:t>
            </a:r>
          </a:p>
        </p:txBody>
      </p:sp>
      <p:sp>
        <p:nvSpPr>
          <p:cNvPr id="202757" name="Rectangle 5">
            <a:extLst>
              <a:ext uri="{FF2B5EF4-FFF2-40B4-BE49-F238E27FC236}">
                <a16:creationId xmlns:a16="http://schemas.microsoft.com/office/drawing/2014/main" id="{E48EA40C-BF5E-4BB0-89F5-4D3D37823FDA}"/>
              </a:ext>
            </a:extLst>
          </p:cNvPr>
          <p:cNvSpPr>
            <a:spLocks noGrp="1" noChangeArrowheads="1"/>
          </p:cNvSpPr>
          <p:nvPr>
            <p:ph type="body" sz="half" idx="2"/>
          </p:nvPr>
        </p:nvSpPr>
        <p:spPr>
          <a:xfrm>
            <a:off x="138113" y="1066800"/>
            <a:ext cx="8929687" cy="5059363"/>
          </a:xfrm>
        </p:spPr>
        <p:txBody>
          <a:bodyPr/>
          <a:lstStyle/>
          <a:p>
            <a:pPr eaLnBrk="1" hangingPunct="1">
              <a:lnSpc>
                <a:spcPct val="90000"/>
              </a:lnSpc>
              <a:buFont typeface="Wingdings" panose="05000000000000000000" pitchFamily="2" charset="2"/>
              <a:buNone/>
              <a:defRPr/>
            </a:pPr>
            <a:r>
              <a:rPr lang="en-US" sz="2600" dirty="0">
                <a:solidFill>
                  <a:srgbClr val="FFFF00"/>
                </a:solidFill>
              </a:rPr>
              <a:t>                                                (8) Oxygen Sensor.</a:t>
            </a:r>
          </a:p>
          <a:p>
            <a:pPr eaLnBrk="1" hangingPunct="1">
              <a:lnSpc>
                <a:spcPct val="90000"/>
              </a:lnSpc>
              <a:buFont typeface="Wingdings" panose="05000000000000000000" pitchFamily="2" charset="2"/>
              <a:buNone/>
              <a:defRPr/>
            </a:pPr>
            <a:endParaRPr lang="en-US" sz="2600" dirty="0">
              <a:solidFill>
                <a:srgbClr val="FFFF00"/>
              </a:solidFill>
            </a:endParaRPr>
          </a:p>
          <a:p>
            <a:pPr marL="0" indent="0" eaLnBrk="1" hangingPunct="1">
              <a:lnSpc>
                <a:spcPct val="90000"/>
              </a:lnSpc>
              <a:buClr>
                <a:srgbClr val="66FF33"/>
              </a:buClr>
              <a:buFont typeface="Wingdings" panose="05000000000000000000" pitchFamily="2" charset="2"/>
              <a:buNone/>
              <a:defRPr/>
            </a:pPr>
            <a:r>
              <a:rPr lang="en-US" sz="2600" b="1" dirty="0">
                <a:solidFill>
                  <a:srgbClr val="66FF33"/>
                </a:solidFill>
              </a:rPr>
              <a:t>                                                 </a:t>
            </a:r>
            <a:r>
              <a:rPr lang="en-US" sz="2800" b="1" dirty="0">
                <a:solidFill>
                  <a:srgbClr val="66FF33"/>
                </a:solidFill>
              </a:rPr>
              <a:t>Meters the amount of                             			               oxygen in the exhaust gases.</a:t>
            </a:r>
            <a:r>
              <a:rPr lang="en-US" sz="1000" b="1" dirty="0">
                <a:solidFill>
                  <a:srgbClr val="66FF33"/>
                </a:solidFill>
              </a:rPr>
              <a:t>					</a:t>
            </a:r>
          </a:p>
          <a:p>
            <a:pPr marL="0" indent="0" eaLnBrk="1" hangingPunct="1">
              <a:lnSpc>
                <a:spcPct val="90000"/>
              </a:lnSpc>
              <a:buClr>
                <a:srgbClr val="66FF33"/>
              </a:buClr>
              <a:buFont typeface="Wingdings" panose="05000000000000000000" pitchFamily="2" charset="2"/>
              <a:buNone/>
              <a:defRPr/>
            </a:pPr>
            <a:r>
              <a:rPr lang="en-US" sz="2800" b="1" dirty="0">
                <a:solidFill>
                  <a:srgbClr val="66FF33"/>
                </a:solidFill>
              </a:rPr>
              <a:t>                                              Most manufactures install  			                         more than one oxygen sensor; </a:t>
            </a:r>
          </a:p>
          <a:p>
            <a:pPr marL="0" indent="0" eaLnBrk="1" hangingPunct="1">
              <a:lnSpc>
                <a:spcPct val="90000"/>
              </a:lnSpc>
              <a:buClr>
                <a:srgbClr val="66FF33"/>
              </a:buClr>
              <a:buFont typeface="Wingdings" panose="05000000000000000000" pitchFamily="2" charset="2"/>
              <a:buNone/>
              <a:defRPr/>
            </a:pPr>
            <a:r>
              <a:rPr lang="en-US" sz="2800" b="1" dirty="0">
                <a:solidFill>
                  <a:srgbClr val="66FF33"/>
                </a:solidFill>
              </a:rPr>
              <a:t>                                              the inspection mechanic is           				     required to visually inspect all.</a:t>
            </a:r>
          </a:p>
          <a:p>
            <a:pPr marL="0" indent="0" eaLnBrk="1" hangingPunct="1">
              <a:lnSpc>
                <a:spcPct val="90000"/>
              </a:lnSpc>
              <a:buClr>
                <a:srgbClr val="66FF33"/>
              </a:buClr>
              <a:buFont typeface="Wingdings" panose="05000000000000000000" pitchFamily="2" charset="2"/>
              <a:buNone/>
              <a:defRPr/>
            </a:pPr>
            <a:endParaRPr lang="en-US" sz="900" b="1" dirty="0">
              <a:solidFill>
                <a:srgbClr val="66FF33"/>
              </a:solidFill>
            </a:endParaRPr>
          </a:p>
          <a:p>
            <a:pPr marL="0" indent="0" eaLnBrk="1" hangingPunct="1">
              <a:lnSpc>
                <a:spcPct val="90000"/>
              </a:lnSpc>
              <a:buClr>
                <a:srgbClr val="66FF33"/>
              </a:buClr>
              <a:buFont typeface="Wingdings" panose="05000000000000000000" pitchFamily="2" charset="2"/>
              <a:buNone/>
              <a:defRPr/>
            </a:pPr>
            <a:endParaRPr lang="en-US" sz="1000" b="1" dirty="0">
              <a:solidFill>
                <a:srgbClr val="66FF33"/>
              </a:solidFill>
            </a:endParaRPr>
          </a:p>
        </p:txBody>
      </p:sp>
      <p:pic>
        <p:nvPicPr>
          <p:cNvPr id="105476" name="Picture 9">
            <a:extLst>
              <a:ext uri="{FF2B5EF4-FFF2-40B4-BE49-F238E27FC236}">
                <a16:creationId xmlns:a16="http://schemas.microsoft.com/office/drawing/2014/main" id="{D8DF6CC9-9A88-4322-8D6F-349863571779}"/>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066800"/>
            <a:ext cx="4062413" cy="2971800"/>
          </a:xfrm>
          <a:noFill/>
          <a:extLst>
            <a:ext uri="{909E8E84-426E-40DD-AFC4-6F175D3DCCD1}">
              <a14:hiddenFill xmlns:a14="http://schemas.microsoft.com/office/drawing/2010/main">
                <a:solidFill>
                  <a:schemeClr val="accent1"/>
                </a:solidFill>
              </a14:hiddenFill>
            </a:ext>
          </a:extLst>
        </p:spPr>
      </p:pic>
      <p:pic>
        <p:nvPicPr>
          <p:cNvPr id="105477" name="Picture 8">
            <a:extLst>
              <a:ext uri="{FF2B5EF4-FFF2-40B4-BE49-F238E27FC236}">
                <a16:creationId xmlns:a16="http://schemas.microsoft.com/office/drawing/2014/main" id="{22F39A1D-F1E7-4049-AE1B-0B0F1D78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706938"/>
            <a:ext cx="3352800"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8" name="Picture 9">
            <a:extLst>
              <a:ext uri="{FF2B5EF4-FFF2-40B4-BE49-F238E27FC236}">
                <a16:creationId xmlns:a16="http://schemas.microsoft.com/office/drawing/2014/main" id="{19A70BF4-EC16-4CED-842D-7C9653500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706938"/>
            <a:ext cx="4524375"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3ACFA1F1C3E42A9C9AE0EB3347D17" ma:contentTypeVersion="18" ma:contentTypeDescription="Create a new document." ma:contentTypeScope="" ma:versionID="895a685df0895e59546392efa170e82f">
  <xsd:schema xmlns:xsd="http://www.w3.org/2001/XMLSchema" xmlns:xs="http://www.w3.org/2001/XMLSchema" xmlns:p="http://schemas.microsoft.com/office/2006/metadata/properties" xmlns:ns2="fa1f1371-1e30-4ee9-9fbc-3c09e2430de3" xmlns:ns3="a3d6a063-00d8-4a41-ba79-6ac5af16dc6b" targetNamespace="http://schemas.microsoft.com/office/2006/metadata/properties" ma:root="true" ma:fieldsID="8887cea6dbe40a285581d0cb356b0c20" ns2:_="" ns3:_="">
    <xsd:import namespace="fa1f1371-1e30-4ee9-9fbc-3c09e2430de3"/>
    <xsd:import namespace="a3d6a063-00d8-4a41-ba79-6ac5af16d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f1371-1e30-4ee9-9fbc-3c09e2430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d6a063-00d8-4a41-ba79-6ac5af16dc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3f8b41d-6ffb-4c08-88f1-4beab69b35b3}" ma:internalName="TaxCatchAll" ma:showField="CatchAllData" ma:web="a3d6a063-00d8-4a41-ba79-6ac5af16dc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7B8573-5188-4A25-BB01-7EE1F70D027B}"/>
</file>

<file path=customXml/itemProps2.xml><?xml version="1.0" encoding="utf-8"?>
<ds:datastoreItem xmlns:ds="http://schemas.openxmlformats.org/officeDocument/2006/customXml" ds:itemID="{30640C41-C4F8-4BCF-92DC-5B4A921CF4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16939</TotalTime>
  <Words>13413</Words>
  <Application>Microsoft Office PowerPoint</Application>
  <PresentationFormat>On-screen Show (4:3)</PresentationFormat>
  <Paragraphs>1385</Paragraphs>
  <Slides>178</Slides>
  <Notes>17</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178</vt:i4>
      </vt:variant>
    </vt:vector>
  </HeadingPairs>
  <TitlesOfParts>
    <vt:vector size="189" baseType="lpstr">
      <vt:lpstr>Arial</vt:lpstr>
      <vt:lpstr>CG Times</vt:lpstr>
      <vt:lpstr>CG Times Bold</vt:lpstr>
      <vt:lpstr>Garamond</vt:lpstr>
      <vt:lpstr>Georgia</vt:lpstr>
      <vt:lpstr>Lucida Sans</vt:lpstr>
      <vt:lpstr>Tahoma</vt:lpstr>
      <vt:lpstr>Times New Roman</vt:lpstr>
      <vt:lpstr>Wingdings</vt:lpstr>
      <vt:lpstr>Stream</vt:lpstr>
      <vt:lpstr>Photo Editor Photo</vt:lpstr>
      <vt:lpstr>North Carolina  Technician Safety Equipment Inspection Program </vt:lpstr>
      <vt:lpstr>PowerPoint Presentation</vt:lpstr>
      <vt:lpstr>Course Objective</vt:lpstr>
      <vt:lpstr>.0519 Station Qualifications</vt:lpstr>
      <vt:lpstr>.0519 Station Qualifications </vt:lpstr>
      <vt:lpstr>Additional Equipment</vt:lpstr>
      <vt:lpstr>Inspection-Mechanic</vt:lpstr>
      <vt:lpstr>Inspection Fees</vt:lpstr>
      <vt:lpstr>Vehicles Currently Subject to a Safety Inspection Only </vt:lpstr>
      <vt:lpstr>SL2023-134 Changes (Upon approval from the EPA)</vt:lpstr>
      <vt:lpstr>.0525 PRE-INSPECTION REQUIREMENTS</vt:lpstr>
      <vt:lpstr>Inspection Procedure for Safety Equipment</vt:lpstr>
      <vt:lpstr>Safety Equipment Items</vt:lpstr>
      <vt:lpstr>.0532 Brakes</vt:lpstr>
      <vt:lpstr>.0532 Brakes</vt:lpstr>
      <vt:lpstr>.0532 Brakes</vt:lpstr>
      <vt:lpstr>.0532 Brakes</vt:lpstr>
      <vt:lpstr>.0532 Brakes</vt:lpstr>
      <vt:lpstr>.0532 Brakes</vt:lpstr>
      <vt:lpstr>.0532 Brakes</vt:lpstr>
      <vt:lpstr>.0532 Brakes</vt:lpstr>
      <vt:lpstr>.0532 Brakes</vt:lpstr>
      <vt:lpstr>.0532 Brakes</vt:lpstr>
      <vt:lpstr>.0532 Brakes</vt:lpstr>
      <vt:lpstr>.0532 Brakes</vt:lpstr>
      <vt:lpstr>.0532 Brakes</vt:lpstr>
      <vt:lpstr>PowerPoint Presentation</vt:lpstr>
      <vt:lpstr>G.S. 20-124 states:</vt:lpstr>
      <vt:lpstr>.0533 Lights (Headlights)</vt:lpstr>
      <vt:lpstr>.0533 Lights (Headlights)</vt:lpstr>
      <vt:lpstr>.0533 Lights (Headlights)</vt:lpstr>
      <vt:lpstr>.0533 Lights (Headlights)</vt:lpstr>
      <vt:lpstr>.0533 Lights (Headlights)</vt:lpstr>
      <vt:lpstr>.0533 Lights (Headlights)</vt:lpstr>
      <vt:lpstr>.0533 Lights (Headlights)</vt:lpstr>
      <vt:lpstr>.0533 Lights (Headlights)</vt:lpstr>
      <vt:lpstr>.0533 Lights (Headlights)</vt:lpstr>
      <vt:lpstr>.0533 Lights (Headlights)</vt:lpstr>
      <vt:lpstr>Headlight Aiming  The following video is intended for informational purposes only. The NCDMV License &amp; Theft Bureau does not endorse any particular brand or manufacturer.  </vt:lpstr>
      <vt:lpstr>.0533 Lights (Headlights)</vt:lpstr>
      <vt:lpstr>General Statute</vt:lpstr>
      <vt:lpstr>.0533 Lights (Rear Lights)</vt:lpstr>
      <vt:lpstr>.0533 Lights (Rear Lights)</vt:lpstr>
      <vt:lpstr>.0533 Lights (Rear Lights)</vt:lpstr>
      <vt:lpstr>.0533 Lights (Rear Lights)</vt:lpstr>
      <vt:lpstr>General Statute</vt:lpstr>
      <vt:lpstr>.0533 Lights (Stoplights)</vt:lpstr>
      <vt:lpstr>.0533 Lights (Stoplights)</vt:lpstr>
      <vt:lpstr>.0533 Lights (Stoplights)</vt:lpstr>
      <vt:lpstr>General Statute</vt:lpstr>
      <vt:lpstr>G.S 20-129(g) continued</vt:lpstr>
      <vt:lpstr>Additional Lighting</vt:lpstr>
      <vt:lpstr>.0533 Lights (Parking lights)</vt:lpstr>
      <vt:lpstr>.0533 Lights (Back-Up Lights)</vt:lpstr>
      <vt:lpstr>.0533 Lights</vt:lpstr>
      <vt:lpstr>.0534 Horn</vt:lpstr>
      <vt:lpstr>.0534 Horn</vt:lpstr>
      <vt:lpstr>.0534 Horn</vt:lpstr>
      <vt:lpstr>General Statute</vt:lpstr>
      <vt:lpstr>.0535 Steering Mechanism</vt:lpstr>
      <vt:lpstr>.0535 Steering Mechanism</vt:lpstr>
      <vt:lpstr>.0535 Steering Mechanism</vt:lpstr>
      <vt:lpstr>.0535 Steering Mechanism</vt:lpstr>
      <vt:lpstr>.0535 Steering Mechanism</vt:lpstr>
      <vt:lpstr>.0535 Steering Mechanism</vt:lpstr>
      <vt:lpstr>.0535 Steering Mechanism</vt:lpstr>
      <vt:lpstr>General Statute</vt:lpstr>
      <vt:lpstr>.0536 Windshield Wiper</vt:lpstr>
      <vt:lpstr>.0536 Windshield Wiper</vt:lpstr>
      <vt:lpstr>.0536 Windshield Wiper</vt:lpstr>
      <vt:lpstr>General Statute</vt:lpstr>
      <vt:lpstr>.0537 Direction Signals</vt:lpstr>
      <vt:lpstr>.0537 Direction Signals</vt:lpstr>
      <vt:lpstr>.0537 Direction Signals</vt:lpstr>
      <vt:lpstr>.0537 Direction Signals</vt:lpstr>
      <vt:lpstr>.0537 Direction Signals</vt:lpstr>
      <vt:lpstr>.0537 Direction Signals</vt:lpstr>
      <vt:lpstr>General Statute</vt:lpstr>
      <vt:lpstr>.0538 Tires</vt:lpstr>
      <vt:lpstr>.0538 Tires</vt:lpstr>
      <vt:lpstr>                   .0538 Tires</vt:lpstr>
      <vt:lpstr>.0539 Tires</vt:lpstr>
      <vt:lpstr>.0539 Tires</vt:lpstr>
      <vt:lpstr>.0539 Tire Definitions</vt:lpstr>
      <vt:lpstr>.0540 Rear View Mirrors</vt:lpstr>
      <vt:lpstr>.0540 Rear View Mirrors</vt:lpstr>
      <vt:lpstr>.0540 Rear View Mirrors</vt:lpstr>
      <vt:lpstr>General Statute</vt:lpstr>
      <vt:lpstr>.0541 EXHAUST EMISSION CONTROLS</vt:lpstr>
      <vt:lpstr>.0541 EXHAUST EMISSION CONTROLS</vt:lpstr>
      <vt:lpstr>.0541 EXHAUST EMISSION CONTROLS</vt:lpstr>
      <vt:lpstr>.0542 Emission Control Devices</vt:lpstr>
      <vt:lpstr>.0542 Emission Control Device</vt:lpstr>
      <vt:lpstr>.0542 Emission Control Devices</vt:lpstr>
      <vt:lpstr>.0542 Emission Control Devices</vt:lpstr>
      <vt:lpstr>.0542 Emission Control Devices</vt:lpstr>
      <vt:lpstr>.0542 Emission Control Devices</vt:lpstr>
      <vt:lpstr>.0542 Emission Control Devices</vt:lpstr>
      <vt:lpstr>.0542 Emission Control Devices</vt:lpstr>
      <vt:lpstr>.0542 Emission Control Devices</vt:lpstr>
      <vt:lpstr>General Statute</vt:lpstr>
      <vt:lpstr>Inspection Procedure for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.0544 Safety Inspection of Motorcycles</vt:lpstr>
      <vt:lpstr>.0549 Approval and Disapproval of Vehicles</vt:lpstr>
      <vt:lpstr>Exemptions From Safety Test Requirements</vt:lpstr>
      <vt:lpstr>PowerPoint Presentation</vt:lpstr>
      <vt:lpstr>.0551 Window Tinting</vt:lpstr>
      <vt:lpstr>.0551 Window Tinting</vt:lpstr>
      <vt:lpstr>.0551 Window Tinting</vt:lpstr>
      <vt:lpstr>.0551 Window Tinting</vt:lpstr>
      <vt:lpstr>.0551 Window Tinting</vt:lpstr>
      <vt:lpstr>.0551 Window Tinting</vt:lpstr>
      <vt:lpstr>.0551 Window Tinting</vt:lpstr>
      <vt:lpstr>.0551 Window Tinting</vt:lpstr>
      <vt:lpstr>.0551 Window Tinting</vt:lpstr>
      <vt:lpstr>.0551 Window Tinting</vt:lpstr>
      <vt:lpstr>.0551 Window Tinting</vt:lpstr>
      <vt:lpstr>Window Tint Medical Exceptions</vt:lpstr>
      <vt:lpstr>Window Tint Medical Exceptions </vt:lpstr>
      <vt:lpstr>Window Tinting </vt:lpstr>
      <vt:lpstr>Procedure for conducting a State Inspection </vt:lpstr>
      <vt:lpstr>PowerPoint Presentation</vt:lpstr>
      <vt:lpstr>Web Safety Sign In </vt:lpstr>
      <vt:lpstr>Main Menu</vt:lpstr>
      <vt:lpstr>State Inspection Menu</vt:lpstr>
      <vt:lpstr>Inspector ID Entry</vt:lpstr>
      <vt:lpstr>Inspector Password Entry</vt:lpstr>
      <vt:lpstr>Safety Only Prompt</vt:lpstr>
      <vt:lpstr>Registration</vt:lpstr>
      <vt:lpstr>VIN Entry</vt:lpstr>
      <vt:lpstr>Plate Entry</vt:lpstr>
      <vt:lpstr>Registration Location Entry</vt:lpstr>
      <vt:lpstr>Information Confirmation</vt:lpstr>
      <vt:lpstr>Initializing Modem</vt:lpstr>
      <vt:lpstr>No Match found</vt:lpstr>
      <vt:lpstr>Owner Information</vt:lpstr>
      <vt:lpstr>County Entry</vt:lpstr>
      <vt:lpstr>Vehicle Body Style</vt:lpstr>
      <vt:lpstr>Gross Vehicle Weight Rating</vt:lpstr>
      <vt:lpstr>Weight Entry</vt:lpstr>
      <vt:lpstr>Fuel Type</vt:lpstr>
      <vt:lpstr>Fuel Type</vt:lpstr>
      <vt:lpstr>Vehicle Model Information</vt:lpstr>
      <vt:lpstr>Vehicle Make Category</vt:lpstr>
      <vt:lpstr>Motor Vehicle Make</vt:lpstr>
      <vt:lpstr>Vehicle Information Summary</vt:lpstr>
      <vt:lpstr>Safety Inspection Entries</vt:lpstr>
      <vt:lpstr>Tamper Inspecting Entries</vt:lpstr>
      <vt:lpstr>Inspection Results</vt:lpstr>
      <vt:lpstr>Network Access</vt:lpstr>
      <vt:lpstr>Vehicle Inspection Receipt/Statement</vt:lpstr>
      <vt:lpstr>Penalty Schedule for Licensed Safety/OBD Inspection Stations G.S. 20-183.7</vt:lpstr>
      <vt:lpstr>Penalty Schedule for Licensed Safety/OBD Inspection Stations G.S. 20-183.7</vt:lpstr>
      <vt:lpstr>Type I Violation: Most Severe  </vt:lpstr>
      <vt:lpstr>Penalty Schedule for Licensed Safety/OBD Inspection Stations G.S. 20-183.7</vt:lpstr>
      <vt:lpstr>Type II Violations </vt:lpstr>
      <vt:lpstr>Penalty Schedule for Licensed Safety/OBD Inspection Stations G.S. 20-183.7</vt:lpstr>
      <vt:lpstr>Type III Violations: </vt:lpstr>
      <vt:lpstr>Safety Violations – Other Acts</vt:lpstr>
      <vt:lpstr>Modified Utility Vehicle</vt:lpstr>
      <vt:lpstr>Licensed car mechanic charged with manslaughter in customer's death</vt:lpstr>
      <vt:lpstr>Thank you for taking the time to attend class at this Community College!</vt:lpstr>
    </vt:vector>
  </TitlesOfParts>
  <Company>NCDOT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JLCrissman</dc:creator>
  <cp:lastModifiedBy>Nicholas Rogers</cp:lastModifiedBy>
  <cp:revision>907</cp:revision>
  <dcterms:created xsi:type="dcterms:W3CDTF">2008-07-22T13:59:57Z</dcterms:created>
  <dcterms:modified xsi:type="dcterms:W3CDTF">2024-01-23T20:34:03Z</dcterms:modified>
</cp:coreProperties>
</file>